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282" r:id="rId3"/>
    <p:sldId id="256" r:id="rId4"/>
    <p:sldId id="257" r:id="rId5"/>
    <p:sldId id="258" r:id="rId6"/>
    <p:sldId id="273" r:id="rId7"/>
    <p:sldId id="267" r:id="rId8"/>
    <p:sldId id="268" r:id="rId9"/>
    <p:sldId id="269" r:id="rId10"/>
    <p:sldId id="283" r:id="rId11"/>
    <p:sldId id="284" r:id="rId12"/>
    <p:sldId id="285" r:id="rId13"/>
    <p:sldId id="286" r:id="rId14"/>
    <p:sldId id="294" r:id="rId15"/>
    <p:sldId id="275" r:id="rId16"/>
    <p:sldId id="289" r:id="rId17"/>
    <p:sldId id="288" r:id="rId18"/>
    <p:sldId id="278" r:id="rId19"/>
    <p:sldId id="279" r:id="rId20"/>
    <p:sldId id="28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6D9"/>
    <a:srgbClr val="F2F0C0"/>
    <a:srgbClr val="0066FF"/>
    <a:srgbClr val="3366CC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E5FB4-258B-4089-BE4A-C74C407FEC28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DE4B7-D529-40CB-AC33-FFB38D57A6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52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E4B7-D529-40CB-AC33-FFB38D57A6A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70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E4B7-D529-40CB-AC33-FFB38D57A6A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56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E4B7-D529-40CB-AC33-FFB38D57A6A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164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1C4CB-0BB1-4CCE-B23C-0735B8CEB9F4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C53C9-0635-41D2-A050-F42CC77A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15B7-0C2E-447E-BF93-10D39598E1DD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2E002-AAD3-4434-AD72-09C07D378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03A8C-C701-4C5B-A3D6-154171B4D283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88C5A-C000-422E-AB9F-1BA8B8021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848A6-844F-4A44-9818-4249BC40071D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CD8CF-2B4F-4A6C-A7E5-F836DBF6D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6344C-2DD7-4908-B446-000C1E6E765A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A04C-13F1-43C3-80EB-4BC4E9E4E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5640-A769-4FF1-A80D-0DC1B520C421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F601D-03A0-4E7E-9105-79DD48449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FEA3-0F2C-4ACA-AEE3-1735D1E9FD58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0A02E-E1E6-4A46-A2D4-980F49D7D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62659-2E45-4460-A61B-8543F8EC7C4A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02B7-CE56-4048-AC3F-5A169C156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4B10-BA1E-4158-ADB8-FE3FACCDBB71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92F2-A9E0-49AF-9790-5124CCB93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C3CC-F732-4A19-8B1B-71896C681178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E510-1CC3-4324-80AC-FF84AAFF1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345D6-A889-4769-B598-0D759293F5A1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B4D7-517F-4701-8443-9AB8A2A9E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4DF863-3251-4C25-BCC4-1ACF02701E65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E35C84-201A-4AD7-AB70-ECCE99F97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doccu.in.ua/SiteAssets/SitePages/%D0%94%D0%BE%D0%BC%D0%B0%D1%88%D0%BD%D1%8F%20%D1%81%D1%82%D0%BE%D1%80%D1%96%D0%BD%D0%BA%D0%B0/unnamed.jpg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http://doccu.in.ua/about/Documents/DOCCUlogo2ukr%20(1).jpg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996952"/>
            <a:ext cx="8229600" cy="23042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/>
              <a:t>Швейцарсько-український освітній проект «Розвиток громадянських </a:t>
            </a:r>
            <a:r>
              <a:rPr lang="uk-UA" sz="4000" b="1" dirty="0" err="1" smtClean="0"/>
              <a:t>компетентностей</a:t>
            </a:r>
            <a:r>
              <a:rPr lang="uk-UA" sz="4000" b="1" dirty="0" smtClean="0"/>
              <a:t> в Україні»  (DOCCU)</a:t>
            </a:r>
            <a:endParaRPr lang="ru-RU" sz="4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5" name="Picture 3" descr="http://doccu.in.ua/about/Documents/DOCCUlogo2ukr%20(1).jpg"/>
          <p:cNvPicPr>
            <a:picLocks noChangeAspect="1" noChangeArrowheads="1"/>
          </p:cNvPicPr>
          <p:nvPr/>
        </p:nvPicPr>
        <p:blipFill>
          <a:blip r:embed="rId3" r:link="rId4" cstate="print"/>
          <a:srcRect l="7455" t="13457" r="3046"/>
          <a:stretch>
            <a:fillRect/>
          </a:stretch>
        </p:blipFill>
        <p:spPr bwMode="auto">
          <a:xfrm>
            <a:off x="611560" y="260648"/>
            <a:ext cx="2231603" cy="11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http://doccu.in.ua/SiteAssets/SitePages/%D0%94%D0%BE%D0%BC%D0%B0%D1%88%D0%BD%D1%8F%20%D1%81%D1%82%D0%BE%D1%80%D1%96%D0%BD%D0%BA%D0%B0/unnamed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660232" y="260648"/>
            <a:ext cx="1971920" cy="93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3" descr="imag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1700807"/>
            <a:ext cx="1440160" cy="75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6" descr="C:\Documents and Settings\Admin\Рабочий стол\Конференція\ООІУВ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1628800"/>
            <a:ext cx="134363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4" descr="C:\Documents and Settings\Admin\Рабочий стол\Конференція\GerbInstutyt N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1556792"/>
            <a:ext cx="7397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1" descr="C:\Documents and Settings\Admin\Рабочий стол\DOCCU\ПРОДУКТИ_ОДГ\Договори_3фаза\2009\Лого\НАДУ\Napa_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1556792"/>
            <a:ext cx="10223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демократичного </a:t>
            </a:r>
            <a:r>
              <a:rPr lang="ru-RU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громадянства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4997450"/>
          </a:xfrm>
        </p:spPr>
        <p:txBody>
          <a:bodyPr/>
          <a:lstStyle/>
          <a:p>
            <a:pPr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uk-UA" sz="2800" dirty="0" smtClean="0">
                <a:effectLst/>
                <a:latin typeface="Bookman Old Style" pitchFamily="18" charset="0"/>
                <a:cs typeface="Times New Roman" pitchFamily="18" charset="0"/>
              </a:rPr>
              <a:t>як </a:t>
            </a:r>
            <a:r>
              <a:rPr lang="uk-UA" sz="2800" dirty="0">
                <a:effectLst/>
                <a:latin typeface="Bookman Old Style" pitchFamily="18" charset="0"/>
                <a:cs typeface="Times New Roman" pitchFamily="18" charset="0"/>
              </a:rPr>
              <a:t>окремий  предмет (</a:t>
            </a:r>
            <a:r>
              <a:rPr lang="uk-UA" sz="2800" i="1" dirty="0">
                <a:effectLst/>
                <a:latin typeface="Bookman Old Style" pitchFamily="18" charset="0"/>
                <a:cs typeface="Times New Roman" pitchFamily="18" charset="0"/>
              </a:rPr>
              <a:t>Австрія, Італія, Норвегія, Словаччина</a:t>
            </a:r>
            <a:r>
              <a:rPr lang="uk-UA" sz="2800" i="1" dirty="0" smtClean="0">
                <a:effectLst/>
                <a:latin typeface="Bookman Old Style" pitchFamily="18" charset="0"/>
                <a:cs typeface="Times New Roman" pitchFamily="18" charset="0"/>
              </a:rPr>
              <a:t>)</a:t>
            </a:r>
            <a:r>
              <a:rPr lang="uk-UA" sz="2800" dirty="0" smtClean="0">
                <a:effectLst/>
                <a:latin typeface="Bookman Old Style" pitchFamily="18" charset="0"/>
                <a:cs typeface="Times New Roman" pitchFamily="18" charset="0"/>
              </a:rPr>
              <a:t>;</a:t>
            </a:r>
            <a:endParaRPr lang="ru-RU" sz="2800" dirty="0">
              <a:effectLst/>
              <a:latin typeface="Bookman Old Style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uk-UA" sz="2800" dirty="0" smtClean="0">
                <a:effectLst/>
                <a:latin typeface="Bookman Old Style" pitchFamily="18" charset="0"/>
                <a:cs typeface="Times New Roman" pitchFamily="18" charset="0"/>
              </a:rPr>
              <a:t>як </a:t>
            </a:r>
            <a:r>
              <a:rPr lang="uk-UA" sz="2800" dirty="0">
                <a:effectLst/>
                <a:latin typeface="Bookman Old Style" pitchFamily="18" charset="0"/>
                <a:cs typeface="Times New Roman" pitchFamily="18" charset="0"/>
              </a:rPr>
              <a:t>інтеграція тем громадянської освіти в інші предмети або проведення міжпредметних занять, де громадянська освіта поєднується зі змістом інших предметів (</a:t>
            </a:r>
            <a:r>
              <a:rPr lang="uk-UA" sz="2800" i="1" dirty="0">
                <a:effectLst/>
                <a:latin typeface="Bookman Old Style" pitchFamily="18" charset="0"/>
                <a:cs typeface="Times New Roman" pitchFamily="18" charset="0"/>
              </a:rPr>
              <a:t>інтегровані уроки, проекти, конференції) (Англія, Болгарія, Франція, Греція, Люксембург, Польща, Швеція</a:t>
            </a:r>
            <a:r>
              <a:rPr lang="uk-UA" sz="2800" dirty="0">
                <a:effectLst/>
                <a:latin typeface="Bookman Old Style" pitchFamily="18" charset="0"/>
                <a:cs typeface="Times New Roman" pitchFamily="18" charset="0"/>
              </a:rPr>
              <a:t>). </a:t>
            </a:r>
            <a:endParaRPr lang="ru-RU" sz="2800" dirty="0"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63CA6-9AC4-493D-8E05-23C7A63EE0F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>
              <a:defRPr/>
            </a:pPr>
            <a: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Інформація щодо кваліфікації вчителів, що викладають ОДГ</a:t>
            </a:r>
            <a:endParaRPr lang="ru-RU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5912F-27E2-4C1F-84A6-29CE5B156A1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1125538"/>
          <a:ext cx="8496943" cy="5068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191"/>
                <a:gridCol w="1657196"/>
                <a:gridCol w="1479101"/>
                <a:gridCol w="1786473"/>
                <a:gridCol w="2317982"/>
              </a:tblGrid>
              <a:tr h="3275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Країна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63" marR="347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Кваліфікація вчителя, що викладає ОДГ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63" marR="347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Підхід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63" marR="347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Координатори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63" marR="347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Роль координатора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63" marR="34763" marT="0" marB="0">
                    <a:noFill/>
                  </a:tcPr>
                </a:tc>
              </a:tr>
              <a:tr h="38488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Польща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63" marR="347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Ступінь магістра в галузі гуманітарних наук або завершене навчання в аспірантурі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63" marR="347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Загально-шкільний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63" marR="347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Регіональні координатори (56 центрів)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63" marR="347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 Інформування та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підтримка.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Організація моніторингу.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63" marR="34763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A7544-8B43-4DBF-9CAC-FE44117728E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476250"/>
          <a:ext cx="8774631" cy="5854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/>
                <a:gridCol w="1856471"/>
                <a:gridCol w="1815937"/>
                <a:gridCol w="1556359"/>
                <a:gridCol w="2393736"/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Країна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63" marR="347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Кваліфікація вчителя, що викладає ОДГ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63" marR="347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Підхід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63" marR="347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Координатори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63" marR="347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Роль координатора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63" marR="34763" marT="0" marB="0">
                    <a:noFill/>
                  </a:tcPr>
                </a:tc>
              </a:tr>
              <a:tr h="4702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Англія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базі закладів вищої школи однорічні курси підвищення кваліфікації з питань ОДГ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Частина англійського національного навчального плану школярів від 11 до 16 р.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Викладачі-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координа</a:t>
                      </a:r>
                      <a:endParaRPr lang="uk-UA" sz="2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тори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кожній школі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Координація життя школи і співпраця з широкими суспільними колами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27510-0A2D-48D3-BE97-C83A44C42CA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620713"/>
          <a:ext cx="8630614" cy="5854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5"/>
                <a:gridCol w="2016224"/>
                <a:gridCol w="1504992"/>
                <a:gridCol w="1530815"/>
                <a:gridCol w="2354448"/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Країна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63" marR="347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Кваліфікація вчителя, що викладає ОДГ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63" marR="347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Підхід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63" marR="347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Координатори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63" marR="347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Роль координатора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63" marR="34763" marT="0" marB="0">
                    <a:noFill/>
                  </a:tcPr>
                </a:tc>
              </a:tr>
              <a:tr h="4702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Словаччина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Професійний розвиток педагогів в межах системи </a:t>
                      </a:r>
                      <a:r>
                        <a:rPr lang="uk-UA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післядиплом</a:t>
                      </a:r>
                      <a:endParaRPr lang="uk-UA" sz="2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ної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освіти, в яку залучений увесь навчальний заклад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Загально-шкільний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Координа</a:t>
                      </a:r>
                      <a:endParaRPr lang="uk-UA" sz="2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тори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проектів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Координація індивідуальних та групових проектів з ОДГ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4824536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spcAft>
                <a:spcPts val="1200"/>
              </a:spcAft>
              <a:buNone/>
            </a:pPr>
            <a:r>
              <a:rPr lang="uk-UA" sz="2800" b="1" i="1" dirty="0" smtClean="0">
                <a:solidFill>
                  <a:schemeClr val="tx2"/>
                </a:solidFill>
                <a:latin typeface="Bookman Old Style" pitchFamily="18" charset="0"/>
              </a:rPr>
              <a:t>Компетентності ОДГ/ОПЛ</a:t>
            </a:r>
          </a:p>
          <a:p>
            <a:pPr>
              <a:spcAft>
                <a:spcPts val="1200"/>
              </a:spcAft>
            </a:pPr>
            <a:r>
              <a:rPr lang="uk-UA" sz="2800" b="1" dirty="0" smtClean="0">
                <a:solidFill>
                  <a:schemeClr val="tx2"/>
                </a:solidFill>
                <a:latin typeface="Bookman Old Style" pitchFamily="18" charset="0"/>
              </a:rPr>
              <a:t>Визначати власну позицію.</a:t>
            </a:r>
          </a:p>
          <a:p>
            <a:pPr>
              <a:spcAft>
                <a:spcPts val="1200"/>
              </a:spcAft>
            </a:pPr>
            <a:r>
              <a:rPr lang="uk-UA" sz="2800" b="1" dirty="0" smtClean="0">
                <a:solidFill>
                  <a:schemeClr val="tx2"/>
                </a:solidFill>
                <a:latin typeface="Bookman Old Style" pitchFamily="18" charset="0"/>
              </a:rPr>
              <a:t>Брати активну участь у громадянському і політичному житті.</a:t>
            </a:r>
          </a:p>
          <a:p>
            <a:pPr>
              <a:spcAft>
                <a:spcPts val="1200"/>
              </a:spcAft>
            </a:pPr>
            <a:r>
              <a:rPr lang="uk-UA" sz="2800" b="1" dirty="0" smtClean="0">
                <a:solidFill>
                  <a:schemeClr val="tx2"/>
                </a:solidFill>
                <a:latin typeface="Bookman Old Style" pitchFamily="18" charset="0"/>
              </a:rPr>
              <a:t>Знати, розуміти цінувати та використовувати свої права.</a:t>
            </a:r>
          </a:p>
          <a:p>
            <a:pPr>
              <a:spcAft>
                <a:spcPts val="1200"/>
              </a:spcAft>
            </a:pPr>
            <a:r>
              <a:rPr lang="uk-UA" sz="2800" b="1" dirty="0" smtClean="0">
                <a:solidFill>
                  <a:schemeClr val="tx2"/>
                </a:solidFill>
                <a:latin typeface="Bookman Old Style" pitchFamily="18" charset="0"/>
              </a:rPr>
              <a:t>Толерантність.</a:t>
            </a:r>
          </a:p>
          <a:p>
            <a:pPr>
              <a:spcAft>
                <a:spcPts val="1200"/>
              </a:spcAft>
            </a:pPr>
            <a:r>
              <a:rPr lang="uk-UA" sz="2800" b="1" dirty="0" smtClean="0">
                <a:solidFill>
                  <a:schemeClr val="tx2"/>
                </a:solidFill>
                <a:latin typeface="Bookman Old Style" pitchFamily="18" charset="0"/>
              </a:rPr>
              <a:t>Відповідальність.</a:t>
            </a:r>
            <a:endParaRPr lang="ru-RU" sz="28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002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2041525" y="1588293"/>
            <a:ext cx="5410200" cy="1143000"/>
          </a:xfrm>
        </p:spPr>
        <p:txBody>
          <a:bodyPr/>
          <a:lstStyle/>
          <a:p>
            <a:pPr eaLnBrk="1" hangingPunct="1"/>
            <a:r>
              <a:rPr lang="uk-UA" sz="4000" b="1" dirty="0" smtClean="0">
                <a:solidFill>
                  <a:srgbClr val="000099"/>
                </a:solidFill>
                <a:latin typeface="Arial" charset="0"/>
              </a:rPr>
              <a:t>Навчання тренерів</a:t>
            </a:r>
            <a:endParaRPr lang="ru-RU" sz="4000" b="1" dirty="0" smtClean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2808287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Oval 16"/>
          <p:cNvSpPr>
            <a:spLocks noChangeArrowheads="1"/>
          </p:cNvSpPr>
          <p:nvPr/>
        </p:nvSpPr>
        <p:spPr bwMode="auto">
          <a:xfrm>
            <a:off x="3851647" y="3105943"/>
            <a:ext cx="4824413" cy="33829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7F6D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85" name="Picture 17" descr="Imag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0088" y="3284538"/>
            <a:ext cx="9302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8" descr="Imag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868863"/>
            <a:ext cx="6731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9" descr="Imag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4941888"/>
            <a:ext cx="6731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20" descr="Imag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4941888"/>
            <a:ext cx="6731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Line 21"/>
          <p:cNvSpPr>
            <a:spLocks noChangeShapeType="1"/>
          </p:cNvSpPr>
          <p:nvPr/>
        </p:nvSpPr>
        <p:spPr bwMode="auto">
          <a:xfrm flipH="1">
            <a:off x="5076825" y="4437063"/>
            <a:ext cx="790575" cy="36036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Line 22"/>
          <p:cNvSpPr>
            <a:spLocks noChangeShapeType="1"/>
          </p:cNvSpPr>
          <p:nvPr/>
        </p:nvSpPr>
        <p:spPr bwMode="auto">
          <a:xfrm>
            <a:off x="6227763" y="4437063"/>
            <a:ext cx="0" cy="431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Line 23"/>
          <p:cNvSpPr>
            <a:spLocks noChangeShapeType="1"/>
          </p:cNvSpPr>
          <p:nvPr/>
        </p:nvSpPr>
        <p:spPr bwMode="auto">
          <a:xfrm>
            <a:off x="6588125" y="4437063"/>
            <a:ext cx="863600" cy="431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62" name="Picture 2" descr="IrereerM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04664"/>
            <a:ext cx="3600400" cy="2700300"/>
          </a:xfrm>
          <a:prstGeom prst="rect">
            <a:avLst/>
          </a:prstGeom>
          <a:noFill/>
        </p:spPr>
      </p:pic>
      <p:pic>
        <p:nvPicPr>
          <p:cNvPr id="5" name="Picture 2" descr="IMG 20160513 14115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320480" cy="3240360"/>
          </a:xfrm>
          <a:prstGeom prst="rect">
            <a:avLst/>
          </a:prstGeom>
          <a:noFill/>
        </p:spPr>
      </p:pic>
      <p:pic>
        <p:nvPicPr>
          <p:cNvPr id="6" name="Picture 2" descr="IMG 20160513 1333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32656"/>
            <a:ext cx="4175787" cy="3131840"/>
          </a:xfrm>
          <a:prstGeom prst="rect">
            <a:avLst/>
          </a:prstGeom>
          <a:noFill/>
        </p:spPr>
      </p:pic>
      <p:pic>
        <p:nvPicPr>
          <p:cNvPr id="7" name="Picture 2" descr="IMG 20160511 1207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21088"/>
            <a:ext cx="3168352" cy="2376264"/>
          </a:xfrm>
          <a:prstGeom prst="rect">
            <a:avLst/>
          </a:prstGeom>
          <a:noFill/>
        </p:spPr>
      </p:pic>
      <p:pic>
        <p:nvPicPr>
          <p:cNvPr id="8" name="Picture 4" descr="IMG 20160512 0923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924944"/>
            <a:ext cx="2975719" cy="2231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IMG 5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3384376" cy="2538282"/>
          </a:xfrm>
          <a:prstGeom prst="rect">
            <a:avLst/>
          </a:prstGeom>
          <a:noFill/>
        </p:spPr>
      </p:pic>
      <p:pic>
        <p:nvPicPr>
          <p:cNvPr id="11" name="Picture 2" descr="IMG 505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0687"/>
            <a:ext cx="3672408" cy="2059991"/>
          </a:xfrm>
          <a:prstGeom prst="rect">
            <a:avLst/>
          </a:prstGeom>
          <a:noFill/>
        </p:spPr>
      </p:pic>
      <p:pic>
        <p:nvPicPr>
          <p:cNvPr id="2052" name="Picture 4" descr="IMG 50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780928"/>
            <a:ext cx="4599486" cy="3024336"/>
          </a:xfrm>
          <a:prstGeom prst="rect">
            <a:avLst/>
          </a:prstGeom>
          <a:noFill/>
        </p:spPr>
      </p:pic>
      <p:pic>
        <p:nvPicPr>
          <p:cNvPr id="13" name="Picture 2" descr="IMG 50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84984"/>
            <a:ext cx="3456384" cy="2327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1143000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000099"/>
                </a:solidFill>
                <a:latin typeface="Arial" charset="0"/>
              </a:rPr>
              <a:t>Ресурси проекту</a:t>
            </a:r>
            <a:endParaRPr lang="ru-RU" b="1" smtClean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2160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1" descr="Imag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470970">
            <a:off x="1258888" y="1773238"/>
            <a:ext cx="184785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2" descr="Imag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412875"/>
            <a:ext cx="1852613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3" descr="Imag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66324">
            <a:off x="6372225" y="1700213"/>
            <a:ext cx="1847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4" descr="Imag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15796">
            <a:off x="2339975" y="3644900"/>
            <a:ext cx="19161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5" descr="Imag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19382">
            <a:off x="5003800" y="3644900"/>
            <a:ext cx="18954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323850" y="333375"/>
            <a:ext cx="4608513" cy="593725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99"/>
                </a:solidFill>
                <a:latin typeface="Arial" charset="0"/>
              </a:rPr>
              <a:t>Web-c</a:t>
            </a:r>
            <a:r>
              <a:rPr lang="uk-UA" sz="3600" b="1" smtClean="0">
                <a:solidFill>
                  <a:srgbClr val="000099"/>
                </a:solidFill>
                <a:latin typeface="Arial" charset="0"/>
              </a:rPr>
              <a:t>айт проекту</a:t>
            </a:r>
            <a:endParaRPr lang="ru-RU" sz="3600" b="1" smtClean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2867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8413"/>
            <a:ext cx="8499475" cy="530066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28675" name="Rectangle 12"/>
          <p:cNvSpPr>
            <a:spLocks noChangeArrowheads="1"/>
          </p:cNvSpPr>
          <p:nvPr/>
        </p:nvSpPr>
        <p:spPr bwMode="auto">
          <a:xfrm>
            <a:off x="5335588" y="390525"/>
            <a:ext cx="3089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www.</a:t>
            </a:r>
            <a:r>
              <a:rPr lang="ru-RU" sz="2800" b="1"/>
              <a:t>doccu.in.ua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872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проекту: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8208912" cy="345638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Font typeface="Arial" pitchFamily="34" charset="0"/>
              <a:buChar char="–"/>
            </a:pPr>
            <a:r>
              <a:rPr lang="uk-UA" sz="3500" b="1" i="1" dirty="0" smtClean="0">
                <a:solidFill>
                  <a:srgbClr val="002060"/>
                </a:solidFill>
                <a:latin typeface="Bookman Old Style" pitchFamily="18" charset="0"/>
                <a:ea typeface="+mj-ea"/>
                <a:cs typeface="Arial" panose="020B0604020202020204" pitchFamily="34" charset="0"/>
              </a:rPr>
              <a:t> підтримка сталого розвитку громадянського суспільства за допомогою поширення знань про освіту для демократичного громадянства та освіту з прав людини (ОДГ/ ОПЛ) через систему навчання державних службовців і посадових осіб місцевого самоврядування, а також через систему післядипломної освіти вчителів і керівників шкіл.</a:t>
            </a:r>
          </a:p>
          <a:p>
            <a:pPr algn="just">
              <a:lnSpc>
                <a:spcPct val="120000"/>
              </a:lnSpc>
            </a:pPr>
            <a:endParaRPr lang="uk-UA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21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8072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latin typeface="Bookman Old Style" pitchFamily="18" charset="0"/>
              </a:rPr>
              <a:t>Немає іншого способу навчити молоде покоління демократії, як забезпечити йому щоденний досвід демократії у кожному аспекті і на кожному рівні шкільного </a:t>
            </a:r>
            <a:r>
              <a:rPr lang="uk-UA" sz="3600" b="1" i="1" dirty="0" smtClean="0">
                <a:latin typeface="Bookman Old Style" pitchFamily="18" charset="0"/>
              </a:rPr>
              <a:t>життя</a:t>
            </a:r>
            <a:endParaRPr lang="en-US" sz="3600" b="1" i="1" smtClean="0">
              <a:latin typeface="Bookman Old Style" pitchFamily="18" charset="0"/>
            </a:endParaRPr>
          </a:p>
          <a:p>
            <a:endParaRPr lang="uk-UA" sz="3600" b="1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Освіта для демократичного громадянства (ОДГ)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7650" y="2276872"/>
            <a:ext cx="8644830" cy="3960837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indent="354013" algn="l" eaLnBrk="1" hangingPunct="1">
              <a:lnSpc>
                <a:spcPct val="120000"/>
              </a:lnSpc>
            </a:pPr>
            <a:r>
              <a:rPr lang="uk-UA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- </a:t>
            </a:r>
            <a:r>
              <a:rPr lang="uk-UA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це набір практик і заходів, які мають на меті підготовку людей до життя в демократичному суспільстві, опанувавши які, вони активно здійснюватимуть свої права і обов'язки</a:t>
            </a:r>
          </a:p>
          <a:p>
            <a:pPr indent="354013" eaLnBrk="1" hangingPunct="1">
              <a:lnSpc>
                <a:spcPct val="80000"/>
              </a:lnSpc>
            </a:pPr>
            <a:endParaRPr lang="ru-RU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863600"/>
          </a:xfrm>
        </p:spPr>
        <p:txBody>
          <a:bodyPr>
            <a:noAutofit/>
          </a:bodyPr>
          <a:lstStyle/>
          <a:p>
            <a:pPr marL="0" indent="354013" algn="ctr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8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Освіта для демократичного громадянства і освіта прав людини тісно взаємопов'язані</a:t>
            </a:r>
            <a:endParaRPr lang="ru-RU" sz="2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Объект 2"/>
          <p:cNvSpPr>
            <a:spLocks/>
          </p:cNvSpPr>
          <p:nvPr/>
        </p:nvSpPr>
        <p:spPr bwMode="auto">
          <a:xfrm>
            <a:off x="539552" y="1628800"/>
            <a:ext cx="8229600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indent="354013" algn="just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800" b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ОДГ</a:t>
            </a:r>
            <a:r>
              <a:rPr lang="uk-UA" sz="2800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 основну увагу зосереджує  на демократичних правах, обов’язках і активній участі щодо громадських, політичних, соціальних, економічних, правових і культурних сфер життя </a:t>
            </a:r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суспільства</a:t>
            </a:r>
          </a:p>
          <a:p>
            <a:pPr indent="354013" algn="just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800" b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ОПЛ</a:t>
            </a:r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тісно пов’язана з </a:t>
            </a:r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правами </a:t>
            </a:r>
            <a:r>
              <a:rPr lang="uk-UA" sz="2800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людини і </a:t>
            </a:r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основними свободами </a:t>
            </a:r>
            <a:r>
              <a:rPr lang="uk-UA" sz="2800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у всіх аспектах життя людей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ОДГ/ОПЛ </a:t>
            </a:r>
            <a:endParaRPr lang="ru-RU" sz="4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097063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354013" eaLnBrk="1" hangingPunct="1">
              <a:buFont typeface="Arial" charset="0"/>
              <a:buNone/>
            </a:pPr>
            <a:r>
              <a:rPr lang="uk-UA" sz="3600" b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– </a:t>
            </a:r>
            <a:r>
              <a:rPr lang="uk-UA" sz="36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навчити учнів визначати власну позицію і як молодим громадянам суспільства брати активну участь у громадянському і політичному житті  </a:t>
            </a:r>
            <a:endParaRPr lang="ru-RU" sz="36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 педагога ОДГ/ОПЛ</a:t>
            </a:r>
            <a:br>
              <a:rPr lang="uk-UA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«принципи навчання»</a:t>
            </a:r>
            <a:endParaRPr lang="ru-RU" sz="4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352928" cy="3096344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1" hangingPunct="1"/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навчання </a:t>
            </a:r>
            <a:r>
              <a:rPr lang="uk-UA" b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«про»</a:t>
            </a:r>
            <a:r>
              <a:rPr lang="uk-UA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демократію і права людини;</a:t>
            </a:r>
          </a:p>
          <a:p>
            <a:pPr eaLnBrk="1" hangingPunct="1"/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навчання </a:t>
            </a:r>
            <a:r>
              <a:rPr lang="uk-UA" sz="2800" b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«</a:t>
            </a:r>
            <a:r>
              <a:rPr lang="uk-UA" b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для</a:t>
            </a:r>
            <a:r>
              <a:rPr lang="uk-UA" sz="2800" b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»</a:t>
            </a:r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 демократії і прав людини;</a:t>
            </a:r>
          </a:p>
          <a:p>
            <a:pPr eaLnBrk="1" hangingPunct="1"/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навчання </a:t>
            </a:r>
            <a:r>
              <a:rPr lang="uk-UA" sz="2800" b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«</a:t>
            </a:r>
            <a:r>
              <a:rPr lang="uk-UA" b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через</a:t>
            </a:r>
            <a:r>
              <a:rPr lang="uk-UA" sz="2800" b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»</a:t>
            </a:r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 демократію і права людини</a:t>
            </a:r>
            <a:endParaRPr lang="ru-RU" sz="2800" dirty="0" smtClean="0">
              <a:solidFill>
                <a:srgbClr val="002060"/>
              </a:solidFill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Професійна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етика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ОДГ/ОПЛ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863588" y="2060848"/>
            <a:ext cx="7416824" cy="4032448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uk-UA" sz="36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принцип відсутності впливу;</a:t>
            </a:r>
          </a:p>
          <a:p>
            <a:pPr eaLnBrk="1" hangingPunct="1">
              <a:spcAft>
                <a:spcPts val="1200"/>
              </a:spcAft>
            </a:pPr>
            <a:r>
              <a:rPr lang="uk-UA" sz="36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принцип спірного обговорення;</a:t>
            </a:r>
          </a:p>
          <a:p>
            <a:pPr eaLnBrk="1" hangingPunct="1">
              <a:spcAft>
                <a:spcPts val="1200"/>
              </a:spcAft>
            </a:pPr>
            <a:r>
              <a:rPr lang="uk-UA" sz="36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надання можливості учням відстоювати свої інтереси.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2060"/>
                </a:solidFill>
              </a:rPr>
              <a:t>Ключові</a:t>
            </a:r>
            <a:r>
              <a:rPr lang="ru-RU" sz="4000" b="1" i="1" dirty="0" smtClean="0">
                <a:solidFill>
                  <a:srgbClr val="002060"/>
                </a:solidFill>
              </a:rPr>
              <a:t> теми з ОДГ/ОПЛ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331640" y="1268760"/>
            <a:ext cx="5544616" cy="504056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1" hangingPunct="1"/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Ідентичність</a:t>
            </a:r>
          </a:p>
          <a:p>
            <a:pPr eaLnBrk="1" hangingPunct="1"/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Різноманітність і плюралізм</a:t>
            </a:r>
          </a:p>
          <a:p>
            <a:pPr eaLnBrk="1" hangingPunct="1"/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Відповідальність</a:t>
            </a:r>
          </a:p>
          <a:p>
            <a:pPr eaLnBrk="1" hangingPunct="1"/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Конфлікт</a:t>
            </a:r>
          </a:p>
          <a:p>
            <a:pPr eaLnBrk="1" hangingPunct="1"/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Правила і закони</a:t>
            </a:r>
          </a:p>
          <a:p>
            <a:pPr eaLnBrk="1" hangingPunct="1"/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Уряд і політика</a:t>
            </a:r>
          </a:p>
          <a:p>
            <a:pPr eaLnBrk="1" hangingPunct="1"/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Рівноправність</a:t>
            </a:r>
          </a:p>
          <a:p>
            <a:pPr eaLnBrk="1" hangingPunct="1"/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Свобода</a:t>
            </a:r>
          </a:p>
          <a:p>
            <a:pPr eaLnBrk="1" hangingPunct="1"/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Медіа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Переваги демократичного врядування в школі</a:t>
            </a:r>
            <a:endParaRPr lang="uk-UA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914400" y="1844675"/>
            <a:ext cx="7546032" cy="3456533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1" hangingPunct="1"/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зміцнює дисципліну;</a:t>
            </a:r>
          </a:p>
          <a:p>
            <a:pPr eaLnBrk="1" hangingPunct="1"/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підвищує рівень навчання;</a:t>
            </a:r>
          </a:p>
          <a:p>
            <a:pPr eaLnBrk="1" hangingPunct="1"/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знижує рівень конфліктів;</a:t>
            </a:r>
          </a:p>
          <a:p>
            <a:pPr eaLnBrk="1" hangingPunct="1"/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робить школу </a:t>
            </a:r>
            <a:r>
              <a:rPr lang="uk-UA" sz="2800" dirty="0" err="1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конкурентоспроможнішою</a:t>
            </a:r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;</a:t>
            </a:r>
          </a:p>
          <a:p>
            <a:pPr eaLnBrk="1" hangingPunct="1"/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забезпечує майбутнє існування стійких демократій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</TotalTime>
  <Words>518</Words>
  <Application>Microsoft Office PowerPoint</Application>
  <PresentationFormat>Экран (4:3)</PresentationFormat>
  <Paragraphs>90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Швейцарсько-український освітній проект «Розвиток громадянських компетентностей в Україні»  (DOCCU)</vt:lpstr>
      <vt:lpstr>Мета проекту:</vt:lpstr>
      <vt:lpstr>Освіта для демократичного громадянства (ОДГ)</vt:lpstr>
      <vt:lpstr>Слайд 4</vt:lpstr>
      <vt:lpstr>Мета ОДГ/ОПЛ </vt:lpstr>
      <vt:lpstr>Завдання педагога ОДГ/ОПЛ «принципи навчання»</vt:lpstr>
      <vt:lpstr>Професійна етика педагога ОДГ/ОПЛ</vt:lpstr>
      <vt:lpstr>Ключові теми з ОДГ/ОПЛ</vt:lpstr>
      <vt:lpstr>Переваги демократичного врядування в школі</vt:lpstr>
      <vt:lpstr>Варіанти освіти для демократичного громадянства</vt:lpstr>
      <vt:lpstr>Інформація щодо кваліфікації вчителів, що викладають ОДГ</vt:lpstr>
      <vt:lpstr>Слайд 12</vt:lpstr>
      <vt:lpstr>Слайд 13</vt:lpstr>
      <vt:lpstr>Слайд 14</vt:lpstr>
      <vt:lpstr>Навчання тренерів</vt:lpstr>
      <vt:lpstr>Слайд 16</vt:lpstr>
      <vt:lpstr>Слайд 17</vt:lpstr>
      <vt:lpstr>Ресурси проекту</vt:lpstr>
      <vt:lpstr>Web-cайт проекту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Освіта для демократичного громадянства</dc:title>
  <dc:creator>PC</dc:creator>
  <cp:lastModifiedBy>Inst</cp:lastModifiedBy>
  <cp:revision>100</cp:revision>
  <dcterms:created xsi:type="dcterms:W3CDTF">2014-02-26T13:29:43Z</dcterms:created>
  <dcterms:modified xsi:type="dcterms:W3CDTF">2016-08-16T05:46:32Z</dcterms:modified>
</cp:coreProperties>
</file>