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60" r:id="rId4"/>
    <p:sldId id="261" r:id="rId5"/>
    <p:sldId id="291" r:id="rId6"/>
    <p:sldId id="262" r:id="rId7"/>
    <p:sldId id="283" r:id="rId8"/>
    <p:sldId id="284" r:id="rId9"/>
    <p:sldId id="285" r:id="rId10"/>
    <p:sldId id="263" r:id="rId11"/>
    <p:sldId id="264" r:id="rId12"/>
    <p:sldId id="265" r:id="rId13"/>
    <p:sldId id="296" r:id="rId14"/>
    <p:sldId id="272" r:id="rId15"/>
    <p:sldId id="292" r:id="rId16"/>
    <p:sldId id="273" r:id="rId17"/>
    <p:sldId id="297" r:id="rId18"/>
    <p:sldId id="300" r:id="rId19"/>
    <p:sldId id="302" r:id="rId20"/>
    <p:sldId id="301" r:id="rId21"/>
    <p:sldId id="274" r:id="rId22"/>
    <p:sldId id="287" r:id="rId23"/>
    <p:sldId id="276" r:id="rId24"/>
    <p:sldId id="298" r:id="rId25"/>
    <p:sldId id="288" r:id="rId26"/>
    <p:sldId id="303" r:id="rId27"/>
    <p:sldId id="305" r:id="rId28"/>
    <p:sldId id="304" r:id="rId29"/>
    <p:sldId id="277" r:id="rId30"/>
    <p:sldId id="278" r:id="rId31"/>
    <p:sldId id="294" r:id="rId32"/>
    <p:sldId id="279" r:id="rId33"/>
    <p:sldId id="280" r:id="rId34"/>
    <p:sldId id="281" r:id="rId35"/>
    <p:sldId id="282" r:id="rId36"/>
    <p:sldId id="306" r:id="rId37"/>
    <p:sldId id="307" r:id="rId38"/>
    <p:sldId id="308" r:id="rId39"/>
    <p:sldId id="309" r:id="rId40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C15CB-3439-4530-B718-D901533886BF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735FA-7F00-45E9-82E7-F8BD5F0CC6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A4B8BBD-ADC1-4BE7-83B7-5A90185E5267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0AF938A-2C57-4B15-98F3-F5C7EFE94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F938A-2C57-4B15-98F3-F5C7EFE946C5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0E5F8D-5C3A-4291-A833-0AA53C8D5F52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C52A704-0914-4418-B3D5-9F3A8E8ACF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12176"/>
          </a:xfrm>
        </p:spPr>
        <p:txBody>
          <a:bodyPr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 реалізації змістової лінії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“Сюжетні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задачі”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системі розвивального навчання Ельконіна - Давидова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B21F22-C030-4282-AFBD-C836EB389314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Сюжетні задачі на додавання і віднімання в одну дію (на знаходження цілого або частини).</a:t>
            </a:r>
            <a:endParaRPr lang="ru-RU" sz="3200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50938" y="2551113"/>
            <a:ext cx="2155825" cy="1579562"/>
            <a:chOff x="3330" y="798"/>
            <a:chExt cx="1358" cy="995"/>
          </a:xfrm>
        </p:grpSpPr>
        <p:sp>
          <p:nvSpPr>
            <p:cNvPr id="37904" name="Line 4"/>
            <p:cNvSpPr>
              <a:spLocks noChangeShapeType="1"/>
            </p:cNvSpPr>
            <p:nvPr/>
          </p:nvSpPr>
          <p:spPr bwMode="auto">
            <a:xfrm>
              <a:off x="3330" y="1248"/>
              <a:ext cx="13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5" name="Arc 5"/>
            <p:cNvSpPr>
              <a:spLocks/>
            </p:cNvSpPr>
            <p:nvPr/>
          </p:nvSpPr>
          <p:spPr bwMode="auto">
            <a:xfrm rot="5400000">
              <a:off x="3947" y="634"/>
              <a:ext cx="131" cy="1350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6" name="Arc 6"/>
            <p:cNvSpPr>
              <a:spLocks/>
            </p:cNvSpPr>
            <p:nvPr/>
          </p:nvSpPr>
          <p:spPr bwMode="auto">
            <a:xfrm rot="16200000" flipV="1">
              <a:off x="3726" y="713"/>
              <a:ext cx="131" cy="924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7" name="Arc 7"/>
            <p:cNvSpPr>
              <a:spLocks/>
            </p:cNvSpPr>
            <p:nvPr/>
          </p:nvSpPr>
          <p:spPr bwMode="auto">
            <a:xfrm rot="16200000" flipV="1">
              <a:off x="4399" y="966"/>
              <a:ext cx="131" cy="426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8" name="Text Box 8"/>
            <p:cNvSpPr txBox="1">
              <a:spLocks noChangeArrowheads="1"/>
            </p:cNvSpPr>
            <p:nvPr/>
          </p:nvSpPr>
          <p:spPr bwMode="auto">
            <a:xfrm>
              <a:off x="3654" y="804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B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  <p:sp>
          <p:nvSpPr>
            <p:cNvPr id="37909" name="Text Box 9"/>
            <p:cNvSpPr txBox="1">
              <a:spLocks noChangeArrowheads="1"/>
            </p:cNvSpPr>
            <p:nvPr/>
          </p:nvSpPr>
          <p:spPr bwMode="auto">
            <a:xfrm>
              <a:off x="4320" y="798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C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  <p:sp>
          <p:nvSpPr>
            <p:cNvPr id="37910" name="Text Box 10"/>
            <p:cNvSpPr txBox="1">
              <a:spLocks noChangeArrowheads="1"/>
            </p:cNvSpPr>
            <p:nvPr/>
          </p:nvSpPr>
          <p:spPr bwMode="auto">
            <a:xfrm>
              <a:off x="3954" y="1428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/>
                <a:t>A</a:t>
              </a:r>
              <a:endParaRPr lang="ru-RU" sz="3200" b="1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635625" y="2528888"/>
            <a:ext cx="2155825" cy="1579562"/>
            <a:chOff x="3328" y="2392"/>
            <a:chExt cx="1358" cy="995"/>
          </a:xfrm>
        </p:grpSpPr>
        <p:sp>
          <p:nvSpPr>
            <p:cNvPr id="37897" name="Line 12"/>
            <p:cNvSpPr>
              <a:spLocks noChangeShapeType="1"/>
            </p:cNvSpPr>
            <p:nvPr/>
          </p:nvSpPr>
          <p:spPr bwMode="auto">
            <a:xfrm>
              <a:off x="3328" y="2842"/>
              <a:ext cx="13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8" name="Arc 13"/>
            <p:cNvSpPr>
              <a:spLocks/>
            </p:cNvSpPr>
            <p:nvPr/>
          </p:nvSpPr>
          <p:spPr bwMode="auto">
            <a:xfrm rot="5400000">
              <a:off x="3945" y="2228"/>
              <a:ext cx="131" cy="1350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899" name="Arc 14"/>
            <p:cNvSpPr>
              <a:spLocks/>
            </p:cNvSpPr>
            <p:nvPr/>
          </p:nvSpPr>
          <p:spPr bwMode="auto">
            <a:xfrm rot="16200000" flipV="1">
              <a:off x="3724" y="2307"/>
              <a:ext cx="131" cy="924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0" name="Arc 15"/>
            <p:cNvSpPr>
              <a:spLocks/>
            </p:cNvSpPr>
            <p:nvPr/>
          </p:nvSpPr>
          <p:spPr bwMode="auto">
            <a:xfrm rot="16200000" flipV="1">
              <a:off x="4397" y="2560"/>
              <a:ext cx="131" cy="426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1" name="Text Box 16"/>
            <p:cNvSpPr txBox="1">
              <a:spLocks noChangeArrowheads="1"/>
            </p:cNvSpPr>
            <p:nvPr/>
          </p:nvSpPr>
          <p:spPr bwMode="auto">
            <a:xfrm>
              <a:off x="3652" y="2398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B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  <p:sp>
          <p:nvSpPr>
            <p:cNvPr id="37902" name="Text Box 17"/>
            <p:cNvSpPr txBox="1">
              <a:spLocks noChangeArrowheads="1"/>
            </p:cNvSpPr>
            <p:nvPr/>
          </p:nvSpPr>
          <p:spPr bwMode="auto">
            <a:xfrm>
              <a:off x="4318" y="2392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/>
                <a:t>C</a:t>
              </a:r>
              <a:endParaRPr lang="ru-RU" sz="3200" b="1"/>
            </a:p>
          </p:txBody>
        </p:sp>
        <p:sp>
          <p:nvSpPr>
            <p:cNvPr id="37903" name="Text Box 18"/>
            <p:cNvSpPr txBox="1">
              <a:spLocks noChangeArrowheads="1"/>
            </p:cNvSpPr>
            <p:nvPr/>
          </p:nvSpPr>
          <p:spPr bwMode="auto">
            <a:xfrm>
              <a:off x="3952" y="3022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A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</p:grp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1119188" y="4194175"/>
            <a:ext cx="200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/>
              <a:t>А = В + С</a:t>
            </a:r>
            <a:endParaRPr lang="ru-RU" sz="3200" b="1" dirty="0"/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641975" y="4143375"/>
            <a:ext cx="200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dirty="0"/>
              <a:t>C</a:t>
            </a:r>
            <a:r>
              <a:rPr lang="uk-UA" sz="3200" dirty="0"/>
              <a:t> = </a:t>
            </a:r>
            <a:r>
              <a:rPr lang="en-GB" sz="3200" dirty="0"/>
              <a:t>A</a:t>
            </a:r>
            <a:r>
              <a:rPr lang="uk-UA" sz="3200" dirty="0"/>
              <a:t> </a:t>
            </a:r>
            <a:r>
              <a:rPr lang="en-GB" sz="3200" dirty="0"/>
              <a:t>-</a:t>
            </a:r>
            <a:r>
              <a:rPr lang="uk-UA" sz="3200" dirty="0"/>
              <a:t> </a:t>
            </a:r>
            <a:r>
              <a:rPr lang="en-GB" sz="3200" dirty="0"/>
              <a:t>B</a:t>
            </a:r>
            <a:endParaRPr lang="ru-RU" sz="3200" dirty="0"/>
          </a:p>
        </p:txBody>
      </p:sp>
      <p:sp>
        <p:nvSpPr>
          <p:cNvPr id="37896" name="Нижний колонтитул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ННМЦ "Розвивальне навчання"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Задачі на знаходження цілого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65475" y="1600200"/>
            <a:ext cx="5646738" cy="4618038"/>
          </a:xfrm>
        </p:spPr>
        <p:txBody>
          <a:bodyPr/>
          <a:lstStyle/>
          <a:p>
            <a:r>
              <a:rPr lang="uk-UA" sz="2000" smtClean="0"/>
              <a:t>На одній полиці В книжок, а на другій С книжок. Скільки книжок на двох полицях?</a:t>
            </a:r>
          </a:p>
          <a:p>
            <a:r>
              <a:rPr lang="uk-UA" sz="2000" smtClean="0"/>
              <a:t>З полиці взяли В книжок, а залишилось на ній С книжок. Скільки книжок було на полиці спочатку?</a:t>
            </a:r>
          </a:p>
          <a:p>
            <a:r>
              <a:rPr lang="uk-UA" sz="2000" smtClean="0"/>
              <a:t>На одній полиці В книжок, а на другій на С книжок більше. Скільки книжок на другій полиці?</a:t>
            </a:r>
          </a:p>
          <a:p>
            <a:r>
              <a:rPr lang="uk-UA" sz="2000" smtClean="0"/>
              <a:t>На одній полиці В книжок, це на С книжок менше, ніж на другій. Скільки книжок на другій полиці?</a:t>
            </a:r>
          </a:p>
          <a:p>
            <a:endParaRPr lang="ru-RU" sz="2000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64B15-59FF-4FC6-BF44-60B85A172979}" type="slidenum">
              <a:rPr lang="ru-RU" smtClean="0"/>
              <a:pPr/>
              <a:t>11</a:t>
            </a:fld>
            <a:endParaRPr lang="ru-RU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0263" y="1773238"/>
            <a:ext cx="2155825" cy="1579562"/>
            <a:chOff x="3330" y="798"/>
            <a:chExt cx="1358" cy="995"/>
          </a:xfrm>
        </p:grpSpPr>
        <p:sp>
          <p:nvSpPr>
            <p:cNvPr id="38920" name="Line 4"/>
            <p:cNvSpPr>
              <a:spLocks noChangeShapeType="1"/>
            </p:cNvSpPr>
            <p:nvPr/>
          </p:nvSpPr>
          <p:spPr bwMode="auto">
            <a:xfrm>
              <a:off x="3330" y="1248"/>
              <a:ext cx="13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1" name="Arc 5"/>
            <p:cNvSpPr>
              <a:spLocks/>
            </p:cNvSpPr>
            <p:nvPr/>
          </p:nvSpPr>
          <p:spPr bwMode="auto">
            <a:xfrm rot="5400000">
              <a:off x="3947" y="634"/>
              <a:ext cx="131" cy="1350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22" name="Arc 6"/>
            <p:cNvSpPr>
              <a:spLocks/>
            </p:cNvSpPr>
            <p:nvPr/>
          </p:nvSpPr>
          <p:spPr bwMode="auto">
            <a:xfrm rot="16200000" flipV="1">
              <a:off x="3726" y="713"/>
              <a:ext cx="131" cy="924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23" name="Arc 7"/>
            <p:cNvSpPr>
              <a:spLocks/>
            </p:cNvSpPr>
            <p:nvPr/>
          </p:nvSpPr>
          <p:spPr bwMode="auto">
            <a:xfrm rot="16200000" flipV="1">
              <a:off x="4399" y="966"/>
              <a:ext cx="131" cy="426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24" name="Text Box 8"/>
            <p:cNvSpPr txBox="1">
              <a:spLocks noChangeArrowheads="1"/>
            </p:cNvSpPr>
            <p:nvPr/>
          </p:nvSpPr>
          <p:spPr bwMode="auto">
            <a:xfrm>
              <a:off x="3654" y="804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B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  <p:sp>
          <p:nvSpPr>
            <p:cNvPr id="38925" name="Text Box 9"/>
            <p:cNvSpPr txBox="1">
              <a:spLocks noChangeArrowheads="1"/>
            </p:cNvSpPr>
            <p:nvPr/>
          </p:nvSpPr>
          <p:spPr bwMode="auto">
            <a:xfrm>
              <a:off x="4320" y="798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C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  <p:sp>
          <p:nvSpPr>
            <p:cNvPr id="38926" name="Text Box 10"/>
            <p:cNvSpPr txBox="1">
              <a:spLocks noChangeArrowheads="1"/>
            </p:cNvSpPr>
            <p:nvPr/>
          </p:nvSpPr>
          <p:spPr bwMode="auto">
            <a:xfrm>
              <a:off x="3954" y="1428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?</a:t>
              </a:r>
              <a:endParaRPr lang="ru-RU" sz="3200" b="1"/>
            </a:p>
          </p:txBody>
        </p:sp>
      </p:grpSp>
      <p:sp>
        <p:nvSpPr>
          <p:cNvPr id="38918" name="Text Box 19"/>
          <p:cNvSpPr txBox="1">
            <a:spLocks noChangeArrowheads="1"/>
          </p:cNvSpPr>
          <p:nvPr/>
        </p:nvSpPr>
        <p:spPr bwMode="auto">
          <a:xfrm>
            <a:off x="1071538" y="3429000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/>
              <a:t>В + С = А</a:t>
            </a:r>
            <a:endParaRPr lang="ru-RU" sz="3200" b="1"/>
          </a:p>
        </p:txBody>
      </p:sp>
      <p:sp>
        <p:nvSpPr>
          <p:cNvPr id="38919" name="Нижний колонтитул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ННМЦ "Розвивальне навчання"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Задачі на знаходження частини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1489093"/>
            <a:ext cx="5646738" cy="4583113"/>
          </a:xfrm>
        </p:spPr>
        <p:txBody>
          <a:bodyPr>
            <a:normAutofit fontScale="85000" lnSpcReduction="10000"/>
          </a:bodyPr>
          <a:lstStyle/>
          <a:p>
            <a:r>
              <a:rPr lang="uk-UA" sz="2000" dirty="0" smtClean="0"/>
              <a:t>З полиці взяли В книжок. Скільки книжок залишилося на ній, якщо спочатку було А книжок?</a:t>
            </a:r>
          </a:p>
          <a:p>
            <a:r>
              <a:rPr lang="uk-UA" sz="2000" dirty="0" smtClean="0"/>
              <a:t>На полиці було декілька книжок. На неї поставили ще В. На ній стало А книжок. Скільки книжок було на полиці спочатку?</a:t>
            </a:r>
          </a:p>
          <a:p>
            <a:r>
              <a:rPr lang="uk-UA" sz="2000" dirty="0" smtClean="0"/>
              <a:t>На полиці було В книжок. На неї поставили ще декілька. На ній стало А книжок. Скільки книжок поставили на полицю?</a:t>
            </a:r>
          </a:p>
          <a:p>
            <a:r>
              <a:rPr lang="uk-UA" sz="2000" dirty="0" smtClean="0"/>
              <a:t>На полиці було А книжок. Декілька книжок забрали. Залишилося В книжок. Скільки книжок забрали?</a:t>
            </a:r>
          </a:p>
          <a:p>
            <a:r>
              <a:rPr lang="uk-UA" sz="2000" dirty="0" smtClean="0"/>
              <a:t>На одній полиці В книжок, а на другій А книжок. На скільки книжок на другій полиці більше, ніж на першій?</a:t>
            </a:r>
          </a:p>
          <a:p>
            <a:r>
              <a:rPr lang="uk-UA" sz="2000" dirty="0" smtClean="0"/>
              <a:t>На одній полиці А книжок, а на другій на В книжок менше. Скільки книжок на другій полиці?</a:t>
            </a:r>
          </a:p>
          <a:p>
            <a:r>
              <a:rPr lang="uk-UA" sz="2000" dirty="0" smtClean="0"/>
              <a:t>На одній полиці А книжок, це на В книжок більше, ніж на другій. Скільки книжок на другій полиці?</a:t>
            </a:r>
          </a:p>
          <a:p>
            <a:endParaRPr lang="ru-RU" sz="2000" dirty="0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1E5608-7F6B-43AA-B013-90293FA102F9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39941" name="Нижний колонтитул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ННМЦ "Розвивальне навчання"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31838" y="1992313"/>
            <a:ext cx="2155825" cy="1579562"/>
            <a:chOff x="3328" y="2392"/>
            <a:chExt cx="1358" cy="995"/>
          </a:xfrm>
        </p:grpSpPr>
        <p:sp>
          <p:nvSpPr>
            <p:cNvPr id="39944" name="Line 12"/>
            <p:cNvSpPr>
              <a:spLocks noChangeShapeType="1"/>
            </p:cNvSpPr>
            <p:nvPr/>
          </p:nvSpPr>
          <p:spPr bwMode="auto">
            <a:xfrm>
              <a:off x="3328" y="2842"/>
              <a:ext cx="13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5" name="Arc 13"/>
            <p:cNvSpPr>
              <a:spLocks/>
            </p:cNvSpPr>
            <p:nvPr/>
          </p:nvSpPr>
          <p:spPr bwMode="auto">
            <a:xfrm rot="5400000">
              <a:off x="3945" y="2228"/>
              <a:ext cx="131" cy="1350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6" name="Arc 14"/>
            <p:cNvSpPr>
              <a:spLocks/>
            </p:cNvSpPr>
            <p:nvPr/>
          </p:nvSpPr>
          <p:spPr bwMode="auto">
            <a:xfrm rot="16200000" flipV="1">
              <a:off x="3724" y="2307"/>
              <a:ext cx="131" cy="924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7" name="Arc 15"/>
            <p:cNvSpPr>
              <a:spLocks/>
            </p:cNvSpPr>
            <p:nvPr/>
          </p:nvSpPr>
          <p:spPr bwMode="auto">
            <a:xfrm rot="16200000" flipV="1">
              <a:off x="4397" y="2560"/>
              <a:ext cx="131" cy="426"/>
            </a:xfrm>
            <a:custGeom>
              <a:avLst/>
              <a:gdLst>
                <a:gd name="T0" fmla="*/ 0 w 23551"/>
                <a:gd name="T1" fmla="*/ 0 h 43200"/>
                <a:gd name="T2" fmla="*/ 0 w 23551"/>
                <a:gd name="T3" fmla="*/ 0 h 43200"/>
                <a:gd name="T4" fmla="*/ 0 w 23551"/>
                <a:gd name="T5" fmla="*/ 0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8" name="Text Box 16"/>
            <p:cNvSpPr txBox="1">
              <a:spLocks noChangeArrowheads="1"/>
            </p:cNvSpPr>
            <p:nvPr/>
          </p:nvSpPr>
          <p:spPr bwMode="auto">
            <a:xfrm>
              <a:off x="3652" y="2398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B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4318" y="2392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?</a:t>
              </a:r>
              <a:endParaRPr lang="ru-RU" sz="3200" b="1"/>
            </a:p>
          </p:txBody>
        </p:sp>
        <p:sp>
          <p:nvSpPr>
            <p:cNvPr id="39950" name="Text Box 18"/>
            <p:cNvSpPr txBox="1">
              <a:spLocks noChangeArrowheads="1"/>
            </p:cNvSpPr>
            <p:nvPr/>
          </p:nvSpPr>
          <p:spPr bwMode="auto">
            <a:xfrm>
              <a:off x="3952" y="3022"/>
              <a:ext cx="28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b="1">
                  <a:solidFill>
                    <a:srgbClr val="CC3300"/>
                  </a:solidFill>
                </a:rPr>
                <a:t>A</a:t>
              </a:r>
              <a:endParaRPr lang="ru-RU" sz="3200" b="1">
                <a:solidFill>
                  <a:srgbClr val="CC3300"/>
                </a:solidFill>
              </a:endParaRPr>
            </a:p>
          </p:txBody>
        </p:sp>
      </p:grpSp>
      <p:sp>
        <p:nvSpPr>
          <p:cNvPr id="39943" name="Text Box 20"/>
          <p:cNvSpPr txBox="1">
            <a:spLocks noChangeArrowheads="1"/>
          </p:cNvSpPr>
          <p:nvPr/>
        </p:nvSpPr>
        <p:spPr bwMode="auto">
          <a:xfrm>
            <a:off x="1062027" y="3606800"/>
            <a:ext cx="200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/>
              <a:t>A</a:t>
            </a:r>
            <a:r>
              <a:rPr lang="uk-UA" sz="3200" b="1"/>
              <a:t> </a:t>
            </a:r>
            <a:r>
              <a:rPr lang="en-GB" sz="3200" b="1"/>
              <a:t>–</a:t>
            </a:r>
            <a:r>
              <a:rPr lang="uk-UA" sz="3200" b="1"/>
              <a:t> </a:t>
            </a:r>
            <a:r>
              <a:rPr lang="en-GB" sz="3200" b="1"/>
              <a:t>B</a:t>
            </a:r>
            <a:r>
              <a:rPr lang="uk-UA" sz="3200" b="1"/>
              <a:t> = </a:t>
            </a:r>
            <a:r>
              <a:rPr lang="en-GB" sz="3200" b="1"/>
              <a:t>C</a:t>
            </a:r>
            <a:endParaRPr lang="ru-RU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Сюжетні задачі на додавання і віднімання в дві дії (складені задачі)</a:t>
            </a:r>
            <a:endParaRPr lang="ru-RU" sz="3200" dirty="0"/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1785918" y="2000240"/>
            <a:ext cx="2901950" cy="2508247"/>
            <a:chOff x="596" y="690"/>
            <a:chExt cx="1828" cy="1580"/>
          </a:xfrm>
        </p:grpSpPr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600" y="1254"/>
              <a:ext cx="18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Arc 5"/>
            <p:cNvSpPr>
              <a:spLocks/>
            </p:cNvSpPr>
            <p:nvPr/>
          </p:nvSpPr>
          <p:spPr bwMode="auto">
            <a:xfrm rot="16200000" flipV="1">
              <a:off x="1371" y="188"/>
              <a:ext cx="279" cy="1824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Arc 6"/>
            <p:cNvSpPr>
              <a:spLocks/>
            </p:cNvSpPr>
            <p:nvPr/>
          </p:nvSpPr>
          <p:spPr bwMode="auto">
            <a:xfrm rot="5400000">
              <a:off x="836" y="1009"/>
              <a:ext cx="174" cy="654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Arc 7"/>
            <p:cNvSpPr>
              <a:spLocks/>
            </p:cNvSpPr>
            <p:nvPr/>
          </p:nvSpPr>
          <p:spPr bwMode="auto">
            <a:xfrm rot="5400000">
              <a:off x="1378" y="1137"/>
              <a:ext cx="174" cy="414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rc 8"/>
            <p:cNvSpPr>
              <a:spLocks/>
            </p:cNvSpPr>
            <p:nvPr/>
          </p:nvSpPr>
          <p:spPr bwMode="auto">
            <a:xfrm rot="5400000">
              <a:off x="1742" y="1179"/>
              <a:ext cx="613" cy="750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1454" y="690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 dirty="0" smtClean="0"/>
                <a:t>?</a:t>
              </a:r>
              <a:endParaRPr lang="ru-RU" sz="3200" b="1" dirty="0"/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778" y="1384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В</a:t>
              </a:r>
              <a:endParaRPr lang="ru-RU" sz="3200" b="1"/>
            </a:p>
          </p:txBody>
        </p:sp>
        <p:sp>
          <p:nvSpPr>
            <p:cNvPr id="21" name="Text Box 11"/>
            <p:cNvSpPr txBox="1">
              <a:spLocks noChangeArrowheads="1"/>
            </p:cNvSpPr>
            <p:nvPr/>
          </p:nvSpPr>
          <p:spPr bwMode="auto">
            <a:xfrm>
              <a:off x="1364" y="1382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 dirty="0"/>
                <a:t>С</a:t>
              </a:r>
              <a:endParaRPr lang="ru-RU" sz="3200" b="1" dirty="0"/>
            </a:p>
          </p:txBody>
        </p:sp>
        <p:sp>
          <p:nvSpPr>
            <p:cNvPr id="22" name="Text Box 12"/>
            <p:cNvSpPr txBox="1">
              <a:spLocks noChangeArrowheads="1"/>
            </p:cNvSpPr>
            <p:nvPr/>
          </p:nvSpPr>
          <p:spPr bwMode="auto">
            <a:xfrm>
              <a:off x="1901" y="1905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 dirty="0"/>
                <a:t>М</a:t>
              </a:r>
              <a:endParaRPr lang="ru-RU" sz="3200" b="1" dirty="0"/>
            </a:p>
          </p:txBody>
        </p:sp>
        <p:sp>
          <p:nvSpPr>
            <p:cNvPr id="25" name="Text Box 12"/>
            <p:cNvSpPr txBox="1">
              <a:spLocks noChangeArrowheads="1"/>
            </p:cNvSpPr>
            <p:nvPr/>
          </p:nvSpPr>
          <p:spPr bwMode="auto">
            <a:xfrm>
              <a:off x="866" y="1905"/>
              <a:ext cx="675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 dirty="0" smtClean="0"/>
                <a:t>В + С</a:t>
              </a:r>
              <a:endParaRPr lang="ru-RU" sz="3200" b="1" dirty="0"/>
            </a:p>
          </p:txBody>
        </p:sp>
      </p:grpSp>
      <p:sp>
        <p:nvSpPr>
          <p:cNvPr id="23" name="Arc 5"/>
          <p:cNvSpPr>
            <a:spLocks/>
          </p:cNvSpPr>
          <p:nvPr/>
        </p:nvSpPr>
        <p:spPr bwMode="auto">
          <a:xfrm rot="16200000" flipV="1">
            <a:off x="2505062" y="1924037"/>
            <a:ext cx="276225" cy="1714514"/>
          </a:xfrm>
          <a:custGeom>
            <a:avLst/>
            <a:gdLst>
              <a:gd name="G0" fmla="+- 743 0 0"/>
              <a:gd name="G1" fmla="+- 21600 0 0"/>
              <a:gd name="G2" fmla="+- 21600 0 0"/>
              <a:gd name="T0" fmla="*/ 743 w 22343"/>
              <a:gd name="T1" fmla="*/ 0 h 43200"/>
              <a:gd name="T2" fmla="*/ 0 w 22343"/>
              <a:gd name="T3" fmla="*/ 43187 h 43200"/>
              <a:gd name="T4" fmla="*/ 743 w 22343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343" h="43200" fill="none" extrusionOk="0">
                <a:moveTo>
                  <a:pt x="742" y="0"/>
                </a:moveTo>
                <a:cubicBezTo>
                  <a:pt x="12672" y="0"/>
                  <a:pt x="22343" y="9670"/>
                  <a:pt x="22343" y="21600"/>
                </a:cubicBezTo>
                <a:cubicBezTo>
                  <a:pt x="22343" y="33529"/>
                  <a:pt x="12672" y="43200"/>
                  <a:pt x="743" y="43200"/>
                </a:cubicBezTo>
                <a:cubicBezTo>
                  <a:pt x="495" y="43200"/>
                  <a:pt x="247" y="43195"/>
                  <a:pt x="-1" y="43187"/>
                </a:cubicBezTo>
              </a:path>
              <a:path w="22343" h="43200" stroke="0" extrusionOk="0">
                <a:moveTo>
                  <a:pt x="742" y="0"/>
                </a:moveTo>
                <a:cubicBezTo>
                  <a:pt x="12672" y="0"/>
                  <a:pt x="22343" y="9670"/>
                  <a:pt x="22343" y="21600"/>
                </a:cubicBezTo>
                <a:cubicBezTo>
                  <a:pt x="22343" y="33529"/>
                  <a:pt x="12672" y="43200"/>
                  <a:pt x="743" y="43200"/>
                </a:cubicBezTo>
                <a:cubicBezTo>
                  <a:pt x="495" y="43200"/>
                  <a:pt x="247" y="43195"/>
                  <a:pt x="-1" y="43187"/>
                </a:cubicBezTo>
                <a:lnTo>
                  <a:pt x="743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Arc 8"/>
          <p:cNvSpPr>
            <a:spLocks/>
          </p:cNvSpPr>
          <p:nvPr/>
        </p:nvSpPr>
        <p:spPr bwMode="auto">
          <a:xfrm rot="5400000">
            <a:off x="2178826" y="2536025"/>
            <a:ext cx="928694" cy="1714512"/>
          </a:xfrm>
          <a:custGeom>
            <a:avLst/>
            <a:gdLst>
              <a:gd name="G0" fmla="+- 743 0 0"/>
              <a:gd name="G1" fmla="+- 21600 0 0"/>
              <a:gd name="G2" fmla="+- 21600 0 0"/>
              <a:gd name="T0" fmla="*/ 743 w 22343"/>
              <a:gd name="T1" fmla="*/ 0 h 43200"/>
              <a:gd name="T2" fmla="*/ 0 w 22343"/>
              <a:gd name="T3" fmla="*/ 43187 h 43200"/>
              <a:gd name="T4" fmla="*/ 743 w 22343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343" h="43200" fill="none" extrusionOk="0">
                <a:moveTo>
                  <a:pt x="742" y="0"/>
                </a:moveTo>
                <a:cubicBezTo>
                  <a:pt x="12672" y="0"/>
                  <a:pt x="22343" y="9670"/>
                  <a:pt x="22343" y="21600"/>
                </a:cubicBezTo>
                <a:cubicBezTo>
                  <a:pt x="22343" y="33529"/>
                  <a:pt x="12672" y="43200"/>
                  <a:pt x="743" y="43200"/>
                </a:cubicBezTo>
                <a:cubicBezTo>
                  <a:pt x="495" y="43200"/>
                  <a:pt x="247" y="43195"/>
                  <a:pt x="-1" y="43187"/>
                </a:cubicBezTo>
              </a:path>
              <a:path w="22343" h="43200" stroke="0" extrusionOk="0">
                <a:moveTo>
                  <a:pt x="742" y="0"/>
                </a:moveTo>
                <a:cubicBezTo>
                  <a:pt x="12672" y="0"/>
                  <a:pt x="22343" y="9670"/>
                  <a:pt x="22343" y="21600"/>
                </a:cubicBezTo>
                <a:cubicBezTo>
                  <a:pt x="22343" y="33529"/>
                  <a:pt x="12672" y="43200"/>
                  <a:pt x="743" y="43200"/>
                </a:cubicBezTo>
                <a:cubicBezTo>
                  <a:pt x="495" y="43200"/>
                  <a:pt x="247" y="43195"/>
                  <a:pt x="-1" y="43187"/>
                </a:cubicBezTo>
                <a:lnTo>
                  <a:pt x="743" y="21600"/>
                </a:lnTo>
                <a:close/>
              </a:path>
            </a:pathLst>
          </a:custGeom>
          <a:noFill/>
          <a:ln w="2857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Розв’язування задачі на дві дії</a:t>
            </a:r>
            <a:endParaRPr lang="ru-RU" sz="3200" dirty="0" smtClean="0"/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1428750"/>
          </a:xfrm>
        </p:spPr>
        <p:txBody>
          <a:bodyPr/>
          <a:lstStyle/>
          <a:p>
            <a:pPr algn="just"/>
            <a:r>
              <a:rPr lang="uk-UA" sz="2400" b="0" smtClean="0"/>
              <a:t>На одній полиці стояло 3 книжки, а на другій – на 1 книжку більше, ніж на першій. Скільки книжок стояло на двох полицях разом?</a:t>
            </a:r>
            <a:endParaRPr lang="ru-RU" sz="2400" b="0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75685D-A7D4-44F5-98F7-ECC225D57723}" type="slidenum">
              <a:rPr lang="ru-RU" smtClean="0"/>
              <a:pPr/>
              <a:t>14</a:t>
            </a:fld>
            <a:endParaRPr lang="ru-RU" smtClean="0"/>
          </a:p>
        </p:txBody>
      </p:sp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1277938" y="3846513"/>
            <a:ext cx="2178050" cy="95250"/>
            <a:chOff x="1678675" y="4818454"/>
            <a:chExt cx="2177612" cy="9553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1678675" y="4866221"/>
              <a:ext cx="21696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1641235" y="4862243"/>
              <a:ext cx="89165" cy="1587"/>
            </a:xfrm>
            <a:prstGeom prst="line">
              <a:avLst/>
            </a:prstGeom>
            <a:ln w="190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3810911" y="4868612"/>
              <a:ext cx="89165" cy="1588"/>
            </a:xfrm>
            <a:prstGeom prst="line">
              <a:avLst/>
            </a:prstGeom>
            <a:ln w="190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Дуга 14"/>
          <p:cNvSpPr/>
          <p:nvPr/>
        </p:nvSpPr>
        <p:spPr>
          <a:xfrm rot="16200000">
            <a:off x="2210594" y="2791619"/>
            <a:ext cx="333375" cy="2170113"/>
          </a:xfrm>
          <a:prstGeom prst="arc">
            <a:avLst>
              <a:gd name="adj1" fmla="val 16200000"/>
              <a:gd name="adj2" fmla="val 549664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039" name="TextBox 15"/>
          <p:cNvSpPr txBox="1">
            <a:spLocks noChangeArrowheads="1"/>
          </p:cNvSpPr>
          <p:nvPr/>
        </p:nvSpPr>
        <p:spPr bwMode="auto">
          <a:xfrm>
            <a:off x="2336800" y="3368675"/>
            <a:ext cx="327025" cy="3698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grpSp>
        <p:nvGrpSpPr>
          <p:cNvPr id="3" name="Группа 16"/>
          <p:cNvGrpSpPr>
            <a:grpSpLocks/>
          </p:cNvGrpSpPr>
          <p:nvPr/>
        </p:nvGrpSpPr>
        <p:grpSpPr bwMode="auto">
          <a:xfrm>
            <a:off x="1277938" y="4276725"/>
            <a:ext cx="2860675" cy="80963"/>
            <a:chOff x="1678675" y="4818454"/>
            <a:chExt cx="2177612" cy="9553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1678675" y="4865285"/>
              <a:ext cx="2170361" cy="18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1641300" y="4861871"/>
              <a:ext cx="88041" cy="1209"/>
            </a:xfrm>
            <a:prstGeom prst="line">
              <a:avLst/>
            </a:prstGeom>
            <a:ln w="190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3811662" y="4869364"/>
              <a:ext cx="88041" cy="1209"/>
            </a:xfrm>
            <a:prstGeom prst="line">
              <a:avLst/>
            </a:prstGeom>
            <a:ln w="190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" name="Прямая соединительная линия 21"/>
          <p:cNvCxnSpPr/>
          <p:nvPr/>
        </p:nvCxnSpPr>
        <p:spPr>
          <a:xfrm rot="5400000">
            <a:off x="3253581" y="4115594"/>
            <a:ext cx="403225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Дуга 22"/>
          <p:cNvSpPr/>
          <p:nvPr/>
        </p:nvSpPr>
        <p:spPr>
          <a:xfrm rot="16200000">
            <a:off x="3612356" y="3982251"/>
            <a:ext cx="357187" cy="679450"/>
          </a:xfrm>
          <a:prstGeom prst="arc">
            <a:avLst>
              <a:gd name="adj1" fmla="val 16200000"/>
              <a:gd name="adj2" fmla="val 5496643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043" name="TextBox 23"/>
          <p:cNvSpPr txBox="1">
            <a:spLocks noChangeArrowheads="1"/>
          </p:cNvSpPr>
          <p:nvPr/>
        </p:nvSpPr>
        <p:spPr bwMode="auto">
          <a:xfrm>
            <a:off x="3632200" y="3805238"/>
            <a:ext cx="328613" cy="369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</a:t>
            </a:r>
            <a:endParaRPr lang="ru-RU"/>
          </a:p>
        </p:txBody>
      </p:sp>
      <p:sp>
        <p:nvSpPr>
          <p:cNvPr id="32" name="Правая фигурная скобка 31"/>
          <p:cNvSpPr/>
          <p:nvPr/>
        </p:nvSpPr>
        <p:spPr>
          <a:xfrm>
            <a:off x="4210050" y="3532188"/>
            <a:ext cx="346075" cy="1211262"/>
          </a:xfrm>
          <a:prstGeom prst="rightBrace">
            <a:avLst>
              <a:gd name="adj1" fmla="val 10333"/>
              <a:gd name="adj2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045" name="TextBox 32"/>
          <p:cNvSpPr txBox="1">
            <a:spLocks noChangeArrowheads="1"/>
          </p:cNvSpPr>
          <p:nvPr/>
        </p:nvSpPr>
        <p:spPr bwMode="auto">
          <a:xfrm>
            <a:off x="4543425" y="4043363"/>
            <a:ext cx="327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34" name="Дуга 33"/>
          <p:cNvSpPr/>
          <p:nvPr/>
        </p:nvSpPr>
        <p:spPr>
          <a:xfrm rot="5400000" flipV="1">
            <a:off x="2563813" y="2921000"/>
            <a:ext cx="325437" cy="2849563"/>
          </a:xfrm>
          <a:prstGeom prst="arc">
            <a:avLst>
              <a:gd name="adj1" fmla="val 16200000"/>
              <a:gd name="adj2" fmla="val 5429964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644775" y="4489450"/>
            <a:ext cx="441325" cy="3698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4</a:t>
            </a:r>
            <a:endParaRPr lang="ru-RU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121275" y="3367088"/>
            <a:ext cx="166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1) 3 + 1 = 4</a:t>
            </a:r>
            <a:endParaRPr lang="ru-RU" sz="2000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715125" y="3606800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3 + (3 + 1) = 7</a:t>
            </a:r>
            <a:endParaRPr lang="ru-RU" sz="2000"/>
          </a:p>
        </p:txBody>
      </p:sp>
      <p:sp>
        <p:nvSpPr>
          <p:cNvPr id="44050" name="Нижний колонтитул 4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ННМЦ "Розвивальне навчання"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140325" y="3843338"/>
            <a:ext cx="166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2) 3 + 4 = 7</a:t>
            </a:r>
            <a:endParaRPr lang="ru-RU" sz="200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121275" y="4776788"/>
            <a:ext cx="166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1) 3 + 3 = 6</a:t>
            </a:r>
            <a:endParaRPr lang="ru-RU" sz="200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715125" y="5016500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(3 + 3) + 1 = 7</a:t>
            </a:r>
            <a:endParaRPr lang="ru-RU" sz="2000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072066" y="5253038"/>
            <a:ext cx="166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2) 6 + 1 = 7</a:t>
            </a:r>
            <a:endParaRPr lang="ru-RU" sz="20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715140" y="5529280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 smtClean="0"/>
              <a:t>  3 · 2 </a:t>
            </a:r>
            <a:r>
              <a:rPr lang="uk-UA" sz="2000" dirty="0"/>
              <a:t>+ 1 = 7</a:t>
            </a:r>
            <a:endParaRPr lang="ru-RU" sz="2000" dirty="0"/>
          </a:p>
        </p:txBody>
      </p:sp>
      <p:sp>
        <p:nvSpPr>
          <p:cNvPr id="30" name="Дуга 29"/>
          <p:cNvSpPr/>
          <p:nvPr/>
        </p:nvSpPr>
        <p:spPr>
          <a:xfrm rot="16200000">
            <a:off x="2204221" y="3177388"/>
            <a:ext cx="333375" cy="2170113"/>
          </a:xfrm>
          <a:prstGeom prst="arc">
            <a:avLst>
              <a:gd name="adj1" fmla="val 16200000"/>
              <a:gd name="adj2" fmla="val 5496643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8" grpId="0"/>
      <p:bldP spid="40" grpId="0"/>
      <p:bldP spid="41" grpId="0"/>
      <p:bldP spid="42" grpId="0"/>
      <p:bldP spid="43" grpId="0"/>
      <p:bldP spid="44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2-3 клас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Прості та складені сюжетні задачі на додавання та віднімання багатоцифрових чисел.</a:t>
            </a:r>
            <a:endParaRPr lang="ru-RU" dirty="0" smtClean="0"/>
          </a:p>
          <a:p>
            <a:r>
              <a:rPr lang="uk-UA" dirty="0" smtClean="0"/>
              <a:t>Сюжетні задачі на знаходження частини, кількості частин і цілого.</a:t>
            </a:r>
            <a:endParaRPr lang="ru-RU" dirty="0" smtClean="0"/>
          </a:p>
          <a:p>
            <a:r>
              <a:rPr lang="uk-UA" dirty="0" smtClean="0"/>
              <a:t>Розв’язування задач за допомогою рівняння.</a:t>
            </a:r>
            <a:endParaRPr lang="ru-RU" dirty="0" smtClean="0"/>
          </a:p>
          <a:p>
            <a:r>
              <a:rPr lang="uk-UA" dirty="0" smtClean="0"/>
              <a:t>Розв’язування задач різними способами.</a:t>
            </a:r>
            <a:endParaRPr lang="ru-RU" dirty="0" smtClean="0"/>
          </a:p>
          <a:p>
            <a:r>
              <a:rPr lang="uk-UA" dirty="0" smtClean="0"/>
              <a:t>Складання задач за заданою схемою, числовим виразом, рівнянням.</a:t>
            </a:r>
            <a:endParaRPr lang="ru-RU" dirty="0" smtClean="0"/>
          </a:p>
          <a:p>
            <a:endParaRPr lang="uk-UA" i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CB678C-4A77-4E03-84A7-3C8F1BDF3268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357166"/>
            <a:ext cx="7498080" cy="1428760"/>
          </a:xfrm>
        </p:spPr>
        <p:txBody>
          <a:bodyPr>
            <a:noAutofit/>
          </a:bodyPr>
          <a:lstStyle/>
          <a:p>
            <a:pPr eaLnBrk="1" hangingPunct="1"/>
            <a:r>
              <a:rPr lang="uk-UA" sz="3200" dirty="0" smtClean="0"/>
              <a:t>Схема, що моделює процес вимірювання величини за допомогою додаткової міри (дію множення)</a:t>
            </a:r>
            <a:endParaRPr lang="ru-RU" sz="3200" dirty="0" smtClean="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150938" y="3968761"/>
            <a:ext cx="4162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Arc 5"/>
          <p:cNvSpPr>
            <a:spLocks/>
          </p:cNvSpPr>
          <p:nvPr/>
        </p:nvSpPr>
        <p:spPr bwMode="auto">
          <a:xfrm rot="5400000">
            <a:off x="3021806" y="2131230"/>
            <a:ext cx="398463" cy="4133850"/>
          </a:xfrm>
          <a:custGeom>
            <a:avLst/>
            <a:gdLst>
              <a:gd name="T0" fmla="*/ 159870321 w 23551"/>
              <a:gd name="T1" fmla="*/ 0 h 43200"/>
              <a:gd name="T2" fmla="*/ 0 w 23551"/>
              <a:gd name="T3" fmla="*/ 2147483647 h 43200"/>
              <a:gd name="T4" fmla="*/ 159870321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Arc 6"/>
          <p:cNvSpPr>
            <a:spLocks/>
          </p:cNvSpPr>
          <p:nvPr/>
        </p:nvSpPr>
        <p:spPr bwMode="auto">
          <a:xfrm rot="16200000" flipV="1">
            <a:off x="3004344" y="1666092"/>
            <a:ext cx="436563" cy="4143375"/>
          </a:xfrm>
          <a:custGeom>
            <a:avLst/>
            <a:gdLst>
              <a:gd name="T0" fmla="*/ 230363046 w 23551"/>
              <a:gd name="T1" fmla="*/ 0 h 43200"/>
              <a:gd name="T2" fmla="*/ 0 w 23551"/>
              <a:gd name="T3" fmla="*/ 2147483647 h 43200"/>
              <a:gd name="T4" fmla="*/ 230363046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1" name="Arc 7"/>
          <p:cNvSpPr>
            <a:spLocks/>
          </p:cNvSpPr>
          <p:nvPr/>
        </p:nvSpPr>
        <p:spPr bwMode="auto">
          <a:xfrm rot="16200000" flipV="1">
            <a:off x="1391444" y="3520292"/>
            <a:ext cx="207963" cy="676275"/>
          </a:xfrm>
          <a:custGeom>
            <a:avLst/>
            <a:gdLst>
              <a:gd name="T0" fmla="*/ 11862210 w 23551"/>
              <a:gd name="T1" fmla="*/ 0 h 43200"/>
              <a:gd name="T2" fmla="*/ 0 w 23551"/>
              <a:gd name="T3" fmla="*/ 2147483647 h 43200"/>
              <a:gd name="T4" fmla="*/ 11862210 w 23551"/>
              <a:gd name="T5" fmla="*/ 1297216710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894013" y="2992439"/>
            <a:ext cx="44767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CC3300"/>
                </a:solidFill>
                <a:latin typeface="Times New Roman" pitchFamily="18" charset="0"/>
              </a:rPr>
              <a:t>b</a:t>
            </a:r>
            <a:endParaRPr lang="ru-RU" sz="3200" b="1" i="1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884488" y="4349761"/>
            <a:ext cx="44767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latin typeface="Times New Roman" pitchFamily="18" charset="0"/>
              </a:rPr>
              <a:t>c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265238" y="3254386"/>
            <a:ext cx="44767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i="1">
                <a:solidFill>
                  <a:srgbClr val="800000"/>
                </a:solidFill>
                <a:latin typeface="Times New Roman" pitchFamily="18" charset="0"/>
              </a:rPr>
              <a:t>а</a:t>
            </a:r>
            <a:endParaRPr lang="ru-RU" sz="3200" b="1" i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1515" name="Text Box 19"/>
          <p:cNvSpPr txBox="1">
            <a:spLocks noChangeArrowheads="1"/>
          </p:cNvSpPr>
          <p:nvPr/>
        </p:nvSpPr>
        <p:spPr bwMode="auto">
          <a:xfrm>
            <a:off x="4394218" y="4286256"/>
            <a:ext cx="1647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latin typeface="Times New Roman" pitchFamily="18" charset="0"/>
              </a:rPr>
              <a:t>a </a:t>
            </a:r>
            <a:r>
              <a:rPr lang="en-US" sz="3200" b="1" i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· b = c</a:t>
            </a:r>
          </a:p>
        </p:txBody>
      </p:sp>
      <p:sp>
        <p:nvSpPr>
          <p:cNvPr id="21516" name="Нижний колонтитул 1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 smtClean="0"/>
              <a:t>ННМЦ “Розвивальне навчання”</a:t>
            </a:r>
            <a:endParaRPr lang="ru-RU" smtClean="0"/>
          </a:p>
        </p:txBody>
      </p:sp>
      <p:sp>
        <p:nvSpPr>
          <p:cNvPr id="21517" name="Text Box 10"/>
          <p:cNvSpPr txBox="1">
            <a:spLocks noChangeArrowheads="1"/>
          </p:cNvSpPr>
          <p:nvPr/>
        </p:nvSpPr>
        <p:spPr bwMode="auto">
          <a:xfrm>
            <a:off x="6680234" y="4357694"/>
            <a:ext cx="189229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 i="1" dirty="0">
                <a:solidFill>
                  <a:srgbClr val="800000"/>
                </a:solidFill>
                <a:latin typeface="Times New Roman" pitchFamily="18" charset="0"/>
              </a:rPr>
              <a:t>а - частина</a:t>
            </a:r>
            <a:endParaRPr lang="ru-RU" sz="2400" b="1" i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1518" name="Text Box 8"/>
          <p:cNvSpPr txBox="1">
            <a:spLocks noChangeArrowheads="1"/>
          </p:cNvSpPr>
          <p:nvPr/>
        </p:nvSpPr>
        <p:spPr bwMode="auto">
          <a:xfrm>
            <a:off x="6711984" y="4864113"/>
            <a:ext cx="200342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i="1" dirty="0">
                <a:solidFill>
                  <a:srgbClr val="CC3300"/>
                </a:solidFill>
                <a:latin typeface="Times New Roman" pitchFamily="18" charset="0"/>
              </a:rPr>
              <a:t>b</a:t>
            </a:r>
            <a:r>
              <a:rPr lang="uk-UA" sz="2400" b="1" i="1" dirty="0">
                <a:solidFill>
                  <a:srgbClr val="CC3300"/>
                </a:solidFill>
                <a:latin typeface="Times New Roman" pitchFamily="18" charset="0"/>
              </a:rPr>
              <a:t> – кількість частин </a:t>
            </a:r>
            <a:endParaRPr lang="ru-RU" sz="2400" b="1" i="1" dirty="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21519" name="Text Box 9"/>
          <p:cNvSpPr txBox="1">
            <a:spLocks noChangeArrowheads="1"/>
          </p:cNvSpPr>
          <p:nvPr/>
        </p:nvSpPr>
        <p:spPr bwMode="auto">
          <a:xfrm>
            <a:off x="6761197" y="5784867"/>
            <a:ext cx="166845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i="1" dirty="0">
                <a:latin typeface="Times New Roman" pitchFamily="18" charset="0"/>
              </a:rPr>
              <a:t>c</a:t>
            </a:r>
            <a:r>
              <a:rPr lang="uk-UA" sz="2400" b="1" i="1" dirty="0">
                <a:latin typeface="Times New Roman" pitchFamily="18" charset="0"/>
              </a:rPr>
              <a:t> - ціле</a:t>
            </a:r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394218" y="5643578"/>
            <a:ext cx="1647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GB" sz="3200" b="1" i="1" dirty="0">
                <a:latin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</a:rPr>
              <a:t>: </a:t>
            </a:r>
            <a:r>
              <a:rPr lang="en-GB" sz="3200" b="1" i="1" dirty="0">
                <a:latin typeface="Times New Roman" pitchFamily="18" charset="0"/>
              </a:rPr>
              <a:t>a </a:t>
            </a:r>
            <a:r>
              <a:rPr lang="uk-UA" sz="3200" b="1" i="1" dirty="0">
                <a:latin typeface="Times New Roman" pitchFamily="18" charset="0"/>
              </a:rPr>
              <a:t>=</a:t>
            </a:r>
            <a:r>
              <a:rPr lang="en-US" sz="3200" b="1" i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b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394218" y="4929198"/>
            <a:ext cx="1647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GB" sz="3200" b="1" i="1" dirty="0">
                <a:latin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</a:rPr>
              <a:t>: </a:t>
            </a:r>
            <a:r>
              <a:rPr lang="en-US" sz="3200" b="1" i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uk-UA" sz="3200" b="1" dirty="0">
                <a:latin typeface="Times New Roman" pitchFamily="18" charset="0"/>
              </a:rPr>
              <a:t> </a:t>
            </a:r>
            <a:r>
              <a:rPr lang="uk-UA" sz="3200" b="1" i="1" dirty="0">
                <a:latin typeface="Times New Roman" pitchFamily="18" charset="0"/>
              </a:rPr>
              <a:t>= </a:t>
            </a:r>
            <a:r>
              <a:rPr lang="en-GB" sz="3200" b="1" i="1" dirty="0">
                <a:latin typeface="Times New Roman" pitchFamily="18" charset="0"/>
              </a:rPr>
              <a:t>a</a:t>
            </a:r>
            <a:endParaRPr lang="en-US" sz="3200" b="1" i="1" dirty="0"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2198" y="2071678"/>
            <a:ext cx="25003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Моделювання відношень цілого, частини та кількості частин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1390643" y="2414580"/>
            <a:ext cx="704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1409693" y="2714620"/>
            <a:ext cx="704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2133593" y="2714620"/>
            <a:ext cx="704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2857493" y="2724145"/>
            <a:ext cx="704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3571868" y="2724145"/>
            <a:ext cx="704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295768" y="2724145"/>
            <a:ext cx="704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1590668" y="184943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Відношення між величинами “у декілька разів </a:t>
            </a:r>
            <a:r>
              <a:rPr lang="uk-UA" sz="3200" dirty="0" err="1" smtClean="0"/>
              <a:t>більше-менше”</a:t>
            </a:r>
            <a:endParaRPr lang="ru-RU" sz="32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443" y="4592656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795443" y="5322906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254356" y="5322906"/>
            <a:ext cx="1457325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00568" y="5322906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5400000">
            <a:off x="2251850" y="4575987"/>
            <a:ext cx="533400" cy="144621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Дуга 8"/>
          <p:cNvSpPr/>
          <p:nvPr/>
        </p:nvSpPr>
        <p:spPr>
          <a:xfrm rot="5400000">
            <a:off x="3545662" y="3171050"/>
            <a:ext cx="854075" cy="437356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39956" y="4060844"/>
            <a:ext cx="588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dirty="0" smtClean="0"/>
              <a:t>А</a:t>
            </a:r>
            <a:endParaRPr lang="ru-RU" sz="2400" b="1" dirty="0"/>
          </a:p>
        </p:txBody>
      </p:sp>
      <p:sp>
        <p:nvSpPr>
          <p:cNvPr id="11" name="Дуга 10"/>
          <p:cNvSpPr/>
          <p:nvPr/>
        </p:nvSpPr>
        <p:spPr>
          <a:xfrm rot="16200000" flipV="1">
            <a:off x="2305824" y="3910825"/>
            <a:ext cx="452438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62356" y="5773756"/>
            <a:ext cx="336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/>
              <a:t>k</a:t>
            </a:r>
            <a:endParaRPr lang="ru-RU" i="1" dirty="0"/>
          </a:p>
        </p:txBody>
      </p:sp>
      <p:sp>
        <p:nvSpPr>
          <p:cNvPr id="15" name="Дуга 14"/>
          <p:cNvSpPr/>
          <p:nvPr/>
        </p:nvSpPr>
        <p:spPr>
          <a:xfrm rot="16200000" flipV="1">
            <a:off x="3702839" y="3085311"/>
            <a:ext cx="523876" cy="4357718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86182" y="4645042"/>
            <a:ext cx="588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dirty="0" smtClean="0"/>
              <a:t>В</a:t>
            </a:r>
            <a:endParaRPr lang="ru-RU" sz="24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1463694" y="4974694"/>
            <a:ext cx="664191" cy="1974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1" idx="0"/>
            <a:endCxn id="8" idx="0"/>
          </p:cNvCxnSpPr>
          <p:nvPr/>
        </p:nvCxnSpPr>
        <p:spPr>
          <a:xfrm rot="5400000">
            <a:off x="2916615" y="4959766"/>
            <a:ext cx="664371" cy="1428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000628" y="2928934"/>
            <a:ext cx="3500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/>
              <a:t>А </a:t>
            </a:r>
            <a:r>
              <a:rPr lang="uk-UA" sz="2400" dirty="0" smtClean="0"/>
              <a:t>більше</a:t>
            </a:r>
            <a:r>
              <a:rPr lang="en-GB" sz="2400" dirty="0" smtClean="0"/>
              <a:t> B</a:t>
            </a:r>
            <a:r>
              <a:rPr lang="uk-UA" sz="2400" dirty="0" smtClean="0"/>
              <a:t> у </a:t>
            </a:r>
            <a:r>
              <a:rPr lang="en-US" sz="2400" i="1" dirty="0" smtClean="0"/>
              <a:t>k</a:t>
            </a:r>
            <a:r>
              <a:rPr lang="uk-UA" sz="2400" dirty="0" smtClean="0"/>
              <a:t> разів</a:t>
            </a:r>
            <a:endParaRPr lang="ru-RU" sz="2400" dirty="0"/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6357950" y="4143380"/>
            <a:ext cx="2286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 smtClean="0"/>
              <a:t>В</a:t>
            </a:r>
            <a:r>
              <a:rPr lang="en-GB" sz="3200" dirty="0" smtClean="0"/>
              <a:t> </a:t>
            </a:r>
            <a:r>
              <a:rPr lang="en-GB" sz="3200" dirty="0"/>
              <a:t>= A </a:t>
            </a:r>
            <a:r>
              <a:rPr lang="en-GB" sz="3200" dirty="0" smtClean="0">
                <a:latin typeface="Arial"/>
                <a:cs typeface="Arial"/>
              </a:rPr>
              <a:t>·</a:t>
            </a:r>
            <a:r>
              <a:rPr lang="en-GB" sz="3200" dirty="0" smtClean="0"/>
              <a:t> </a:t>
            </a:r>
            <a:r>
              <a:rPr lang="en-US" sz="3200" i="1" dirty="0" smtClean="0"/>
              <a:t>k</a:t>
            </a:r>
            <a:endParaRPr lang="ru-RU" sz="32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1500166" y="1785926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Моделювання кратного порівнювання величин (відношення цілого, частини та кількості частин)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000628" y="3571876"/>
            <a:ext cx="3500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 smtClean="0"/>
              <a:t>В менше</a:t>
            </a:r>
            <a:r>
              <a:rPr lang="en-GB" sz="2400" dirty="0" smtClean="0"/>
              <a:t> </a:t>
            </a:r>
            <a:r>
              <a:rPr lang="uk-UA" sz="2400" dirty="0" smtClean="0"/>
              <a:t>А у </a:t>
            </a:r>
            <a:r>
              <a:rPr lang="en-US" sz="2400" i="1" dirty="0" smtClean="0"/>
              <a:t>k</a:t>
            </a:r>
            <a:r>
              <a:rPr lang="uk-UA" sz="2400" dirty="0" smtClean="0"/>
              <a:t> разів</a:t>
            </a:r>
            <a:endParaRPr lang="ru-RU" sz="2400" dirty="0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6357950" y="5000636"/>
            <a:ext cx="2286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 smtClean="0"/>
              <a:t>В</a:t>
            </a:r>
            <a:r>
              <a:rPr lang="en-GB" sz="3200" dirty="0" smtClean="0"/>
              <a:t> </a:t>
            </a:r>
            <a:r>
              <a:rPr lang="uk-UA" sz="3200" dirty="0" smtClean="0"/>
              <a:t>:</a:t>
            </a:r>
            <a:r>
              <a:rPr lang="en-GB" sz="3200" dirty="0" smtClean="0"/>
              <a:t> </a:t>
            </a:r>
            <a:r>
              <a:rPr lang="en-GB" sz="3200" dirty="0"/>
              <a:t>A </a:t>
            </a:r>
            <a:r>
              <a:rPr lang="uk-UA" sz="3200" dirty="0" smtClean="0"/>
              <a:t>=</a:t>
            </a:r>
            <a:r>
              <a:rPr lang="en-GB" sz="3200" dirty="0" smtClean="0"/>
              <a:t> </a:t>
            </a:r>
            <a:r>
              <a:rPr lang="en-US" sz="3200" i="1" dirty="0" smtClean="0"/>
              <a:t>k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Задачі на знаходження цілого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7" y="1600200"/>
            <a:ext cx="4883155" cy="3829064"/>
          </a:xfrm>
        </p:spPr>
        <p:txBody>
          <a:bodyPr>
            <a:normAutofit/>
          </a:bodyPr>
          <a:lstStyle/>
          <a:p>
            <a:r>
              <a:rPr lang="uk-UA" sz="2200" dirty="0" smtClean="0"/>
              <a:t>На одній полиці А книжок. Скільки книжок на В полицях, якщо на всіх полицях книжок порівну?</a:t>
            </a:r>
          </a:p>
          <a:p>
            <a:r>
              <a:rPr lang="uk-UA" sz="2200" dirty="0" smtClean="0"/>
              <a:t>На одній полиці А книжок. На другій у В разів більше. Скільки книжок на другій полиці?</a:t>
            </a:r>
          </a:p>
          <a:p>
            <a:r>
              <a:rPr lang="uk-UA" sz="2200" dirty="0" smtClean="0"/>
              <a:t>На одній полиці А книжок. Це у В разів менше, ніж на другій. Скільки книжок на другій полиці?</a:t>
            </a:r>
          </a:p>
          <a:p>
            <a:pPr>
              <a:buNone/>
            </a:pPr>
            <a:endParaRPr lang="ru-RU" sz="2200" dirty="0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64B15-59FF-4FC6-BF44-60B85A172979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38918" name="Text Box 19"/>
          <p:cNvSpPr txBox="1">
            <a:spLocks noChangeArrowheads="1"/>
          </p:cNvSpPr>
          <p:nvPr/>
        </p:nvSpPr>
        <p:spPr bwMode="auto">
          <a:xfrm>
            <a:off x="1071538" y="3700468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С </a:t>
            </a:r>
            <a:r>
              <a:rPr lang="uk-UA" sz="3200" b="1" dirty="0"/>
              <a:t>= </a:t>
            </a:r>
            <a:r>
              <a:rPr lang="uk-UA" sz="3200" b="1" dirty="0" smtClean="0"/>
              <a:t>А </a:t>
            </a:r>
            <a:r>
              <a:rPr lang="uk-UA" sz="3200" b="1" dirty="0" smtClean="0">
                <a:latin typeface="Arial"/>
                <a:cs typeface="Arial"/>
              </a:rPr>
              <a:t>· В</a:t>
            </a:r>
            <a:endParaRPr lang="ru-RU" sz="3200" b="1" dirty="0"/>
          </a:p>
        </p:txBody>
      </p:sp>
      <p:sp>
        <p:nvSpPr>
          <p:cNvPr id="38919" name="Нижний колонтитул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ННМЦ "Розвивальне навчання"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1142976" y="2057394"/>
            <a:ext cx="2571768" cy="1000132"/>
            <a:chOff x="1142976" y="1785926"/>
            <a:chExt cx="2571768" cy="1000132"/>
          </a:xfrm>
        </p:grpSpPr>
        <p:sp>
          <p:nvSpPr>
            <p:cNvPr id="16" name="Arc 5"/>
            <p:cNvSpPr>
              <a:spLocks/>
            </p:cNvSpPr>
            <p:nvPr/>
          </p:nvSpPr>
          <p:spPr bwMode="auto">
            <a:xfrm rot="5400000">
              <a:off x="2232212" y="1303527"/>
              <a:ext cx="398463" cy="2566600"/>
            </a:xfrm>
            <a:custGeom>
              <a:avLst/>
              <a:gdLst>
                <a:gd name="T0" fmla="*/ 159870321 w 23551"/>
                <a:gd name="T1" fmla="*/ 0 h 43200"/>
                <a:gd name="T2" fmla="*/ 0 w 23551"/>
                <a:gd name="T3" fmla="*/ 2147483647 h 43200"/>
                <a:gd name="T4" fmla="*/ 159870321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Arc 6"/>
            <p:cNvSpPr>
              <a:spLocks/>
            </p:cNvSpPr>
            <p:nvPr/>
          </p:nvSpPr>
          <p:spPr bwMode="auto">
            <a:xfrm rot="16200000" flipV="1">
              <a:off x="2074054" y="854850"/>
              <a:ext cx="709613" cy="2571766"/>
            </a:xfrm>
            <a:custGeom>
              <a:avLst/>
              <a:gdLst>
                <a:gd name="T0" fmla="*/ 1608062854 w 23551"/>
                <a:gd name="T1" fmla="*/ 0 h 43200"/>
                <a:gd name="T2" fmla="*/ 0 w 23551"/>
                <a:gd name="T3" fmla="*/ 2147483647 h 43200"/>
                <a:gd name="T4" fmla="*/ 1608062854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rc 7"/>
            <p:cNvSpPr>
              <a:spLocks/>
            </p:cNvSpPr>
            <p:nvPr/>
          </p:nvSpPr>
          <p:spPr bwMode="auto">
            <a:xfrm rot="16200000" flipV="1">
              <a:off x="1469264" y="1913772"/>
              <a:ext cx="211138" cy="850796"/>
            </a:xfrm>
            <a:custGeom>
              <a:avLst/>
              <a:gdLst>
                <a:gd name="T0" fmla="*/ 12603328 w 23551"/>
                <a:gd name="T1" fmla="*/ 0 h 43200"/>
                <a:gd name="T2" fmla="*/ 0 w 23551"/>
                <a:gd name="T3" fmla="*/ 2147483647 h 43200"/>
                <a:gd name="T4" fmla="*/ 12603328 w 23551"/>
                <a:gd name="T5" fmla="*/ 1658691021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142976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000232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857488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2214546" y="1557328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В</a:t>
            </a:r>
            <a:endParaRPr lang="ru-RU" sz="3200" b="1" dirty="0"/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2143108" y="2986088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С</a:t>
            </a:r>
            <a:endParaRPr lang="ru-RU" sz="3200" b="1" dirty="0"/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1357290" y="2057394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Задачі на знаходження частини</a:t>
            </a:r>
            <a:endParaRPr lang="ru-RU" dirty="0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1E5608-7F6B-43AA-B013-90293FA102F9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39941" name="Нижний колонтитул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ННМЦ "Розвивальне навчання"</a:t>
            </a:r>
          </a:p>
        </p:txBody>
      </p:sp>
      <p:sp>
        <p:nvSpPr>
          <p:cNvPr id="16" name="Содержимое 2"/>
          <p:cNvSpPr>
            <a:spLocks noGrp="1"/>
          </p:cNvSpPr>
          <p:nvPr>
            <p:ph idx="1"/>
          </p:nvPr>
        </p:nvSpPr>
        <p:spPr>
          <a:xfrm>
            <a:off x="3929057" y="1600200"/>
            <a:ext cx="4883155" cy="4043378"/>
          </a:xfrm>
        </p:spPr>
        <p:txBody>
          <a:bodyPr>
            <a:normAutofit fontScale="92500"/>
          </a:bodyPr>
          <a:lstStyle/>
          <a:p>
            <a:r>
              <a:rPr lang="uk-UA" sz="2000" dirty="0" smtClean="0"/>
              <a:t>На В полицях С книжок. Скільки книжок на одній полиці, якщо на всіх полицях книжок порівну?</a:t>
            </a:r>
          </a:p>
          <a:p>
            <a:r>
              <a:rPr lang="uk-UA" sz="2000" dirty="0" smtClean="0"/>
              <a:t>На другій полиці у В разів менше книжок ніж на першій. Скільки книжок на другій полиці, якщо на першій С книжок?</a:t>
            </a:r>
          </a:p>
          <a:p>
            <a:r>
              <a:rPr lang="uk-UA" sz="2000" dirty="0" smtClean="0"/>
              <a:t>На другій полиці у В разів більше книжок ніж на першій. Скільки книжок на першій полиці, якщо на другій С книжок?</a:t>
            </a:r>
          </a:p>
          <a:p>
            <a:r>
              <a:rPr lang="uk-UA" sz="2000" dirty="0" smtClean="0"/>
              <a:t>На одній полиці С книжок. Це у В разів більше, ніж на другій. Скільки книжок на другій полиці?</a:t>
            </a:r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1071538" y="3429000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А </a:t>
            </a:r>
            <a:r>
              <a:rPr lang="uk-UA" sz="3200" b="1" dirty="0"/>
              <a:t>= </a:t>
            </a:r>
            <a:r>
              <a:rPr lang="uk-UA" sz="3200" b="1" dirty="0" smtClean="0"/>
              <a:t>С :</a:t>
            </a:r>
            <a:r>
              <a:rPr lang="uk-UA" sz="3200" b="1" dirty="0" smtClean="0">
                <a:latin typeface="Arial"/>
                <a:cs typeface="Arial"/>
              </a:rPr>
              <a:t> В</a:t>
            </a:r>
            <a:endParaRPr lang="ru-RU" sz="3200" b="1" dirty="0"/>
          </a:p>
        </p:txBody>
      </p:sp>
      <p:grpSp>
        <p:nvGrpSpPr>
          <p:cNvPr id="2" name="Группа 17"/>
          <p:cNvGrpSpPr/>
          <p:nvPr/>
        </p:nvGrpSpPr>
        <p:grpSpPr>
          <a:xfrm>
            <a:off x="1142976" y="1785926"/>
            <a:ext cx="2571768" cy="1000132"/>
            <a:chOff x="1142976" y="1785926"/>
            <a:chExt cx="2571768" cy="1000132"/>
          </a:xfrm>
        </p:grpSpPr>
        <p:sp>
          <p:nvSpPr>
            <p:cNvPr id="19" name="Arc 5"/>
            <p:cNvSpPr>
              <a:spLocks/>
            </p:cNvSpPr>
            <p:nvPr/>
          </p:nvSpPr>
          <p:spPr bwMode="auto">
            <a:xfrm rot="5400000">
              <a:off x="2232212" y="1303527"/>
              <a:ext cx="398463" cy="2566600"/>
            </a:xfrm>
            <a:custGeom>
              <a:avLst/>
              <a:gdLst>
                <a:gd name="T0" fmla="*/ 159870321 w 23551"/>
                <a:gd name="T1" fmla="*/ 0 h 43200"/>
                <a:gd name="T2" fmla="*/ 0 w 23551"/>
                <a:gd name="T3" fmla="*/ 2147483647 h 43200"/>
                <a:gd name="T4" fmla="*/ 159870321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Arc 6"/>
            <p:cNvSpPr>
              <a:spLocks/>
            </p:cNvSpPr>
            <p:nvPr/>
          </p:nvSpPr>
          <p:spPr bwMode="auto">
            <a:xfrm rot="16200000" flipV="1">
              <a:off x="2074054" y="854850"/>
              <a:ext cx="709613" cy="2571766"/>
            </a:xfrm>
            <a:custGeom>
              <a:avLst/>
              <a:gdLst>
                <a:gd name="T0" fmla="*/ 1608062854 w 23551"/>
                <a:gd name="T1" fmla="*/ 0 h 43200"/>
                <a:gd name="T2" fmla="*/ 0 w 23551"/>
                <a:gd name="T3" fmla="*/ 2147483647 h 43200"/>
                <a:gd name="T4" fmla="*/ 1608062854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rc 7"/>
            <p:cNvSpPr>
              <a:spLocks/>
            </p:cNvSpPr>
            <p:nvPr/>
          </p:nvSpPr>
          <p:spPr bwMode="auto">
            <a:xfrm rot="16200000" flipV="1">
              <a:off x="1469264" y="1913772"/>
              <a:ext cx="211138" cy="850796"/>
            </a:xfrm>
            <a:custGeom>
              <a:avLst/>
              <a:gdLst>
                <a:gd name="T0" fmla="*/ 12603328 w 23551"/>
                <a:gd name="T1" fmla="*/ 0 h 43200"/>
                <a:gd name="T2" fmla="*/ 0 w 23551"/>
                <a:gd name="T3" fmla="*/ 2147483647 h 43200"/>
                <a:gd name="T4" fmla="*/ 12603328 w 23551"/>
                <a:gd name="T5" fmla="*/ 1658691021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142976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000232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857488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2214546" y="1285860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В</a:t>
            </a:r>
            <a:endParaRPr lang="ru-RU" sz="3200" b="1" dirty="0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2143108" y="2714620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С</a:t>
            </a:r>
            <a:endParaRPr lang="ru-RU" sz="3200" b="1" dirty="0"/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357290" y="1785926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Предметна математична компетентність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2075" indent="-9525">
              <a:buNone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є поліфункціональним особистісним утворенням, яке характеризує здатність учня </a:t>
            </a:r>
          </a:p>
          <a:p>
            <a:pPr marL="92075" indent="-9525">
              <a:buNone/>
            </a:pPr>
            <a:r>
              <a:rPr lang="uk-UA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створювати</a:t>
            </a:r>
            <a:r>
              <a:rPr lang="uk-UA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математичні моделі процесів навколишнього світу, </a:t>
            </a:r>
          </a:p>
          <a:p>
            <a:pPr marL="92075" indent="-9525">
              <a:buNone/>
            </a:pPr>
            <a:r>
              <a:rPr lang="uk-UA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застосовувати</a:t>
            </a:r>
            <a:r>
              <a:rPr lang="uk-UA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досвід математичної діяльності під час розв’язування навчально-пізнавальних і практично зорієнтованих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Задачі на знаходження кількості частин</a:t>
            </a:r>
            <a:endParaRPr lang="ru-RU" dirty="0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1E5608-7F6B-43AA-B013-90293FA102F9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39941" name="Нижний колонтитул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ННМЦ "Розвивальне навчання"</a:t>
            </a:r>
          </a:p>
        </p:txBody>
      </p:sp>
      <p:sp>
        <p:nvSpPr>
          <p:cNvPr id="16" name="Содержимое 2"/>
          <p:cNvSpPr>
            <a:spLocks noGrp="1"/>
          </p:cNvSpPr>
          <p:nvPr>
            <p:ph idx="1"/>
          </p:nvPr>
        </p:nvSpPr>
        <p:spPr>
          <a:xfrm>
            <a:off x="4000496" y="1500174"/>
            <a:ext cx="4643469" cy="4572032"/>
          </a:xfrm>
        </p:spPr>
        <p:txBody>
          <a:bodyPr>
            <a:noAutofit/>
          </a:bodyPr>
          <a:lstStyle/>
          <a:p>
            <a:r>
              <a:rPr lang="uk-UA" sz="2200" dirty="0" smtClean="0"/>
              <a:t>На кількох полицях С книжок. На скількох полицях стоять книжки, якщо на всіх полицях книжок порівну і на кожній стоїть А книжок?</a:t>
            </a:r>
          </a:p>
          <a:p>
            <a:r>
              <a:rPr lang="uk-UA" sz="2200" dirty="0" smtClean="0"/>
              <a:t>На другій полиці С книжок, а на першій - А. У скільки разів книжок на другій полиці більше, ніж на першій?</a:t>
            </a:r>
          </a:p>
          <a:p>
            <a:r>
              <a:rPr lang="uk-UA" sz="2200" dirty="0" smtClean="0"/>
              <a:t>На другій полиці С книжок, а на першій - А. У скільки разів книжок на першій полиці менше, ніж на другій?</a:t>
            </a:r>
          </a:p>
          <a:p>
            <a:pPr>
              <a:buNone/>
            </a:pPr>
            <a:endParaRPr lang="ru-RU" sz="2200" dirty="0" smtClean="0"/>
          </a:p>
        </p:txBody>
      </p:sp>
      <p:grpSp>
        <p:nvGrpSpPr>
          <p:cNvPr id="18" name="Группа 17"/>
          <p:cNvGrpSpPr/>
          <p:nvPr/>
        </p:nvGrpSpPr>
        <p:grpSpPr>
          <a:xfrm>
            <a:off x="1142976" y="2200270"/>
            <a:ext cx="2571768" cy="1000132"/>
            <a:chOff x="1142976" y="1785926"/>
            <a:chExt cx="2571768" cy="1000132"/>
          </a:xfrm>
        </p:grpSpPr>
        <p:sp>
          <p:nvSpPr>
            <p:cNvPr id="19" name="Arc 5"/>
            <p:cNvSpPr>
              <a:spLocks/>
            </p:cNvSpPr>
            <p:nvPr/>
          </p:nvSpPr>
          <p:spPr bwMode="auto">
            <a:xfrm rot="5400000">
              <a:off x="2232212" y="1303527"/>
              <a:ext cx="398463" cy="2566600"/>
            </a:xfrm>
            <a:custGeom>
              <a:avLst/>
              <a:gdLst>
                <a:gd name="T0" fmla="*/ 159870321 w 23551"/>
                <a:gd name="T1" fmla="*/ 0 h 43200"/>
                <a:gd name="T2" fmla="*/ 0 w 23551"/>
                <a:gd name="T3" fmla="*/ 2147483647 h 43200"/>
                <a:gd name="T4" fmla="*/ 159870321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Arc 6"/>
            <p:cNvSpPr>
              <a:spLocks/>
            </p:cNvSpPr>
            <p:nvPr/>
          </p:nvSpPr>
          <p:spPr bwMode="auto">
            <a:xfrm rot="16200000" flipV="1">
              <a:off x="2074054" y="854850"/>
              <a:ext cx="709613" cy="2571766"/>
            </a:xfrm>
            <a:custGeom>
              <a:avLst/>
              <a:gdLst>
                <a:gd name="T0" fmla="*/ 1608062854 w 23551"/>
                <a:gd name="T1" fmla="*/ 0 h 43200"/>
                <a:gd name="T2" fmla="*/ 0 w 23551"/>
                <a:gd name="T3" fmla="*/ 2147483647 h 43200"/>
                <a:gd name="T4" fmla="*/ 1608062854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rc 7"/>
            <p:cNvSpPr>
              <a:spLocks/>
            </p:cNvSpPr>
            <p:nvPr/>
          </p:nvSpPr>
          <p:spPr bwMode="auto">
            <a:xfrm rot="16200000" flipV="1">
              <a:off x="1469264" y="1913772"/>
              <a:ext cx="211138" cy="850796"/>
            </a:xfrm>
            <a:custGeom>
              <a:avLst/>
              <a:gdLst>
                <a:gd name="T0" fmla="*/ 12603328 w 23551"/>
                <a:gd name="T1" fmla="*/ 0 h 43200"/>
                <a:gd name="T2" fmla="*/ 0 w 23551"/>
                <a:gd name="T3" fmla="*/ 2147483647 h 43200"/>
                <a:gd name="T4" fmla="*/ 12603328 w 23551"/>
                <a:gd name="T5" fmla="*/ 1658691021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142976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000232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857488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2214546" y="1700204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В</a:t>
            </a:r>
            <a:endParaRPr lang="ru-RU" sz="3200" b="1" dirty="0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2143108" y="3128964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С</a:t>
            </a:r>
            <a:endParaRPr lang="ru-RU" sz="3200" b="1" dirty="0"/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357290" y="2200270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А</a:t>
            </a:r>
            <a:endParaRPr lang="ru-RU" sz="3200" b="1" dirty="0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1071538" y="4129096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В </a:t>
            </a:r>
            <a:r>
              <a:rPr lang="uk-UA" sz="3200" b="1" dirty="0"/>
              <a:t>= </a:t>
            </a:r>
            <a:r>
              <a:rPr lang="uk-UA" sz="3200" b="1" dirty="0" smtClean="0"/>
              <a:t>С :</a:t>
            </a:r>
            <a:r>
              <a:rPr lang="uk-UA" sz="3200" b="1" dirty="0" smtClean="0">
                <a:latin typeface="Arial"/>
                <a:cs typeface="Arial"/>
              </a:rPr>
              <a:t> 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Сюжетні задачі на знаходження частини, кількості частин і цілого.</a:t>
            </a:r>
            <a:endParaRPr lang="ru-RU" sz="3200" dirty="0" smtClean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1525588"/>
          </a:xfrm>
        </p:spPr>
        <p:txBody>
          <a:bodyPr/>
          <a:lstStyle/>
          <a:p>
            <a:pPr eaLnBrk="1" hangingPunct="1">
              <a:buNone/>
            </a:pPr>
            <a:r>
              <a:rPr lang="uk-UA" sz="2800" dirty="0" smtClean="0"/>
              <a:t>1) 9 хлопців принесли до школи по 127 корисних речей. Скільки всього корисних речей принесли хлопці? </a:t>
            </a:r>
            <a:endParaRPr lang="ru-RU" sz="2800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3221E0-ACB1-4DF6-A0BD-A97AC19FD66E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351338" y="3078163"/>
            <a:ext cx="44767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solidFill>
                  <a:srgbClr val="CC3300"/>
                </a:solidFill>
                <a:latin typeface="Times New Roman" pitchFamily="18" charset="0"/>
              </a:rPr>
              <a:t>9</a:t>
            </a:r>
            <a:endParaRPr lang="ru-RU" sz="3200" b="1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89438" y="4830763"/>
            <a:ext cx="44767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?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293813" y="3497263"/>
            <a:ext cx="830262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solidFill>
                  <a:srgbClr val="800000"/>
                </a:solidFill>
                <a:latin typeface="Times New Roman" pitchFamily="18" charset="0"/>
              </a:rPr>
              <a:t>127</a:t>
            </a:r>
            <a:endParaRPr lang="ru-RU" sz="3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312863" y="3689350"/>
            <a:ext cx="6497637" cy="1084263"/>
            <a:chOff x="1312863" y="3689350"/>
            <a:chExt cx="6497637" cy="1084263"/>
          </a:xfrm>
        </p:grpSpPr>
        <p:sp>
          <p:nvSpPr>
            <p:cNvPr id="6" name="Arc 5"/>
            <p:cNvSpPr>
              <a:spLocks/>
            </p:cNvSpPr>
            <p:nvPr/>
          </p:nvSpPr>
          <p:spPr bwMode="auto">
            <a:xfrm rot="5400000">
              <a:off x="4368800" y="1331913"/>
              <a:ext cx="398463" cy="6484937"/>
            </a:xfrm>
            <a:custGeom>
              <a:avLst/>
              <a:gdLst>
                <a:gd name="T0" fmla="*/ 159870321 w 23551"/>
                <a:gd name="T1" fmla="*/ 0 h 43200"/>
                <a:gd name="T2" fmla="*/ 0 w 23551"/>
                <a:gd name="T3" fmla="*/ 2147483647 h 43200"/>
                <a:gd name="T4" fmla="*/ 159870321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rc 6"/>
            <p:cNvSpPr>
              <a:spLocks/>
            </p:cNvSpPr>
            <p:nvPr/>
          </p:nvSpPr>
          <p:spPr bwMode="auto">
            <a:xfrm rot="16200000" flipV="1">
              <a:off x="4206875" y="795338"/>
              <a:ext cx="709613" cy="6497637"/>
            </a:xfrm>
            <a:custGeom>
              <a:avLst/>
              <a:gdLst>
                <a:gd name="T0" fmla="*/ 1608062854 w 23551"/>
                <a:gd name="T1" fmla="*/ 0 h 43200"/>
                <a:gd name="T2" fmla="*/ 0 w 23551"/>
                <a:gd name="T3" fmla="*/ 2147483647 h 43200"/>
                <a:gd name="T4" fmla="*/ 1608062854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rc 7"/>
            <p:cNvSpPr>
              <a:spLocks/>
            </p:cNvSpPr>
            <p:nvPr/>
          </p:nvSpPr>
          <p:spPr bwMode="auto">
            <a:xfrm rot="16200000" flipV="1">
              <a:off x="1582738" y="3883025"/>
              <a:ext cx="211138" cy="719137"/>
            </a:xfrm>
            <a:custGeom>
              <a:avLst/>
              <a:gdLst>
                <a:gd name="T0" fmla="*/ 12603328 w 23551"/>
                <a:gd name="T1" fmla="*/ 0 h 43200"/>
                <a:gd name="T2" fmla="*/ 0 w 23551"/>
                <a:gd name="T3" fmla="*/ 2147483647 h 43200"/>
                <a:gd name="T4" fmla="*/ 12603328 w 23551"/>
                <a:gd name="T5" fmla="*/ 1658691021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323975" y="4356100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047875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762250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486150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4200525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924425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638800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6362700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7096125" y="4365625"/>
              <a:ext cx="714375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8" name="TextBox 21"/>
          <p:cNvSpPr txBox="1">
            <a:spLocks noChangeArrowheads="1"/>
          </p:cNvSpPr>
          <p:nvPr/>
        </p:nvSpPr>
        <p:spPr bwMode="auto">
          <a:xfrm>
            <a:off x="1214414" y="5500702"/>
            <a:ext cx="245109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dirty="0"/>
              <a:t>127 ∙ 9 </a:t>
            </a:r>
            <a:r>
              <a:rPr lang="uk-UA" sz="2800" dirty="0" smtClean="0"/>
              <a:t>= 1143</a:t>
            </a:r>
            <a:endParaRPr lang="ru-RU" sz="2800" dirty="0"/>
          </a:p>
        </p:txBody>
      </p:sp>
      <p:sp>
        <p:nvSpPr>
          <p:cNvPr id="22549" name="Нижний колонтитул 2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 smtClean="0"/>
              <a:t>ННМЦ “Розвивальне навчання”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Сюжетні задачі на знаходження частини, кількості частин і цілого.</a:t>
            </a:r>
            <a:endParaRPr lang="ru-RU" sz="3200" dirty="0" smtClean="0"/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1685924"/>
          </a:xfrm>
        </p:spPr>
        <p:txBody>
          <a:bodyPr/>
          <a:lstStyle/>
          <a:p>
            <a:pPr eaLnBrk="1" hangingPunct="1">
              <a:buNone/>
            </a:pPr>
            <a:r>
              <a:rPr lang="uk-UA" sz="2800" dirty="0" smtClean="0"/>
              <a:t>2) Марійка на березі моря зібрала 23 черепашки, а Катруся – в 3 рази більше. Скільки всього черепашок зібрали дівчата?</a:t>
            </a:r>
            <a:endParaRPr lang="ru-RU" sz="2800" dirty="0" smtClean="0"/>
          </a:p>
        </p:txBody>
      </p:sp>
      <p:sp>
        <p:nvSpPr>
          <p:cNvPr id="45060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 smtClean="0"/>
              <a:t>ННМЦ “Розвивальне навчання”</a:t>
            </a:r>
            <a:endParaRPr lang="ru-RU" smtClean="0"/>
          </a:p>
        </p:txBody>
      </p:sp>
      <p:sp>
        <p:nvSpPr>
          <p:cNvPr id="4506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5DB17F-B295-49DA-9F47-544D8CB29CD2}" type="slidenum">
              <a:rPr lang="ru-RU" smtClean="0"/>
              <a:pPr/>
              <a:t>22</a:t>
            </a:fld>
            <a:endParaRPr lang="ru-RU" smtClean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666875" y="4143375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666875" y="4873625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25788" y="4873625"/>
            <a:ext cx="1457325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72000" y="4873625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Дуга 11"/>
          <p:cNvSpPr/>
          <p:nvPr/>
        </p:nvSpPr>
        <p:spPr>
          <a:xfrm rot="5400000">
            <a:off x="2123282" y="4126706"/>
            <a:ext cx="533400" cy="144621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Дуга 12"/>
          <p:cNvSpPr/>
          <p:nvPr/>
        </p:nvSpPr>
        <p:spPr>
          <a:xfrm rot="5400000">
            <a:off x="3417094" y="2721769"/>
            <a:ext cx="854075" cy="437356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11388" y="3611563"/>
            <a:ext cx="588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23</a:t>
            </a:r>
            <a:endParaRPr lang="ru-RU"/>
          </a:p>
        </p:txBody>
      </p:sp>
      <p:sp>
        <p:nvSpPr>
          <p:cNvPr id="15" name="Дуга 14"/>
          <p:cNvSpPr/>
          <p:nvPr/>
        </p:nvSpPr>
        <p:spPr>
          <a:xfrm rot="16200000" flipV="1">
            <a:off x="2177256" y="3461544"/>
            <a:ext cx="452438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633788" y="5324475"/>
            <a:ext cx="336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6146800" y="3668713"/>
            <a:ext cx="323850" cy="18637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678613" y="4340225"/>
            <a:ext cx="450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?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Задача 2</a:t>
            </a:r>
            <a:endParaRPr lang="ru-RU" dirty="0" smtClean="0"/>
          </a:p>
        </p:txBody>
      </p:sp>
      <p:sp>
        <p:nvSpPr>
          <p:cNvPr id="46083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 smtClean="0"/>
              <a:t>ННМЦ “Розвивальне навчання”</a:t>
            </a:r>
            <a:endParaRPr lang="ru-RU" smtClean="0"/>
          </a:p>
        </p:txBody>
      </p:sp>
      <p:sp>
        <p:nvSpPr>
          <p:cNvPr id="4608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9DA1B8-C547-4B03-B1A9-FD4FD0E3EC13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46091" name="TextBox 13"/>
          <p:cNvSpPr txBox="1">
            <a:spLocks noChangeArrowheads="1"/>
          </p:cNvSpPr>
          <p:nvPr/>
        </p:nvSpPr>
        <p:spPr bwMode="auto">
          <a:xfrm>
            <a:off x="1468400" y="1857364"/>
            <a:ext cx="588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23</a:t>
            </a:r>
            <a:endParaRPr lang="ru-RU" dirty="0"/>
          </a:p>
        </p:txBody>
      </p:sp>
      <p:sp>
        <p:nvSpPr>
          <p:cNvPr id="46093" name="TextBox 15"/>
          <p:cNvSpPr txBox="1">
            <a:spLocks noChangeArrowheads="1"/>
          </p:cNvSpPr>
          <p:nvPr/>
        </p:nvSpPr>
        <p:spPr bwMode="auto">
          <a:xfrm>
            <a:off x="2414552" y="3500438"/>
            <a:ext cx="3365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46095" name="TextBox 17"/>
          <p:cNvSpPr txBox="1">
            <a:spLocks noChangeArrowheads="1"/>
          </p:cNvSpPr>
          <p:nvPr/>
        </p:nvSpPr>
        <p:spPr bwMode="auto">
          <a:xfrm>
            <a:off x="4343378" y="2714620"/>
            <a:ext cx="450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/>
              <a:t>?</a:t>
            </a:r>
            <a:endParaRPr lang="ru-RU" sz="2000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354138" y="4433888"/>
            <a:ext cx="2373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/>
              <a:t>1) 23 ∙ 3 = 69 (ч.)</a:t>
            </a:r>
            <a:endParaRPr lang="ru-RU" b="1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379538" y="4978400"/>
            <a:ext cx="2373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/>
              <a:t>2) 23 + 69 = 92 (ч.)</a:t>
            </a:r>
            <a:endParaRPr lang="ru-RU" b="1"/>
          </a:p>
        </p:txBody>
      </p:sp>
      <p:grpSp>
        <p:nvGrpSpPr>
          <p:cNvPr id="29" name="Группа 28"/>
          <p:cNvGrpSpPr/>
          <p:nvPr/>
        </p:nvGrpSpPr>
        <p:grpSpPr>
          <a:xfrm>
            <a:off x="1214414" y="1944688"/>
            <a:ext cx="3057526" cy="1863725"/>
            <a:chOff x="1657350" y="1944688"/>
            <a:chExt cx="4813300" cy="1863725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666875" y="2419350"/>
              <a:ext cx="1458913" cy="1588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666875" y="3148013"/>
              <a:ext cx="1458913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125788" y="3148013"/>
              <a:ext cx="1457325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572000" y="3148013"/>
              <a:ext cx="1458913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Дуга 11"/>
            <p:cNvSpPr/>
            <p:nvPr/>
          </p:nvSpPr>
          <p:spPr>
            <a:xfrm rot="5400000">
              <a:off x="2124076" y="2401887"/>
              <a:ext cx="531812" cy="144621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 rot="5400000">
              <a:off x="3416300" y="996950"/>
              <a:ext cx="855663" cy="437356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 rot="16200000" flipV="1">
              <a:off x="2176462" y="1736726"/>
              <a:ext cx="454025" cy="1447800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Правая фигурная скобка 16"/>
            <p:cNvSpPr/>
            <p:nvPr/>
          </p:nvSpPr>
          <p:spPr>
            <a:xfrm>
              <a:off x="6146800" y="1944688"/>
              <a:ext cx="323850" cy="1863725"/>
            </a:xfrm>
            <a:prstGeom prst="rightBrac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Дуга 23"/>
            <p:cNvSpPr/>
            <p:nvPr/>
          </p:nvSpPr>
          <p:spPr>
            <a:xfrm rot="16200000" flipV="1">
              <a:off x="3642516" y="956466"/>
              <a:ext cx="428626" cy="437356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414552" y="2571744"/>
            <a:ext cx="590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69</a:t>
            </a:r>
            <a:endParaRPr lang="ru-RU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357290" y="5643578"/>
            <a:ext cx="2371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 23 ∙ 3 + 23 = 92 (ч.)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Задача 2</a:t>
            </a:r>
            <a:endParaRPr lang="ru-RU" dirty="0" smtClean="0"/>
          </a:p>
        </p:txBody>
      </p:sp>
      <p:sp>
        <p:nvSpPr>
          <p:cNvPr id="46083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 smtClean="0"/>
              <a:t>ННМЦ “Розвивальне навчання”</a:t>
            </a:r>
            <a:endParaRPr lang="ru-RU" smtClean="0"/>
          </a:p>
        </p:txBody>
      </p:sp>
      <p:sp>
        <p:nvSpPr>
          <p:cNvPr id="4608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9DA1B8-C547-4B03-B1A9-FD4FD0E3EC13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46091" name="TextBox 13"/>
          <p:cNvSpPr txBox="1">
            <a:spLocks noChangeArrowheads="1"/>
          </p:cNvSpPr>
          <p:nvPr/>
        </p:nvSpPr>
        <p:spPr bwMode="auto">
          <a:xfrm>
            <a:off x="5411798" y="1857364"/>
            <a:ext cx="588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23</a:t>
            </a:r>
            <a:endParaRPr lang="ru-RU" dirty="0"/>
          </a:p>
        </p:txBody>
      </p:sp>
      <p:sp>
        <p:nvSpPr>
          <p:cNvPr id="46093" name="TextBox 15"/>
          <p:cNvSpPr txBox="1">
            <a:spLocks noChangeArrowheads="1"/>
          </p:cNvSpPr>
          <p:nvPr/>
        </p:nvSpPr>
        <p:spPr bwMode="auto">
          <a:xfrm>
            <a:off x="6429388" y="3571876"/>
            <a:ext cx="336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6095" name="TextBox 17"/>
          <p:cNvSpPr txBox="1">
            <a:spLocks noChangeArrowheads="1"/>
          </p:cNvSpPr>
          <p:nvPr/>
        </p:nvSpPr>
        <p:spPr bwMode="auto">
          <a:xfrm>
            <a:off x="8286776" y="2671760"/>
            <a:ext cx="450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?</a:t>
            </a:r>
            <a:endParaRPr lang="ru-RU" sz="20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354138" y="4433888"/>
            <a:ext cx="2373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1) 23 ∙ 3 = 69 (ч.)</a:t>
            </a:r>
            <a:endParaRPr lang="ru-RU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379538" y="4978400"/>
            <a:ext cx="2373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2) 23 + 69 = 92 (ч.)</a:t>
            </a:r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81650" y="4435475"/>
            <a:ext cx="2371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/>
              <a:t>1) 1 + 3 = 4 (част.)</a:t>
            </a:r>
            <a:endParaRPr lang="ru-RU" b="1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605463" y="4981575"/>
            <a:ext cx="2373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/>
              <a:t>2) 23 ∙ 4 = 92 (ч.)</a:t>
            </a:r>
            <a:endParaRPr lang="ru-RU" b="1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357290" y="5643578"/>
            <a:ext cx="2371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 23 ∙ 3 + 23 = 92 (ч.)</a:t>
            </a:r>
            <a:endParaRPr lang="ru-RU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500694" y="5572140"/>
            <a:ext cx="2371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 23 ∙ (1 + 3) = 92 (ч.)</a:t>
            </a:r>
            <a:endParaRPr lang="ru-RU"/>
          </a:p>
        </p:txBody>
      </p:sp>
      <p:grpSp>
        <p:nvGrpSpPr>
          <p:cNvPr id="30" name="Группа 29"/>
          <p:cNvGrpSpPr/>
          <p:nvPr/>
        </p:nvGrpSpPr>
        <p:grpSpPr>
          <a:xfrm>
            <a:off x="5143504" y="1857364"/>
            <a:ext cx="3143274" cy="1951049"/>
            <a:chOff x="1643040" y="1857364"/>
            <a:chExt cx="4827610" cy="1951049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666875" y="2419350"/>
              <a:ext cx="1458913" cy="1588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666875" y="3148013"/>
              <a:ext cx="1458913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125788" y="3148013"/>
              <a:ext cx="1457325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572000" y="3148013"/>
              <a:ext cx="1458913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Дуга 11"/>
            <p:cNvSpPr/>
            <p:nvPr/>
          </p:nvSpPr>
          <p:spPr>
            <a:xfrm rot="5400000">
              <a:off x="2124076" y="2401887"/>
              <a:ext cx="531812" cy="144621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 rot="5400000">
              <a:off x="3416300" y="996950"/>
              <a:ext cx="855663" cy="437356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 rot="16200000" flipV="1">
              <a:off x="2176462" y="1736726"/>
              <a:ext cx="454025" cy="1447800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Правая фигурная скобка 16"/>
            <p:cNvSpPr/>
            <p:nvPr/>
          </p:nvSpPr>
          <p:spPr>
            <a:xfrm>
              <a:off x="6146800" y="1944688"/>
              <a:ext cx="323850" cy="1863725"/>
            </a:xfrm>
            <a:prstGeom prst="rightBrac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Дуга 27"/>
            <p:cNvSpPr/>
            <p:nvPr/>
          </p:nvSpPr>
          <p:spPr>
            <a:xfrm rot="16200000" flipV="1">
              <a:off x="1821636" y="1678768"/>
              <a:ext cx="1143008" cy="1500199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5429256" y="1428736"/>
            <a:ext cx="336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1" name="TextBox 13"/>
          <p:cNvSpPr txBox="1">
            <a:spLocks noChangeArrowheads="1"/>
          </p:cNvSpPr>
          <p:nvPr/>
        </p:nvSpPr>
        <p:spPr bwMode="auto">
          <a:xfrm>
            <a:off x="1468400" y="1857364"/>
            <a:ext cx="588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23</a:t>
            </a:r>
            <a:endParaRPr lang="ru-RU" dirty="0"/>
          </a:p>
        </p:txBody>
      </p:sp>
      <p:sp>
        <p:nvSpPr>
          <p:cNvPr id="32" name="TextBox 15"/>
          <p:cNvSpPr txBox="1">
            <a:spLocks noChangeArrowheads="1"/>
          </p:cNvSpPr>
          <p:nvPr/>
        </p:nvSpPr>
        <p:spPr bwMode="auto">
          <a:xfrm>
            <a:off x="2414552" y="3500438"/>
            <a:ext cx="3365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4343378" y="2714620"/>
            <a:ext cx="450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/>
              <a:t>?</a:t>
            </a:r>
            <a:endParaRPr lang="ru-RU" sz="2000" dirty="0"/>
          </a:p>
        </p:txBody>
      </p:sp>
      <p:grpSp>
        <p:nvGrpSpPr>
          <p:cNvPr id="34" name="Группа 33"/>
          <p:cNvGrpSpPr/>
          <p:nvPr/>
        </p:nvGrpSpPr>
        <p:grpSpPr>
          <a:xfrm>
            <a:off x="1214414" y="1944688"/>
            <a:ext cx="3057526" cy="1863725"/>
            <a:chOff x="1657350" y="1944688"/>
            <a:chExt cx="4813300" cy="1863725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1666875" y="2419350"/>
              <a:ext cx="1458913" cy="1588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1666875" y="3148013"/>
              <a:ext cx="1458913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125788" y="3148013"/>
              <a:ext cx="1457325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572000" y="3148013"/>
              <a:ext cx="1458913" cy="1587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Дуга 38"/>
            <p:cNvSpPr/>
            <p:nvPr/>
          </p:nvSpPr>
          <p:spPr>
            <a:xfrm rot="5400000">
              <a:off x="2124076" y="2401887"/>
              <a:ext cx="531812" cy="144621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0" name="Дуга 39"/>
            <p:cNvSpPr/>
            <p:nvPr/>
          </p:nvSpPr>
          <p:spPr>
            <a:xfrm rot="5400000">
              <a:off x="3416300" y="996950"/>
              <a:ext cx="855663" cy="437356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1" name="Дуга 40"/>
            <p:cNvSpPr/>
            <p:nvPr/>
          </p:nvSpPr>
          <p:spPr>
            <a:xfrm rot="16200000" flipV="1">
              <a:off x="2176462" y="1736726"/>
              <a:ext cx="454025" cy="1447800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2" name="Правая фигурная скобка 41"/>
            <p:cNvSpPr/>
            <p:nvPr/>
          </p:nvSpPr>
          <p:spPr>
            <a:xfrm>
              <a:off x="6146800" y="1944688"/>
              <a:ext cx="323850" cy="1863725"/>
            </a:xfrm>
            <a:prstGeom prst="rightBrac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3" name="Дуга 42"/>
            <p:cNvSpPr/>
            <p:nvPr/>
          </p:nvSpPr>
          <p:spPr>
            <a:xfrm rot="16200000" flipV="1">
              <a:off x="3642516" y="956466"/>
              <a:ext cx="428626" cy="4373563"/>
            </a:xfrm>
            <a:prstGeom prst="arc">
              <a:avLst>
                <a:gd name="adj1" fmla="val 16200000"/>
                <a:gd name="adj2" fmla="val 5484518"/>
              </a:avLst>
            </a:prstGeom>
            <a:ln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414552" y="2571744"/>
            <a:ext cx="590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69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FC0271-D5CE-4282-9115-A4E34244538A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Задача 3</a:t>
            </a:r>
            <a:endParaRPr lang="en-US" dirty="0" smtClean="0">
              <a:cs typeface="Times New Roman" pitchFamily="18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500174"/>
            <a:ext cx="7772400" cy="1914531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uk-UA" dirty="0" smtClean="0"/>
              <a:t>Батько з сином посадили 108 кущів помідорів, причому батько посадив у 2 рази більше, ніж син. Скільки кущів посадив син?</a:t>
            </a:r>
            <a:endParaRPr lang="ru-RU" dirty="0" smtClean="0"/>
          </a:p>
          <a:p>
            <a:pPr marL="447675" indent="-447675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</a:endParaRPr>
          </a:p>
        </p:txBody>
      </p:sp>
      <p:sp>
        <p:nvSpPr>
          <p:cNvPr id="5939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/>
              <a:t>ННМЦ “Розвивальне навчання”</a:t>
            </a: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500166" y="4132271"/>
            <a:ext cx="1458912" cy="1587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00166" y="4860933"/>
            <a:ext cx="1458912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59078" y="4860933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5400000">
            <a:off x="1958159" y="4114015"/>
            <a:ext cx="531813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Дуга 9"/>
          <p:cNvSpPr/>
          <p:nvPr/>
        </p:nvSpPr>
        <p:spPr>
          <a:xfrm rot="5400000">
            <a:off x="2573316" y="3387733"/>
            <a:ext cx="762000" cy="292735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44678" y="3600458"/>
            <a:ext cx="590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12" name="Дуга 11"/>
          <p:cNvSpPr/>
          <p:nvPr/>
        </p:nvSpPr>
        <p:spPr>
          <a:xfrm rot="16200000" flipV="1">
            <a:off x="2010547" y="3450439"/>
            <a:ext cx="454025" cy="144621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16191" y="5278446"/>
            <a:ext cx="334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2</a:t>
            </a:r>
            <a:endParaRPr lang="ru-RU"/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4429124" y="3643314"/>
            <a:ext cx="323850" cy="18637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143636" y="3714752"/>
            <a:ext cx="2373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1) 1 + 2 = 3 (част.)</a:t>
            </a:r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43636" y="4286256"/>
            <a:ext cx="2371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2) 108 : 3 = 36 (к.)</a:t>
            </a:r>
            <a:endParaRPr lang="ru-RU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00760" y="5286388"/>
            <a:ext cx="2540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 108 : (1 + 2) = 36 (к.)</a:t>
            </a:r>
            <a:endParaRPr lang="ru-RU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57752" y="4357694"/>
            <a:ext cx="64294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dirty="0" smtClean="0"/>
              <a:t>108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c 6"/>
          <p:cNvSpPr>
            <a:spLocks/>
          </p:cNvSpPr>
          <p:nvPr/>
        </p:nvSpPr>
        <p:spPr bwMode="auto">
          <a:xfrm rot="16200000" flipV="1">
            <a:off x="3555206" y="1829596"/>
            <a:ext cx="560398" cy="5045087"/>
          </a:xfrm>
          <a:custGeom>
            <a:avLst/>
            <a:gdLst>
              <a:gd name="T0" fmla="*/ 1608062854 w 23551"/>
              <a:gd name="T1" fmla="*/ 0 h 43200"/>
              <a:gd name="T2" fmla="*/ 0 w 23551"/>
              <a:gd name="T3" fmla="*/ 2147483647 h 43200"/>
              <a:gd name="T4" fmla="*/ 1608062854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3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FC0271-D5CE-4282-9115-A4E34244538A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3200" dirty="0" smtClean="0"/>
              <a:t>Задача 4</a:t>
            </a:r>
            <a:endParaRPr lang="en-US" sz="3200" dirty="0" smtClean="0">
              <a:cs typeface="Times New Roman" pitchFamily="18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357299"/>
            <a:ext cx="7772400" cy="1643074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uk-UA" sz="2200" dirty="0" smtClean="0"/>
              <a:t>На кондитерській фабриці виготовили 8000 цукерок. 176 штук із них виявилися бракованими, а всі інші розклали по 24 штуки до коробок і відправили в магазин.</a:t>
            </a:r>
          </a:p>
          <a:p>
            <a:pPr marL="609600" indent="-609600">
              <a:buNone/>
            </a:pPr>
            <a:r>
              <a:rPr lang="uk-UA" sz="2200" dirty="0" smtClean="0"/>
              <a:t>Скільки коробок цукерок отримав магазин?</a:t>
            </a:r>
            <a:endParaRPr lang="ru-RU" sz="2200" dirty="0" smtClean="0">
              <a:latin typeface="Times New Roman" pitchFamily="18" charset="0"/>
            </a:endParaRPr>
          </a:p>
        </p:txBody>
      </p:sp>
      <p:sp>
        <p:nvSpPr>
          <p:cNvPr id="5939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/>
              <a:t>ННМЦ “Розвивальне навчання”</a:t>
            </a:r>
            <a:endParaRPr lang="ru-RU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714744" y="3635381"/>
            <a:ext cx="44767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?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9" name="Arc 5"/>
          <p:cNvSpPr>
            <a:spLocks/>
          </p:cNvSpPr>
          <p:nvPr/>
        </p:nvSpPr>
        <p:spPr bwMode="auto">
          <a:xfrm rot="5400000">
            <a:off x="4368800" y="1528771"/>
            <a:ext cx="398463" cy="6484937"/>
          </a:xfrm>
          <a:custGeom>
            <a:avLst/>
            <a:gdLst>
              <a:gd name="T0" fmla="*/ 159870321 w 23551"/>
              <a:gd name="T1" fmla="*/ 0 h 43200"/>
              <a:gd name="T2" fmla="*/ 0 w 23551"/>
              <a:gd name="T3" fmla="*/ 2147483647 h 43200"/>
              <a:gd name="T4" fmla="*/ 159870321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rc 7"/>
          <p:cNvSpPr>
            <a:spLocks/>
          </p:cNvSpPr>
          <p:nvPr/>
        </p:nvSpPr>
        <p:spPr bwMode="auto">
          <a:xfrm rot="16200000" flipV="1">
            <a:off x="1582738" y="4116403"/>
            <a:ext cx="211138" cy="719137"/>
          </a:xfrm>
          <a:custGeom>
            <a:avLst/>
            <a:gdLst>
              <a:gd name="T0" fmla="*/ 12603328 w 23551"/>
              <a:gd name="T1" fmla="*/ 0 h 43200"/>
              <a:gd name="T2" fmla="*/ 0 w 23551"/>
              <a:gd name="T3" fmla="*/ 2147483647 h 43200"/>
              <a:gd name="T4" fmla="*/ 12603328 w 23551"/>
              <a:gd name="T5" fmla="*/ 1658691021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23975" y="4589478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047875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762250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486150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00525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924425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638800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357950" y="4572008"/>
            <a:ext cx="1428760" cy="1"/>
          </a:xfrm>
          <a:prstGeom prst="line">
            <a:avLst/>
          </a:prstGeom>
          <a:ln w="28575">
            <a:solidFill>
              <a:srgbClr val="0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7"/>
          <p:cNvSpPr>
            <a:spLocks/>
          </p:cNvSpPr>
          <p:nvPr/>
        </p:nvSpPr>
        <p:spPr bwMode="auto">
          <a:xfrm rot="16200000" flipV="1">
            <a:off x="6966761" y="3748884"/>
            <a:ext cx="211137" cy="1428759"/>
          </a:xfrm>
          <a:custGeom>
            <a:avLst/>
            <a:gdLst>
              <a:gd name="T0" fmla="*/ 12603328 w 23551"/>
              <a:gd name="T1" fmla="*/ 0 h 43200"/>
              <a:gd name="T2" fmla="*/ 0 w 23551"/>
              <a:gd name="T3" fmla="*/ 2147483647 h 43200"/>
              <a:gd name="T4" fmla="*/ 12603328 w 23551"/>
              <a:gd name="T5" fmla="*/ 1658691021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715140" y="3857628"/>
            <a:ext cx="83026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rgbClr val="800000"/>
                </a:solidFill>
                <a:latin typeface="Times New Roman" pitchFamily="18" charset="0"/>
              </a:rPr>
              <a:t>176</a:t>
            </a:r>
            <a:endParaRPr lang="ru-RU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4000496" y="4929198"/>
            <a:ext cx="92869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rgbClr val="800000"/>
                </a:solidFill>
                <a:latin typeface="Times New Roman" pitchFamily="18" charset="0"/>
              </a:rPr>
              <a:t>8000</a:t>
            </a:r>
            <a:endParaRPr lang="ru-RU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14414" y="5429264"/>
            <a:ext cx="2540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1) 8000 - 176 </a:t>
            </a:r>
            <a:r>
              <a:rPr lang="uk-UA" dirty="0"/>
              <a:t>= </a:t>
            </a:r>
            <a:r>
              <a:rPr lang="uk-UA" dirty="0" smtClean="0"/>
              <a:t>7824 (ц.)</a:t>
            </a:r>
            <a:endParaRPr lang="ru-RU" dirty="0"/>
          </a:p>
        </p:txBody>
      </p:sp>
      <p:sp>
        <p:nvSpPr>
          <p:cNvPr id="27" name="Arc 6"/>
          <p:cNvSpPr>
            <a:spLocks/>
          </p:cNvSpPr>
          <p:nvPr/>
        </p:nvSpPr>
        <p:spPr bwMode="auto">
          <a:xfrm rot="16200000" flipV="1">
            <a:off x="3278162" y="1508126"/>
            <a:ext cx="1060465" cy="5045087"/>
          </a:xfrm>
          <a:custGeom>
            <a:avLst/>
            <a:gdLst>
              <a:gd name="T0" fmla="*/ 1608062854 w 23551"/>
              <a:gd name="T1" fmla="*/ 0 h 43200"/>
              <a:gd name="T2" fmla="*/ 0 w 23551"/>
              <a:gd name="T3" fmla="*/ 2147483647 h 43200"/>
              <a:gd name="T4" fmla="*/ 1608062854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57290" y="3857628"/>
            <a:ext cx="83026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</a:rPr>
              <a:t>24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c 6"/>
          <p:cNvSpPr>
            <a:spLocks/>
          </p:cNvSpPr>
          <p:nvPr/>
        </p:nvSpPr>
        <p:spPr bwMode="auto">
          <a:xfrm rot="16200000" flipV="1">
            <a:off x="3555206" y="1829596"/>
            <a:ext cx="560398" cy="5045087"/>
          </a:xfrm>
          <a:custGeom>
            <a:avLst/>
            <a:gdLst>
              <a:gd name="T0" fmla="*/ 1608062854 w 23551"/>
              <a:gd name="T1" fmla="*/ 0 h 43200"/>
              <a:gd name="T2" fmla="*/ 0 w 23551"/>
              <a:gd name="T3" fmla="*/ 2147483647 h 43200"/>
              <a:gd name="T4" fmla="*/ 1608062854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3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FC0271-D5CE-4282-9115-A4E34244538A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3200" dirty="0" smtClean="0"/>
              <a:t>Задача 4</a:t>
            </a:r>
            <a:endParaRPr lang="en-US" sz="3200" dirty="0" smtClean="0">
              <a:cs typeface="Times New Roman" pitchFamily="18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357299"/>
            <a:ext cx="7772400" cy="1643073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uk-UA" sz="2200" dirty="0" smtClean="0"/>
              <a:t>На кондитерській фабриці виготовили 8000 цукерок. 176 штук із них виявилися бракованими, а всі інші розклали по 24 штуки до коробок і відправили в магазин.</a:t>
            </a:r>
          </a:p>
          <a:p>
            <a:pPr marL="609600" indent="-609600">
              <a:buNone/>
            </a:pPr>
            <a:r>
              <a:rPr lang="uk-UA" sz="2200" dirty="0" smtClean="0"/>
              <a:t>Скільки коробок цукерок отримав магазин?</a:t>
            </a:r>
            <a:endParaRPr lang="ru-RU" sz="2200" dirty="0" smtClean="0">
              <a:latin typeface="Times New Roman" pitchFamily="18" charset="0"/>
            </a:endParaRPr>
          </a:p>
        </p:txBody>
      </p:sp>
      <p:sp>
        <p:nvSpPr>
          <p:cNvPr id="5939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/>
              <a:t>ННМЦ “Розвивальне навчання”</a:t>
            </a:r>
            <a:endParaRPr lang="ru-RU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714744" y="3635381"/>
            <a:ext cx="44767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?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9" name="Arc 5"/>
          <p:cNvSpPr>
            <a:spLocks/>
          </p:cNvSpPr>
          <p:nvPr/>
        </p:nvSpPr>
        <p:spPr bwMode="auto">
          <a:xfrm rot="5400000">
            <a:off x="4368800" y="1528771"/>
            <a:ext cx="398463" cy="6484937"/>
          </a:xfrm>
          <a:custGeom>
            <a:avLst/>
            <a:gdLst>
              <a:gd name="T0" fmla="*/ 159870321 w 23551"/>
              <a:gd name="T1" fmla="*/ 0 h 43200"/>
              <a:gd name="T2" fmla="*/ 0 w 23551"/>
              <a:gd name="T3" fmla="*/ 2147483647 h 43200"/>
              <a:gd name="T4" fmla="*/ 159870321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rc 7"/>
          <p:cNvSpPr>
            <a:spLocks/>
          </p:cNvSpPr>
          <p:nvPr/>
        </p:nvSpPr>
        <p:spPr bwMode="auto">
          <a:xfrm rot="16200000" flipV="1">
            <a:off x="1582738" y="4116403"/>
            <a:ext cx="211138" cy="719137"/>
          </a:xfrm>
          <a:custGeom>
            <a:avLst/>
            <a:gdLst>
              <a:gd name="T0" fmla="*/ 12603328 w 23551"/>
              <a:gd name="T1" fmla="*/ 0 h 43200"/>
              <a:gd name="T2" fmla="*/ 0 w 23551"/>
              <a:gd name="T3" fmla="*/ 2147483647 h 43200"/>
              <a:gd name="T4" fmla="*/ 12603328 w 23551"/>
              <a:gd name="T5" fmla="*/ 1658691021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23975" y="4589478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047875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762250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486150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00525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924425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638800" y="4599003"/>
            <a:ext cx="714375" cy="1588"/>
          </a:xfrm>
          <a:prstGeom prst="line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357950" y="4572008"/>
            <a:ext cx="1428760" cy="1"/>
          </a:xfrm>
          <a:prstGeom prst="line">
            <a:avLst/>
          </a:prstGeom>
          <a:ln w="28575">
            <a:solidFill>
              <a:srgbClr val="0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7"/>
          <p:cNvSpPr>
            <a:spLocks/>
          </p:cNvSpPr>
          <p:nvPr/>
        </p:nvSpPr>
        <p:spPr bwMode="auto">
          <a:xfrm rot="16200000" flipV="1">
            <a:off x="6966761" y="3748884"/>
            <a:ext cx="211137" cy="1428759"/>
          </a:xfrm>
          <a:custGeom>
            <a:avLst/>
            <a:gdLst>
              <a:gd name="T0" fmla="*/ 12603328 w 23551"/>
              <a:gd name="T1" fmla="*/ 0 h 43200"/>
              <a:gd name="T2" fmla="*/ 0 w 23551"/>
              <a:gd name="T3" fmla="*/ 2147483647 h 43200"/>
              <a:gd name="T4" fmla="*/ 12603328 w 23551"/>
              <a:gd name="T5" fmla="*/ 1658691021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715140" y="3857628"/>
            <a:ext cx="83026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</a:rPr>
              <a:t>176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4000496" y="4929198"/>
            <a:ext cx="92869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</a:rPr>
              <a:t>8000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14414" y="5429264"/>
            <a:ext cx="2540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1) 8000 - 176 </a:t>
            </a:r>
            <a:r>
              <a:rPr lang="uk-UA" dirty="0"/>
              <a:t>= </a:t>
            </a:r>
            <a:r>
              <a:rPr lang="uk-UA" dirty="0" smtClean="0"/>
              <a:t>7824 (ц.)</a:t>
            </a:r>
            <a:endParaRPr lang="ru-RU" dirty="0"/>
          </a:p>
        </p:txBody>
      </p:sp>
      <p:sp>
        <p:nvSpPr>
          <p:cNvPr id="27" name="Arc 6"/>
          <p:cNvSpPr>
            <a:spLocks/>
          </p:cNvSpPr>
          <p:nvPr/>
        </p:nvSpPr>
        <p:spPr bwMode="auto">
          <a:xfrm rot="16200000" flipV="1">
            <a:off x="3278162" y="1508126"/>
            <a:ext cx="1060465" cy="5045087"/>
          </a:xfrm>
          <a:custGeom>
            <a:avLst/>
            <a:gdLst>
              <a:gd name="T0" fmla="*/ 1608062854 w 23551"/>
              <a:gd name="T1" fmla="*/ 0 h 43200"/>
              <a:gd name="T2" fmla="*/ 0 w 23551"/>
              <a:gd name="T3" fmla="*/ 2147483647 h 43200"/>
              <a:gd name="T4" fmla="*/ 1608062854 w 23551"/>
              <a:gd name="T5" fmla="*/ 2147483647 h 43200"/>
              <a:gd name="T6" fmla="*/ 0 60000 65536"/>
              <a:gd name="T7" fmla="*/ 0 60000 65536"/>
              <a:gd name="T8" fmla="*/ 0 60000 65536"/>
              <a:gd name="T9" fmla="*/ 0 w 23551"/>
              <a:gd name="T10" fmla="*/ 0 h 43200"/>
              <a:gd name="T11" fmla="*/ 23551 w 2355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51" h="43200" fill="none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</a:path>
              <a:path w="23551" h="43200" stroke="0" extrusionOk="0">
                <a:moveTo>
                  <a:pt x="1950" y="0"/>
                </a:moveTo>
                <a:cubicBezTo>
                  <a:pt x="13880" y="0"/>
                  <a:pt x="23551" y="9670"/>
                  <a:pt x="23551" y="21600"/>
                </a:cubicBezTo>
                <a:cubicBezTo>
                  <a:pt x="23551" y="33529"/>
                  <a:pt x="13880" y="43200"/>
                  <a:pt x="1951" y="43200"/>
                </a:cubicBezTo>
                <a:cubicBezTo>
                  <a:pt x="1299" y="43200"/>
                  <a:pt x="648" y="43170"/>
                  <a:pt x="0" y="43111"/>
                </a:cubicBezTo>
                <a:lnTo>
                  <a:pt x="195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598598" y="3857628"/>
            <a:ext cx="83026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24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214414" y="6000768"/>
            <a:ext cx="2540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2) 7824 : 24 </a:t>
            </a:r>
            <a:r>
              <a:rPr lang="uk-UA" dirty="0"/>
              <a:t>= </a:t>
            </a:r>
            <a:r>
              <a:rPr lang="uk-UA" dirty="0" smtClean="0"/>
              <a:t>326 (ц.)</a:t>
            </a:r>
            <a:endParaRPr lang="ru-RU" dirty="0"/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286116" y="3000372"/>
            <a:ext cx="92869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rgbClr val="800000"/>
                </a:solidFill>
                <a:latin typeface="Times New Roman" pitchFamily="18" charset="0"/>
              </a:rPr>
              <a:t>7824</a:t>
            </a:r>
            <a:endParaRPr lang="ru-RU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FC0271-D5CE-4282-9115-A4E34244538A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dirty="0" smtClean="0"/>
              <a:t>Задача 5</a:t>
            </a:r>
            <a:br>
              <a:rPr lang="uk-UA" dirty="0" smtClean="0"/>
            </a:br>
            <a:r>
              <a:rPr lang="uk-UA" dirty="0" smtClean="0"/>
              <a:t>Розв'язання різними способами</a:t>
            </a:r>
            <a:endParaRPr lang="en-US" dirty="0" smtClean="0">
              <a:cs typeface="Times New Roman" pitchFamily="18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2371725"/>
            <a:ext cx="7772400" cy="3368675"/>
          </a:xfrm>
        </p:spPr>
        <p:txBody>
          <a:bodyPr/>
          <a:lstStyle/>
          <a:p>
            <a:pPr marL="447675" indent="-44767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dirty="0" smtClean="0"/>
              <a:t>У трьох коробках лежить 390 олівців. Скільки олівців у кожній коробці, якщо в першій на 10 олівців більше, ніж у третій, а в другій – на 13 олівців більше, ніж у першій?</a:t>
            </a:r>
            <a:endParaRPr lang="ru-RU" dirty="0" smtClean="0"/>
          </a:p>
          <a:p>
            <a:pPr marL="447675" indent="-447675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</a:endParaRPr>
          </a:p>
        </p:txBody>
      </p:sp>
      <p:sp>
        <p:nvSpPr>
          <p:cNvPr id="5939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/>
              <a:t>ННМЦ “Розвивальне навчання”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Задача 3</a:t>
            </a:r>
            <a:endParaRPr lang="ru-RU" dirty="0" smtClean="0"/>
          </a:p>
        </p:txBody>
      </p:sp>
      <p:sp>
        <p:nvSpPr>
          <p:cNvPr id="60419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/>
              <a:t>ННМЦ “Розвивальне навчання”</a:t>
            </a:r>
            <a:endParaRPr lang="ru-RU"/>
          </a:p>
        </p:txBody>
      </p:sp>
      <p:sp>
        <p:nvSpPr>
          <p:cNvPr id="6042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90014B-DC9C-47B6-9FB0-64B4832CD100}" type="slidenum">
              <a:rPr lang="ru-RU" smtClean="0"/>
              <a:pPr/>
              <a:t>29</a:t>
            </a:fld>
            <a:endParaRPr lang="ru-RU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19175" y="3298825"/>
            <a:ext cx="1457325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06475" y="2082800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18" idx="0"/>
          </p:cNvCxnSpPr>
          <p:nvPr/>
        </p:nvCxnSpPr>
        <p:spPr>
          <a:xfrm flipV="1">
            <a:off x="2476500" y="2089943"/>
            <a:ext cx="960439" cy="5557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5400000">
            <a:off x="1944687" y="879476"/>
            <a:ext cx="555625" cy="240665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81275" y="2963863"/>
            <a:ext cx="590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11" name="Дуга 10"/>
          <p:cNvSpPr/>
          <p:nvPr/>
        </p:nvSpPr>
        <p:spPr>
          <a:xfrm rot="5400000">
            <a:off x="1528762" y="2616201"/>
            <a:ext cx="454025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54313" y="1539875"/>
            <a:ext cx="509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10</a:t>
            </a:r>
            <a:endParaRPr lang="ru-RU"/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4286248" y="1839913"/>
            <a:ext cx="323850" cy="18637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72000" y="2627313"/>
            <a:ext cx="78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390</a:t>
            </a:r>
            <a:endParaRPr lang="ru-RU" sz="20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101725" y="4144963"/>
            <a:ext cx="375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1) 390 – </a:t>
            </a:r>
            <a:r>
              <a:rPr lang="uk-UA" dirty="0" smtClean="0"/>
              <a:t>13 </a:t>
            </a:r>
            <a:r>
              <a:rPr lang="uk-UA" dirty="0"/>
              <a:t>– 10 – 10 = </a:t>
            </a:r>
            <a:r>
              <a:rPr lang="uk-UA" dirty="0" smtClean="0"/>
              <a:t>357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27125" y="5200650"/>
            <a:ext cx="359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3) </a:t>
            </a:r>
            <a:r>
              <a:rPr lang="uk-UA" dirty="0" smtClean="0"/>
              <a:t>119 </a:t>
            </a:r>
            <a:r>
              <a:rPr lang="uk-UA" dirty="0"/>
              <a:t>+ 10 = </a:t>
            </a:r>
            <a:r>
              <a:rPr lang="uk-UA" dirty="0" smtClean="0"/>
              <a:t>129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sp>
        <p:nvSpPr>
          <p:cNvPr id="18" name="Дуга 17"/>
          <p:cNvSpPr/>
          <p:nvPr/>
        </p:nvSpPr>
        <p:spPr>
          <a:xfrm rot="16200000" flipV="1">
            <a:off x="2732088" y="1611312"/>
            <a:ext cx="452438" cy="95726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27125" y="5675313"/>
            <a:ext cx="321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4) </a:t>
            </a:r>
            <a:r>
              <a:rPr lang="uk-UA" dirty="0" smtClean="0"/>
              <a:t>129 </a:t>
            </a:r>
            <a:r>
              <a:rPr lang="uk-UA" dirty="0"/>
              <a:t>+ </a:t>
            </a:r>
            <a:r>
              <a:rPr lang="uk-UA" dirty="0" smtClean="0"/>
              <a:t>13 </a:t>
            </a:r>
            <a:r>
              <a:rPr lang="uk-UA" dirty="0"/>
              <a:t>= </a:t>
            </a:r>
            <a:r>
              <a:rPr lang="uk-UA" dirty="0" smtClean="0"/>
              <a:t>142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06475" y="2767013"/>
            <a:ext cx="1493823" cy="19045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16200000" flipV="1">
            <a:off x="1494631" y="1354932"/>
            <a:ext cx="452437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3428992" y="2768600"/>
            <a:ext cx="922346" cy="1745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622675" y="2163763"/>
            <a:ext cx="55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13</a:t>
            </a:r>
            <a:endParaRPr lang="ru-RU" dirty="0"/>
          </a:p>
        </p:txBody>
      </p:sp>
      <p:sp>
        <p:nvSpPr>
          <p:cNvPr id="26" name="Дуга 25"/>
          <p:cNvSpPr/>
          <p:nvPr/>
        </p:nvSpPr>
        <p:spPr>
          <a:xfrm rot="16200000" flipV="1">
            <a:off x="3663942" y="2265355"/>
            <a:ext cx="441332" cy="91123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8" name="Прямая соединительная линия 27"/>
          <p:cNvCxnSpPr>
            <a:stCxn id="18" idx="2"/>
            <a:endCxn id="11" idx="0"/>
          </p:cNvCxnSpPr>
          <p:nvPr/>
        </p:nvCxnSpPr>
        <p:spPr>
          <a:xfrm rot="5400000">
            <a:off x="1860550" y="2720975"/>
            <a:ext cx="12382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3086092" y="2435225"/>
            <a:ext cx="676275" cy="95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933575" y="2303463"/>
            <a:ext cx="588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33" name="Дуга 32"/>
          <p:cNvSpPr/>
          <p:nvPr/>
        </p:nvSpPr>
        <p:spPr>
          <a:xfrm rot="5400000">
            <a:off x="2454275" y="1146175"/>
            <a:ext cx="428625" cy="3298825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620838" y="3506788"/>
            <a:ext cx="590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114425" y="4645025"/>
            <a:ext cx="359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2) </a:t>
            </a:r>
            <a:r>
              <a:rPr lang="uk-UA" dirty="0" smtClean="0"/>
              <a:t>357 </a:t>
            </a:r>
            <a:r>
              <a:rPr lang="uk-UA" dirty="0"/>
              <a:t>: 3 = </a:t>
            </a:r>
            <a:r>
              <a:rPr lang="uk-UA" dirty="0" smtClean="0"/>
              <a:t>119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241956" y="4214818"/>
            <a:ext cx="375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1) 390 + </a:t>
            </a:r>
            <a:r>
              <a:rPr lang="uk-UA" dirty="0" smtClean="0"/>
              <a:t>13 </a:t>
            </a:r>
            <a:r>
              <a:rPr lang="uk-UA" dirty="0"/>
              <a:t>+ 10 + </a:t>
            </a:r>
            <a:r>
              <a:rPr lang="uk-UA" dirty="0" smtClean="0"/>
              <a:t>13 </a:t>
            </a:r>
            <a:r>
              <a:rPr lang="uk-UA" dirty="0"/>
              <a:t>= </a:t>
            </a:r>
            <a:r>
              <a:rPr lang="uk-UA" dirty="0" smtClean="0"/>
              <a:t>426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249863" y="5260975"/>
            <a:ext cx="3595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3) </a:t>
            </a:r>
            <a:r>
              <a:rPr lang="uk-UA" dirty="0" smtClean="0"/>
              <a:t>142 </a:t>
            </a:r>
            <a:r>
              <a:rPr lang="uk-UA" dirty="0"/>
              <a:t>– </a:t>
            </a:r>
            <a:r>
              <a:rPr lang="uk-UA" dirty="0" smtClean="0"/>
              <a:t>13 </a:t>
            </a:r>
            <a:r>
              <a:rPr lang="uk-UA" dirty="0"/>
              <a:t>= </a:t>
            </a:r>
            <a:r>
              <a:rPr lang="uk-UA" dirty="0" smtClean="0"/>
              <a:t>129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249863" y="5735638"/>
            <a:ext cx="3213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4) </a:t>
            </a:r>
            <a:r>
              <a:rPr lang="uk-UA" dirty="0" smtClean="0"/>
              <a:t>129 </a:t>
            </a:r>
            <a:r>
              <a:rPr lang="uk-UA" dirty="0"/>
              <a:t>– </a:t>
            </a:r>
            <a:r>
              <a:rPr lang="uk-UA" dirty="0" smtClean="0"/>
              <a:t>10 </a:t>
            </a:r>
            <a:r>
              <a:rPr lang="uk-UA" dirty="0"/>
              <a:t>= </a:t>
            </a:r>
            <a:r>
              <a:rPr lang="uk-UA" dirty="0" smtClean="0"/>
              <a:t>119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237163" y="4705350"/>
            <a:ext cx="3595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2) </a:t>
            </a:r>
            <a:r>
              <a:rPr lang="uk-UA" dirty="0" smtClean="0"/>
              <a:t>426 </a:t>
            </a:r>
            <a:r>
              <a:rPr lang="uk-UA" dirty="0"/>
              <a:t>: 3 = </a:t>
            </a:r>
            <a:r>
              <a:rPr lang="uk-UA" dirty="0" smtClean="0"/>
              <a:t>142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2500298" y="2786058"/>
            <a:ext cx="928694" cy="4762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165730" y="3289294"/>
            <a:ext cx="1457325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153030" y="2073269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endCxn id="56" idx="0"/>
          </p:cNvCxnSpPr>
          <p:nvPr/>
        </p:nvCxnSpPr>
        <p:spPr>
          <a:xfrm flipV="1">
            <a:off x="6623055" y="2080412"/>
            <a:ext cx="960439" cy="5557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Дуга 48"/>
          <p:cNvSpPr/>
          <p:nvPr/>
        </p:nvSpPr>
        <p:spPr>
          <a:xfrm rot="5400000">
            <a:off x="6091242" y="869945"/>
            <a:ext cx="555625" cy="240665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727830" y="2954332"/>
            <a:ext cx="590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51" name="Дуга 50"/>
          <p:cNvSpPr/>
          <p:nvPr/>
        </p:nvSpPr>
        <p:spPr>
          <a:xfrm rot="5400000">
            <a:off x="5675317" y="2606670"/>
            <a:ext cx="454025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900868" y="1530344"/>
            <a:ext cx="509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10</a:t>
            </a:r>
            <a:endParaRPr lang="ru-RU"/>
          </a:p>
        </p:txBody>
      </p:sp>
      <p:sp>
        <p:nvSpPr>
          <p:cNvPr id="53" name="Правая фигурная скобка 52"/>
          <p:cNvSpPr/>
          <p:nvPr/>
        </p:nvSpPr>
        <p:spPr>
          <a:xfrm>
            <a:off x="8429652" y="1830382"/>
            <a:ext cx="323850" cy="18637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8572528" y="2671760"/>
            <a:ext cx="78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390</a:t>
            </a:r>
            <a:endParaRPr lang="ru-RU" sz="2000"/>
          </a:p>
        </p:txBody>
      </p:sp>
      <p:sp>
        <p:nvSpPr>
          <p:cNvPr id="56" name="Дуга 55"/>
          <p:cNvSpPr/>
          <p:nvPr/>
        </p:nvSpPr>
        <p:spPr>
          <a:xfrm rot="16200000" flipV="1">
            <a:off x="6878643" y="1601781"/>
            <a:ext cx="452438" cy="95726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5153030" y="2757482"/>
            <a:ext cx="1493823" cy="19045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Дуга 57"/>
          <p:cNvSpPr/>
          <p:nvPr/>
        </p:nvSpPr>
        <p:spPr>
          <a:xfrm rot="16200000" flipV="1">
            <a:off x="5641186" y="1345401"/>
            <a:ext cx="452437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7575547" y="2759069"/>
            <a:ext cx="922346" cy="1745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7769230" y="2154232"/>
            <a:ext cx="55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13</a:t>
            </a:r>
            <a:endParaRPr lang="ru-RU" dirty="0"/>
          </a:p>
        </p:txBody>
      </p:sp>
      <p:sp>
        <p:nvSpPr>
          <p:cNvPr id="61" name="Дуга 60"/>
          <p:cNvSpPr/>
          <p:nvPr/>
        </p:nvSpPr>
        <p:spPr>
          <a:xfrm rot="16200000" flipV="1">
            <a:off x="7810497" y="2255824"/>
            <a:ext cx="441332" cy="91123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2" name="Прямая соединительная линия 61"/>
          <p:cNvCxnSpPr>
            <a:stCxn id="56" idx="2"/>
            <a:endCxn id="51" idx="0"/>
          </p:cNvCxnSpPr>
          <p:nvPr/>
        </p:nvCxnSpPr>
        <p:spPr>
          <a:xfrm rot="5400000">
            <a:off x="6007105" y="2711444"/>
            <a:ext cx="12382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H="1">
            <a:off x="7232647" y="2425694"/>
            <a:ext cx="676275" cy="95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080130" y="2293932"/>
            <a:ext cx="588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65" name="Дуга 64"/>
          <p:cNvSpPr/>
          <p:nvPr/>
        </p:nvSpPr>
        <p:spPr>
          <a:xfrm rot="5400000">
            <a:off x="6600830" y="1136644"/>
            <a:ext cx="428625" cy="3298825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767393" y="3497257"/>
            <a:ext cx="590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flipV="1">
            <a:off x="6646853" y="2776527"/>
            <a:ext cx="928694" cy="4762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6643702" y="3286124"/>
            <a:ext cx="960439" cy="5557"/>
          </a:xfrm>
          <a:prstGeom prst="line">
            <a:avLst/>
          </a:prstGeom>
          <a:ln w="190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7572396" y="3286124"/>
            <a:ext cx="922346" cy="17458"/>
          </a:xfrm>
          <a:prstGeom prst="line">
            <a:avLst/>
          </a:prstGeom>
          <a:ln w="190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7572396" y="2071678"/>
            <a:ext cx="922346" cy="17458"/>
          </a:xfrm>
          <a:prstGeom prst="line">
            <a:avLst/>
          </a:prstGeom>
          <a:ln w="190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Змістові лінії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числа, дії з числами</a:t>
            </a:r>
            <a:endParaRPr lang="ru-RU" dirty="0" smtClean="0"/>
          </a:p>
          <a:p>
            <a:r>
              <a:rPr lang="uk-UA" dirty="0" smtClean="0"/>
              <a:t>величини</a:t>
            </a:r>
            <a:endParaRPr lang="ru-RU" dirty="0" smtClean="0"/>
          </a:p>
          <a:p>
            <a:r>
              <a:rPr lang="uk-UA" dirty="0" smtClean="0"/>
              <a:t>математичні вирази, рівності, нерівності</a:t>
            </a:r>
            <a:endParaRPr lang="ru-RU" dirty="0" smtClean="0"/>
          </a:p>
          <a:p>
            <a:r>
              <a:rPr lang="uk-UA" dirty="0" smtClean="0"/>
              <a:t>просторові відношення, геометричні фігури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сюжетні задачі</a:t>
            </a:r>
          </a:p>
          <a:p>
            <a:r>
              <a:rPr lang="uk-UA" dirty="0" smtClean="0"/>
              <a:t>робота з даними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Задача 3</a:t>
            </a:r>
            <a:endParaRPr lang="ru-RU" dirty="0" smtClean="0"/>
          </a:p>
        </p:txBody>
      </p:sp>
      <p:sp>
        <p:nvSpPr>
          <p:cNvPr id="61443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uk-UA"/>
              <a:t>ННМЦ “Розвивальне навчання”</a:t>
            </a:r>
            <a:endParaRPr lang="ru-RU"/>
          </a:p>
        </p:txBody>
      </p:sp>
      <p:sp>
        <p:nvSpPr>
          <p:cNvPr id="6144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75169-E14F-4AB2-8247-E8FCE5CFC054}" type="slidenum">
              <a:rPr lang="ru-RU" smtClean="0"/>
              <a:pPr/>
              <a:t>30</a:t>
            </a:fld>
            <a:endParaRPr lang="ru-RU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19175" y="3298825"/>
            <a:ext cx="1457325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06475" y="2082800"/>
            <a:ext cx="1458913" cy="1588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18" idx="0"/>
          </p:cNvCxnSpPr>
          <p:nvPr/>
        </p:nvCxnSpPr>
        <p:spPr>
          <a:xfrm flipV="1">
            <a:off x="2476500" y="2090738"/>
            <a:ext cx="960438" cy="4762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5400000">
            <a:off x="1944687" y="879476"/>
            <a:ext cx="555625" cy="240665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49" name="TextBox 9"/>
          <p:cNvSpPr txBox="1">
            <a:spLocks noChangeArrowheads="1"/>
          </p:cNvSpPr>
          <p:nvPr/>
        </p:nvSpPr>
        <p:spPr bwMode="auto">
          <a:xfrm>
            <a:off x="2581275" y="2963863"/>
            <a:ext cx="590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11" name="Дуга 10"/>
          <p:cNvSpPr/>
          <p:nvPr/>
        </p:nvSpPr>
        <p:spPr>
          <a:xfrm rot="5400000">
            <a:off x="1528762" y="2616201"/>
            <a:ext cx="454025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51" name="TextBox 11"/>
          <p:cNvSpPr txBox="1">
            <a:spLocks noChangeArrowheads="1"/>
          </p:cNvSpPr>
          <p:nvPr/>
        </p:nvSpPr>
        <p:spPr bwMode="auto">
          <a:xfrm>
            <a:off x="2754313" y="1539875"/>
            <a:ext cx="509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10</a:t>
            </a:r>
            <a:endParaRPr lang="ru-RU"/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4364038" y="1839913"/>
            <a:ext cx="323850" cy="18637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53" name="TextBox 13"/>
          <p:cNvSpPr txBox="1">
            <a:spLocks noChangeArrowheads="1"/>
          </p:cNvSpPr>
          <p:nvPr/>
        </p:nvSpPr>
        <p:spPr bwMode="auto">
          <a:xfrm>
            <a:off x="4710113" y="2627313"/>
            <a:ext cx="78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390</a:t>
            </a:r>
            <a:endParaRPr lang="ru-RU" sz="20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27125" y="5200650"/>
            <a:ext cx="359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3) 129 </a:t>
            </a:r>
            <a:r>
              <a:rPr lang="uk-UA" dirty="0"/>
              <a:t>– 10 = </a:t>
            </a:r>
            <a:r>
              <a:rPr lang="uk-UA" dirty="0" smtClean="0"/>
              <a:t>119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sp>
        <p:nvSpPr>
          <p:cNvPr id="18" name="Дуга 17"/>
          <p:cNvSpPr/>
          <p:nvPr/>
        </p:nvSpPr>
        <p:spPr>
          <a:xfrm rot="16200000" flipV="1">
            <a:off x="2732088" y="1611312"/>
            <a:ext cx="452438" cy="957263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27125" y="5675313"/>
            <a:ext cx="321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3) </a:t>
            </a:r>
            <a:r>
              <a:rPr lang="uk-UA" dirty="0" smtClean="0"/>
              <a:t>129 </a:t>
            </a:r>
            <a:r>
              <a:rPr lang="uk-UA" dirty="0"/>
              <a:t>+ </a:t>
            </a:r>
            <a:r>
              <a:rPr lang="uk-UA" dirty="0" smtClean="0"/>
              <a:t>13 </a:t>
            </a:r>
            <a:r>
              <a:rPr lang="uk-UA" dirty="0"/>
              <a:t>= </a:t>
            </a:r>
            <a:r>
              <a:rPr lang="uk-UA" dirty="0" smtClean="0"/>
              <a:t>142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06475" y="2767013"/>
            <a:ext cx="2373313" cy="1587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16200000" flipV="1">
            <a:off x="1494631" y="1354932"/>
            <a:ext cx="452437" cy="144780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390900" y="2767013"/>
            <a:ext cx="960438" cy="1587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0" name="TextBox 24"/>
          <p:cNvSpPr txBox="1">
            <a:spLocks noChangeArrowheads="1"/>
          </p:cNvSpPr>
          <p:nvPr/>
        </p:nvSpPr>
        <p:spPr bwMode="auto">
          <a:xfrm>
            <a:off x="3622675" y="2163763"/>
            <a:ext cx="55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13</a:t>
            </a:r>
            <a:endParaRPr lang="ru-RU" dirty="0"/>
          </a:p>
        </p:txBody>
      </p:sp>
      <p:sp>
        <p:nvSpPr>
          <p:cNvPr id="26" name="Дуга 25"/>
          <p:cNvSpPr/>
          <p:nvPr/>
        </p:nvSpPr>
        <p:spPr>
          <a:xfrm rot="16200000" flipV="1">
            <a:off x="3634581" y="2235994"/>
            <a:ext cx="452438" cy="958850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8" name="Прямая соединительная линия 27"/>
          <p:cNvCxnSpPr>
            <a:stCxn id="18" idx="2"/>
            <a:endCxn id="11" idx="0"/>
          </p:cNvCxnSpPr>
          <p:nvPr/>
        </p:nvCxnSpPr>
        <p:spPr>
          <a:xfrm rot="5400000">
            <a:off x="1860550" y="2720975"/>
            <a:ext cx="12382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2811462" y="2684463"/>
            <a:ext cx="1185863" cy="206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4" name="TextBox 31"/>
          <p:cNvSpPr txBox="1">
            <a:spLocks noChangeArrowheads="1"/>
          </p:cNvSpPr>
          <p:nvPr/>
        </p:nvSpPr>
        <p:spPr bwMode="auto">
          <a:xfrm>
            <a:off x="1933575" y="2303463"/>
            <a:ext cx="588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33" name="Дуга 32"/>
          <p:cNvSpPr/>
          <p:nvPr/>
        </p:nvSpPr>
        <p:spPr>
          <a:xfrm rot="5400000">
            <a:off x="2454275" y="1146175"/>
            <a:ext cx="428625" cy="3298825"/>
          </a:xfrm>
          <a:prstGeom prst="arc">
            <a:avLst>
              <a:gd name="adj1" fmla="val 16200000"/>
              <a:gd name="adj2" fmla="val 5484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66" name="TextBox 33"/>
          <p:cNvSpPr txBox="1">
            <a:spLocks noChangeArrowheads="1"/>
          </p:cNvSpPr>
          <p:nvPr/>
        </p:nvSpPr>
        <p:spPr bwMode="auto">
          <a:xfrm>
            <a:off x="1620838" y="3517900"/>
            <a:ext cx="590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?</a:t>
            </a:r>
            <a:endParaRPr lang="ru-RU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114425" y="4645025"/>
            <a:ext cx="359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/>
              <a:t>2) 387 </a:t>
            </a:r>
            <a:r>
              <a:rPr lang="uk-UA" dirty="0"/>
              <a:t>: 3 = </a:t>
            </a:r>
            <a:r>
              <a:rPr lang="uk-UA" dirty="0" smtClean="0"/>
              <a:t>129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3459957" y="2685256"/>
            <a:ext cx="185738" cy="16192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3656807" y="2685256"/>
            <a:ext cx="185738" cy="16192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3889376" y="2662237"/>
            <a:ext cx="184150" cy="16192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4097338" y="2662237"/>
            <a:ext cx="184150" cy="16192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466975" y="3300413"/>
            <a:ext cx="960438" cy="1587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101725" y="4144963"/>
            <a:ext cx="375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1) 390 – </a:t>
            </a:r>
            <a:r>
              <a:rPr lang="uk-UA" dirty="0" smtClean="0"/>
              <a:t>13 + 10 </a:t>
            </a:r>
            <a:r>
              <a:rPr lang="uk-UA" dirty="0"/>
              <a:t>= </a:t>
            </a:r>
            <a:r>
              <a:rPr lang="uk-UA" dirty="0" smtClean="0"/>
              <a:t>387 </a:t>
            </a:r>
            <a:r>
              <a:rPr lang="uk-UA" dirty="0"/>
              <a:t>(</a:t>
            </a:r>
            <a:r>
              <a:rPr lang="uk-UA" dirty="0" err="1"/>
              <a:t>ол</a:t>
            </a:r>
            <a:r>
              <a:rPr lang="uk-UA" dirty="0"/>
              <a:t>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38" grpId="0"/>
      <p:bldP spid="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4 клас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Прості задачі на рух (знаходження однієї з величин (швидкість, час, відстань)</a:t>
            </a:r>
            <a:r>
              <a:rPr lang="uk-UA" i="1" dirty="0" smtClean="0"/>
              <a:t> </a:t>
            </a:r>
            <a:r>
              <a:rPr lang="uk-UA" dirty="0" smtClean="0"/>
              <a:t>за відомими двома іншими).</a:t>
            </a:r>
            <a:endParaRPr lang="ru-RU" dirty="0" smtClean="0"/>
          </a:p>
          <a:p>
            <a:r>
              <a:rPr lang="uk-UA" dirty="0" smtClean="0"/>
              <a:t>Складені задачі на рух, які є комбінацією кількох простих.</a:t>
            </a:r>
            <a:endParaRPr lang="ru-RU" dirty="0" smtClean="0"/>
          </a:p>
          <a:p>
            <a:r>
              <a:rPr lang="uk-UA" dirty="0" smtClean="0"/>
              <a:t>Задачі на рух в рухомому середовищі, рух у протилежних напрямках, рух в одному напрямку.</a:t>
            </a:r>
            <a:endParaRPr lang="ru-RU" dirty="0" smtClean="0"/>
          </a:p>
          <a:p>
            <a:r>
              <a:rPr lang="uk-UA" dirty="0" smtClean="0"/>
              <a:t>Задачі, що містять прямо пропорційні величини (</a:t>
            </a:r>
            <a:r>
              <a:rPr lang="uk-UA" i="1" dirty="0" smtClean="0"/>
              <a:t>ціна, кількість, вартість; продуктивність праці, час, обсяг роботи; частка</a:t>
            </a:r>
            <a:r>
              <a:rPr lang="uk-UA" dirty="0" smtClean="0"/>
              <a:t>, </a:t>
            </a:r>
            <a:r>
              <a:rPr lang="uk-UA" i="1" dirty="0" smtClean="0"/>
              <a:t>кількість часток, ціле</a:t>
            </a:r>
            <a:r>
              <a:rPr lang="uk-UA" dirty="0" smtClean="0"/>
              <a:t> та ін.).</a:t>
            </a:r>
            <a:endParaRPr lang="ru-RU" dirty="0" smtClean="0"/>
          </a:p>
          <a:p>
            <a:r>
              <a:rPr lang="uk-UA" dirty="0" smtClean="0"/>
              <a:t>Задачі на знаходження дробу від числа і числа за його дробом.</a:t>
            </a:r>
            <a:endParaRPr lang="ru-RU" dirty="0" smtClean="0"/>
          </a:p>
          <a:p>
            <a:r>
              <a:rPr lang="uk-UA" dirty="0" smtClean="0"/>
              <a:t>Фіксація відношень величин, що задані умовою задачі, в таблиці, схемі. Використання різних видів моделей (схем, таблиць) під час розв’язування простих і складених задач.</a:t>
            </a:r>
            <a:endParaRPr lang="ru-RU" dirty="0" smtClean="0"/>
          </a:p>
          <a:p>
            <a:r>
              <a:rPr lang="uk-UA" dirty="0" smtClean="0"/>
              <a:t>Розв’язування задач різними способами.</a:t>
            </a:r>
            <a:endParaRPr lang="ru-RU" dirty="0" smtClean="0"/>
          </a:p>
          <a:p>
            <a:r>
              <a:rPr lang="uk-UA" dirty="0" smtClean="0"/>
              <a:t>Розв’язування задач за допомогою рівняння.</a:t>
            </a:r>
            <a:endParaRPr lang="ru-RU" dirty="0" smtClean="0"/>
          </a:p>
          <a:p>
            <a:r>
              <a:rPr lang="uk-UA" dirty="0" smtClean="0"/>
              <a:t>Складання задач за заданою схемою, таблицею, математичним виразом, рівнянням.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Зв’язок між величинами швидкість, час, відстань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2B35-067A-4950-98F0-308D745F6932}" type="slidenum">
              <a:rPr lang="ru-RU" smtClean="0"/>
              <a:pPr/>
              <a:t>32</a:t>
            </a:fld>
            <a:endParaRPr lang="ru-RU"/>
          </a:p>
        </p:txBody>
      </p:sp>
      <p:graphicFrame>
        <p:nvGraphicFramePr>
          <p:cNvPr id="18" name="Group 223"/>
          <p:cNvGraphicFramePr>
            <a:graphicFrameLocks noGrp="1"/>
          </p:cNvGraphicFramePr>
          <p:nvPr/>
        </p:nvGraphicFramePr>
        <p:xfrm>
          <a:off x="6572264" y="4429132"/>
          <a:ext cx="2224087" cy="1036320"/>
        </p:xfrm>
        <a:graphic>
          <a:graphicData uri="http://schemas.openxmlformats.org/drawingml/2006/table">
            <a:tbl>
              <a:tblPr/>
              <a:tblGrid>
                <a:gridCol w="741362"/>
                <a:gridCol w="739775"/>
                <a:gridCol w="742950"/>
              </a:tblGrid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4572000" y="1928802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С </a:t>
            </a:r>
            <a:r>
              <a:rPr lang="uk-UA" sz="3200" b="1" dirty="0"/>
              <a:t>= </a:t>
            </a:r>
            <a:r>
              <a:rPr lang="uk-UA" sz="3200" b="1" dirty="0" smtClean="0"/>
              <a:t>А </a:t>
            </a:r>
            <a:r>
              <a:rPr lang="uk-UA" sz="3200" b="1" dirty="0" smtClean="0">
                <a:latin typeface="Arial"/>
                <a:cs typeface="Arial"/>
              </a:rPr>
              <a:t>· В</a:t>
            </a:r>
            <a:endParaRPr lang="ru-RU" sz="3200" b="1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1500166" y="4271972"/>
            <a:ext cx="2571768" cy="1000132"/>
            <a:chOff x="1142976" y="1785926"/>
            <a:chExt cx="2571768" cy="1000132"/>
          </a:xfrm>
        </p:grpSpPr>
        <p:sp>
          <p:nvSpPr>
            <p:cNvPr id="20" name="Arc 5"/>
            <p:cNvSpPr>
              <a:spLocks/>
            </p:cNvSpPr>
            <p:nvPr/>
          </p:nvSpPr>
          <p:spPr bwMode="auto">
            <a:xfrm rot="5400000">
              <a:off x="2232212" y="1303527"/>
              <a:ext cx="398463" cy="2566600"/>
            </a:xfrm>
            <a:custGeom>
              <a:avLst/>
              <a:gdLst>
                <a:gd name="T0" fmla="*/ 159870321 w 23551"/>
                <a:gd name="T1" fmla="*/ 0 h 43200"/>
                <a:gd name="T2" fmla="*/ 0 w 23551"/>
                <a:gd name="T3" fmla="*/ 2147483647 h 43200"/>
                <a:gd name="T4" fmla="*/ 159870321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rc 6"/>
            <p:cNvSpPr>
              <a:spLocks/>
            </p:cNvSpPr>
            <p:nvPr/>
          </p:nvSpPr>
          <p:spPr bwMode="auto">
            <a:xfrm rot="16200000" flipV="1">
              <a:off x="2074054" y="854850"/>
              <a:ext cx="709613" cy="2571766"/>
            </a:xfrm>
            <a:custGeom>
              <a:avLst/>
              <a:gdLst>
                <a:gd name="T0" fmla="*/ 1608062854 w 23551"/>
                <a:gd name="T1" fmla="*/ 0 h 43200"/>
                <a:gd name="T2" fmla="*/ 0 w 23551"/>
                <a:gd name="T3" fmla="*/ 2147483647 h 43200"/>
                <a:gd name="T4" fmla="*/ 1608062854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Arc 7"/>
            <p:cNvSpPr>
              <a:spLocks/>
            </p:cNvSpPr>
            <p:nvPr/>
          </p:nvSpPr>
          <p:spPr bwMode="auto">
            <a:xfrm rot="16200000" flipV="1">
              <a:off x="1469264" y="1913772"/>
              <a:ext cx="211138" cy="850796"/>
            </a:xfrm>
            <a:custGeom>
              <a:avLst/>
              <a:gdLst>
                <a:gd name="T0" fmla="*/ 12603328 w 23551"/>
                <a:gd name="T1" fmla="*/ 0 h 43200"/>
                <a:gd name="T2" fmla="*/ 0 w 23551"/>
                <a:gd name="T3" fmla="*/ 2147483647 h 43200"/>
                <a:gd name="T4" fmla="*/ 12603328 w 23551"/>
                <a:gd name="T5" fmla="*/ 1658691021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142976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000232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2857488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2571736" y="3771906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t</a:t>
            </a:r>
            <a:endParaRPr lang="ru-RU" sz="3200" b="1" dirty="0"/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2500298" y="5200666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S</a:t>
            </a:r>
            <a:endParaRPr lang="ru-RU" sz="3200" b="1" dirty="0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1714480" y="4271972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v</a:t>
            </a:r>
            <a:endParaRPr lang="ru-RU" sz="3200" b="1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1428728" y="2057394"/>
            <a:ext cx="2571768" cy="1000132"/>
            <a:chOff x="1142976" y="1785926"/>
            <a:chExt cx="2571768" cy="1000132"/>
          </a:xfrm>
        </p:grpSpPr>
        <p:sp>
          <p:nvSpPr>
            <p:cNvPr id="31" name="Arc 5"/>
            <p:cNvSpPr>
              <a:spLocks/>
            </p:cNvSpPr>
            <p:nvPr/>
          </p:nvSpPr>
          <p:spPr bwMode="auto">
            <a:xfrm rot="5400000">
              <a:off x="2232212" y="1303527"/>
              <a:ext cx="398463" cy="2566600"/>
            </a:xfrm>
            <a:custGeom>
              <a:avLst/>
              <a:gdLst>
                <a:gd name="T0" fmla="*/ 159870321 w 23551"/>
                <a:gd name="T1" fmla="*/ 0 h 43200"/>
                <a:gd name="T2" fmla="*/ 0 w 23551"/>
                <a:gd name="T3" fmla="*/ 2147483647 h 43200"/>
                <a:gd name="T4" fmla="*/ 159870321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Arc 6"/>
            <p:cNvSpPr>
              <a:spLocks/>
            </p:cNvSpPr>
            <p:nvPr/>
          </p:nvSpPr>
          <p:spPr bwMode="auto">
            <a:xfrm rot="16200000" flipV="1">
              <a:off x="2074054" y="854850"/>
              <a:ext cx="709613" cy="2571766"/>
            </a:xfrm>
            <a:custGeom>
              <a:avLst/>
              <a:gdLst>
                <a:gd name="T0" fmla="*/ 1608062854 w 23551"/>
                <a:gd name="T1" fmla="*/ 0 h 43200"/>
                <a:gd name="T2" fmla="*/ 0 w 23551"/>
                <a:gd name="T3" fmla="*/ 2147483647 h 43200"/>
                <a:gd name="T4" fmla="*/ 1608062854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Arc 7"/>
            <p:cNvSpPr>
              <a:spLocks/>
            </p:cNvSpPr>
            <p:nvPr/>
          </p:nvSpPr>
          <p:spPr bwMode="auto">
            <a:xfrm rot="16200000" flipV="1">
              <a:off x="1469264" y="1913772"/>
              <a:ext cx="211138" cy="850796"/>
            </a:xfrm>
            <a:custGeom>
              <a:avLst/>
              <a:gdLst>
                <a:gd name="T0" fmla="*/ 12603328 w 23551"/>
                <a:gd name="T1" fmla="*/ 0 h 43200"/>
                <a:gd name="T2" fmla="*/ 0 w 23551"/>
                <a:gd name="T3" fmla="*/ 2147483647 h 43200"/>
                <a:gd name="T4" fmla="*/ 12603328 w 23551"/>
                <a:gd name="T5" fmla="*/ 1658691021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142976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2000232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857488" y="2428868"/>
              <a:ext cx="857256" cy="1588"/>
            </a:xfrm>
            <a:prstGeom prst="line">
              <a:avLst/>
            </a:prstGeom>
            <a:ln w="28575">
              <a:solidFill>
                <a:srgbClr val="0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2500298" y="1557328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В</a:t>
            </a:r>
            <a:endParaRPr lang="ru-RU" sz="3200" b="1" dirty="0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428860" y="2986088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С</a:t>
            </a:r>
            <a:endParaRPr lang="ru-RU" sz="3200" b="1" dirty="0"/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1643042" y="2057394"/>
            <a:ext cx="50006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А</a:t>
            </a:r>
            <a:endParaRPr lang="ru-RU" sz="3200" b="1" dirty="0"/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4572000" y="2428868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А </a:t>
            </a:r>
            <a:r>
              <a:rPr lang="uk-UA" sz="3200" b="1" dirty="0"/>
              <a:t>= </a:t>
            </a:r>
            <a:r>
              <a:rPr lang="uk-UA" sz="3200" b="1" dirty="0" smtClean="0"/>
              <a:t>С :</a:t>
            </a:r>
            <a:r>
              <a:rPr lang="uk-UA" sz="3200" b="1" dirty="0" smtClean="0">
                <a:latin typeface="Arial"/>
                <a:cs typeface="Arial"/>
              </a:rPr>
              <a:t> В</a:t>
            </a:r>
            <a:endParaRPr lang="ru-RU" sz="3200" b="1" dirty="0"/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4572000" y="3000372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/>
              <a:t>В </a:t>
            </a:r>
            <a:r>
              <a:rPr lang="uk-UA" sz="3200" b="1" dirty="0"/>
              <a:t>= </a:t>
            </a:r>
            <a:r>
              <a:rPr lang="uk-UA" sz="3200" b="1" dirty="0" smtClean="0"/>
              <a:t>С :</a:t>
            </a:r>
            <a:r>
              <a:rPr lang="uk-UA" sz="3200" b="1" dirty="0" smtClean="0">
                <a:latin typeface="Arial"/>
                <a:cs typeface="Arial"/>
              </a:rPr>
              <a:t> А</a:t>
            </a:r>
            <a:endParaRPr lang="ru-RU" sz="3200" b="1" dirty="0"/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4643438" y="3929066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S</a:t>
            </a:r>
            <a:r>
              <a:rPr lang="uk-UA" sz="3200" b="1" dirty="0" smtClean="0"/>
              <a:t> </a:t>
            </a:r>
            <a:r>
              <a:rPr lang="uk-UA" sz="3200" b="1" dirty="0"/>
              <a:t>= </a:t>
            </a:r>
            <a:r>
              <a:rPr lang="en-US" sz="3200" b="1" dirty="0" smtClean="0"/>
              <a:t>v</a:t>
            </a:r>
            <a:r>
              <a:rPr lang="uk-UA" sz="3200" b="1" dirty="0" smtClean="0"/>
              <a:t> </a:t>
            </a:r>
            <a:r>
              <a:rPr lang="uk-UA" sz="3200" b="1" dirty="0" smtClean="0">
                <a:latin typeface="Arial"/>
                <a:cs typeface="Arial"/>
              </a:rPr>
              <a:t>· </a:t>
            </a:r>
            <a:r>
              <a:rPr lang="en-US" sz="3200" b="1" dirty="0" smtClean="0">
                <a:latin typeface="Arial"/>
                <a:cs typeface="Arial"/>
              </a:rPr>
              <a:t>t</a:t>
            </a:r>
            <a:endParaRPr lang="ru-RU" sz="3200" b="1" dirty="0"/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4643438" y="4429132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v</a:t>
            </a:r>
            <a:r>
              <a:rPr lang="uk-UA" sz="3200" b="1" dirty="0" smtClean="0"/>
              <a:t> </a:t>
            </a:r>
            <a:r>
              <a:rPr lang="uk-UA" sz="3200" b="1" dirty="0"/>
              <a:t>= </a:t>
            </a:r>
            <a:r>
              <a:rPr lang="en-US" sz="3200" b="1" dirty="0" smtClean="0"/>
              <a:t>S</a:t>
            </a:r>
            <a:r>
              <a:rPr lang="uk-UA" sz="3200" b="1" dirty="0" smtClean="0"/>
              <a:t> :</a:t>
            </a:r>
            <a:r>
              <a:rPr lang="uk-UA" sz="3200" b="1" dirty="0" smtClean="0">
                <a:latin typeface="Arial"/>
                <a:cs typeface="Arial"/>
              </a:rPr>
              <a:t> </a:t>
            </a:r>
            <a:r>
              <a:rPr lang="en-US" sz="3200" b="1" dirty="0" smtClean="0">
                <a:latin typeface="Arial"/>
                <a:cs typeface="Arial"/>
              </a:rPr>
              <a:t>t</a:t>
            </a:r>
            <a:endParaRPr lang="ru-RU" sz="3200" b="1" dirty="0"/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4705365" y="5000636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t</a:t>
            </a:r>
            <a:r>
              <a:rPr lang="uk-UA" sz="3200" b="1" dirty="0" smtClean="0"/>
              <a:t> </a:t>
            </a:r>
            <a:r>
              <a:rPr lang="uk-UA" sz="3200" b="1" dirty="0"/>
              <a:t>= </a:t>
            </a:r>
            <a:r>
              <a:rPr lang="en-US" sz="3200" b="1" dirty="0" smtClean="0"/>
              <a:t>S</a:t>
            </a:r>
            <a:r>
              <a:rPr lang="uk-UA" sz="3200" b="1" dirty="0" smtClean="0"/>
              <a:t> :</a:t>
            </a:r>
            <a:r>
              <a:rPr lang="uk-UA" sz="3200" b="1" dirty="0" smtClean="0">
                <a:latin typeface="Arial"/>
                <a:cs typeface="Arial"/>
              </a:rPr>
              <a:t> </a:t>
            </a:r>
            <a:r>
              <a:rPr lang="en-US" sz="3200" b="1" dirty="0" smtClean="0">
                <a:latin typeface="Arial"/>
                <a:cs typeface="Arial"/>
              </a:rPr>
              <a:t>v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Рух по воді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2B35-067A-4950-98F0-308D745F6932}" type="slidenum">
              <a:rPr lang="ru-RU" smtClean="0"/>
              <a:pPr/>
              <a:t>33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41952" y="2698044"/>
            <a:ext cx="2156178" cy="158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16200000">
            <a:off x="1885418" y="1636889"/>
            <a:ext cx="846667" cy="2156177"/>
          </a:xfrm>
          <a:prstGeom prst="arc">
            <a:avLst>
              <a:gd name="adj1" fmla="val 16200000"/>
              <a:gd name="adj2" fmla="val 52324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11"/>
          <p:cNvGrpSpPr/>
          <p:nvPr/>
        </p:nvGrpSpPr>
        <p:grpSpPr>
          <a:xfrm>
            <a:off x="3381197" y="2314222"/>
            <a:ext cx="953911" cy="818445"/>
            <a:chOff x="1111955" y="2444044"/>
            <a:chExt cx="2167467" cy="846667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1123244" y="2850444"/>
              <a:ext cx="2156178" cy="1588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Дуга 10"/>
            <p:cNvSpPr/>
            <p:nvPr/>
          </p:nvSpPr>
          <p:spPr>
            <a:xfrm rot="16200000">
              <a:off x="1766710" y="1789289"/>
              <a:ext cx="846667" cy="2156177"/>
            </a:xfrm>
            <a:prstGeom prst="arc">
              <a:avLst>
                <a:gd name="adj1" fmla="val 16200000"/>
                <a:gd name="adj2" fmla="val 523244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066042" y="1851378"/>
            <a:ext cx="632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вл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7465" y="1873956"/>
            <a:ext cx="79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теч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Дуга 14"/>
          <p:cNvSpPr/>
          <p:nvPr/>
        </p:nvSpPr>
        <p:spPr>
          <a:xfrm rot="5400000" flipV="1">
            <a:off x="2382130" y="1151466"/>
            <a:ext cx="824089" cy="3104445"/>
          </a:xfrm>
          <a:prstGeom prst="arc">
            <a:avLst>
              <a:gd name="adj1" fmla="val 16200000"/>
              <a:gd name="adj2" fmla="val 52324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40175" y="3014134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теч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241952" y="4143022"/>
            <a:ext cx="2156178" cy="158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Дуга 17"/>
          <p:cNvSpPr/>
          <p:nvPr/>
        </p:nvSpPr>
        <p:spPr>
          <a:xfrm rot="16200000">
            <a:off x="1885418" y="3081867"/>
            <a:ext cx="846667" cy="2156177"/>
          </a:xfrm>
          <a:prstGeom prst="arc">
            <a:avLst>
              <a:gd name="adj1" fmla="val 16200000"/>
              <a:gd name="adj2" fmla="val 52324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5400000" flipV="1">
            <a:off x="2509470" y="3671374"/>
            <a:ext cx="818445" cy="948942"/>
          </a:xfrm>
          <a:prstGeom prst="arc">
            <a:avLst>
              <a:gd name="adj1" fmla="val 16200000"/>
              <a:gd name="adj2" fmla="val 52324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840262" y="3296356"/>
            <a:ext cx="632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вл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5332" y="4459111"/>
            <a:ext cx="79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теч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Дуга 23"/>
          <p:cNvSpPr/>
          <p:nvPr/>
        </p:nvSpPr>
        <p:spPr>
          <a:xfrm rot="5400000" flipV="1">
            <a:off x="1439509" y="3539068"/>
            <a:ext cx="812802" cy="1207914"/>
          </a:xfrm>
          <a:prstGeom prst="arc">
            <a:avLst>
              <a:gd name="adj1" fmla="val 16200000"/>
              <a:gd name="adj2" fmla="val 52324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512886" y="4459112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теч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2466797" y="4103511"/>
            <a:ext cx="180622" cy="10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2624841" y="4103511"/>
            <a:ext cx="180622" cy="10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2794174" y="4103511"/>
            <a:ext cx="180622" cy="10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2940930" y="4103511"/>
            <a:ext cx="180622" cy="10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3098974" y="4103511"/>
            <a:ext cx="180622" cy="10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1" idx="0"/>
          </p:cNvCxnSpPr>
          <p:nvPr/>
        </p:nvCxnSpPr>
        <p:spPr>
          <a:xfrm rot="5400000" flipH="1" flipV="1">
            <a:off x="1717498" y="3413480"/>
            <a:ext cx="1459090" cy="564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81510" y="3657601"/>
            <a:ext cx="1275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теч =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39734" y="3635023"/>
            <a:ext cx="1253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теч 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57157" y="3668890"/>
            <a:ext cx="993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теч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81510" y="4797779"/>
            <a:ext cx="1275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теч =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39733" y="4775201"/>
            <a:ext cx="1343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теч 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57157" y="4809068"/>
            <a:ext cx="993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вл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Одночасний рух </a:t>
            </a:r>
            <a:r>
              <a:rPr lang="uk-UA" dirty="0" err="1" smtClean="0"/>
              <a:t>“двох”</a:t>
            </a:r>
            <a:r>
              <a:rPr lang="uk-UA" dirty="0" smtClean="0"/>
              <a:t> у протилежних напрямках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2B35-067A-4950-98F0-308D745F6932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3009595" y="2862777"/>
            <a:ext cx="558014" cy="39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baseline="-30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43"/>
          <p:cNvSpPr>
            <a:spLocks noChangeShapeType="1"/>
          </p:cNvSpPr>
          <p:nvPr/>
        </p:nvSpPr>
        <p:spPr bwMode="auto">
          <a:xfrm flipV="1">
            <a:off x="4021185" y="3380294"/>
            <a:ext cx="1215757" cy="10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8" name="Line 42"/>
          <p:cNvSpPr>
            <a:spLocks noChangeShapeType="1"/>
          </p:cNvSpPr>
          <p:nvPr/>
        </p:nvSpPr>
        <p:spPr bwMode="auto">
          <a:xfrm>
            <a:off x="3475552" y="3388377"/>
            <a:ext cx="5207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9" name="Line 41"/>
          <p:cNvSpPr>
            <a:spLocks noChangeShapeType="1"/>
          </p:cNvSpPr>
          <p:nvPr/>
        </p:nvSpPr>
        <p:spPr bwMode="auto">
          <a:xfrm>
            <a:off x="5238365" y="3252979"/>
            <a:ext cx="0" cy="255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0" name="Line 40"/>
          <p:cNvSpPr>
            <a:spLocks noChangeShapeType="1"/>
          </p:cNvSpPr>
          <p:nvPr/>
        </p:nvSpPr>
        <p:spPr bwMode="auto">
          <a:xfrm>
            <a:off x="4011937" y="3222666"/>
            <a:ext cx="0" cy="255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1" name="AutoShape 39"/>
          <p:cNvSpPr>
            <a:spLocks noChangeArrowheads="1"/>
          </p:cNvSpPr>
          <p:nvPr/>
        </p:nvSpPr>
        <p:spPr bwMode="auto">
          <a:xfrm rot="5400000">
            <a:off x="3665610" y="3061625"/>
            <a:ext cx="181878" cy="502949"/>
          </a:xfrm>
          <a:prstGeom prst="moon">
            <a:avLst>
              <a:gd name="adj" fmla="val 0"/>
            </a:avLst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2" name="Line 38"/>
          <p:cNvSpPr>
            <a:spLocks noChangeShapeType="1"/>
          </p:cNvSpPr>
          <p:nvPr/>
        </p:nvSpPr>
        <p:spPr bwMode="auto">
          <a:xfrm>
            <a:off x="3488357" y="3240854"/>
            <a:ext cx="0" cy="25462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3023111" y="2251639"/>
            <a:ext cx="251119" cy="46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>
                <a:cs typeface="Times New Roman" pitchFamily="18" charset="0"/>
              </a:rPr>
              <a:t>t</a:t>
            </a:r>
            <a:endParaRPr lang="en-US" sz="2000"/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2985408" y="3737988"/>
            <a:ext cx="251830" cy="47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>
                <a:cs typeface="Times New Roman" pitchFamily="18" charset="0"/>
              </a:rPr>
              <a:t>s</a:t>
            </a:r>
            <a:endParaRPr lang="en-US" sz="2000"/>
          </a:p>
        </p:txBody>
      </p:sp>
      <p:sp>
        <p:nvSpPr>
          <p:cNvPr id="15" name="Line 35"/>
          <p:cNvSpPr>
            <a:spLocks noChangeShapeType="1"/>
          </p:cNvSpPr>
          <p:nvPr/>
        </p:nvSpPr>
        <p:spPr bwMode="auto">
          <a:xfrm flipH="1">
            <a:off x="1221172" y="3401513"/>
            <a:ext cx="173435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 flipH="1">
            <a:off x="2980428" y="3408586"/>
            <a:ext cx="5207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7" name="Line 33"/>
          <p:cNvSpPr>
            <a:spLocks noChangeShapeType="1"/>
          </p:cNvSpPr>
          <p:nvPr/>
        </p:nvSpPr>
        <p:spPr bwMode="auto">
          <a:xfrm flipH="1">
            <a:off x="1213347" y="3273188"/>
            <a:ext cx="0" cy="255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8" name="Line 32"/>
          <p:cNvSpPr>
            <a:spLocks noChangeShapeType="1"/>
          </p:cNvSpPr>
          <p:nvPr/>
        </p:nvSpPr>
        <p:spPr bwMode="auto">
          <a:xfrm flipH="1">
            <a:off x="2798313" y="3242875"/>
            <a:ext cx="0" cy="255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 rot="16200000" flipH="1">
            <a:off x="3041725" y="2975434"/>
            <a:ext cx="181878" cy="679373"/>
          </a:xfrm>
          <a:prstGeom prst="moon">
            <a:avLst>
              <a:gd name="adj" fmla="val 0"/>
            </a:avLst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20" name="AutoShape 30"/>
          <p:cNvSpPr>
            <a:spLocks noChangeArrowheads="1"/>
          </p:cNvSpPr>
          <p:nvPr/>
        </p:nvSpPr>
        <p:spPr bwMode="auto">
          <a:xfrm rot="5400000" flipH="1" flipV="1">
            <a:off x="2991843" y="1637390"/>
            <a:ext cx="451664" cy="4000120"/>
          </a:xfrm>
          <a:prstGeom prst="moon">
            <a:avLst>
              <a:gd name="adj" fmla="val 0"/>
            </a:avLst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H="1">
            <a:off x="3488357" y="3261063"/>
            <a:ext cx="0" cy="25462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 rot="16200000" flipH="1">
            <a:off x="3182186" y="2553620"/>
            <a:ext cx="415288" cy="1210778"/>
          </a:xfrm>
          <a:prstGeom prst="moon">
            <a:avLst>
              <a:gd name="adj" fmla="val 0"/>
            </a:avLst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513967" y="2881139"/>
            <a:ext cx="516486" cy="47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baseline="-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26"/>
          <p:cNvSpPr>
            <a:spLocks/>
          </p:cNvSpPr>
          <p:nvPr/>
        </p:nvSpPr>
        <p:spPr bwMode="auto">
          <a:xfrm rot="5400000">
            <a:off x="2824523" y="1033073"/>
            <a:ext cx="789149" cy="4009368"/>
          </a:xfrm>
          <a:prstGeom prst="leftBracket">
            <a:avLst>
              <a:gd name="adj" fmla="val 321764"/>
            </a:avLst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graphicFrame>
        <p:nvGraphicFramePr>
          <p:cNvPr id="25" name="Group 229"/>
          <p:cNvGraphicFramePr>
            <a:graphicFrameLocks noGrp="1"/>
          </p:cNvGraphicFramePr>
          <p:nvPr/>
        </p:nvGraphicFramePr>
        <p:xfrm>
          <a:off x="5923669" y="2710744"/>
          <a:ext cx="2159176" cy="1046773"/>
        </p:xfrm>
        <a:graphic>
          <a:graphicData uri="http://schemas.openxmlformats.org/drawingml/2006/table">
            <a:tbl>
              <a:tblPr/>
              <a:tblGrid>
                <a:gridCol w="1086731"/>
                <a:gridCol w="553156"/>
                <a:gridCol w="519289"/>
              </a:tblGrid>
              <a:tr h="312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uk-UA" sz="2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v</a:t>
                      </a:r>
                      <a:r>
                        <a:rPr kumimoji="0" lang="uk-UA" sz="2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Одночасний рух </a:t>
            </a:r>
            <a:r>
              <a:rPr lang="uk-UA" dirty="0" err="1" smtClean="0"/>
              <a:t>“двох”</a:t>
            </a:r>
            <a:r>
              <a:rPr lang="uk-UA" dirty="0" smtClean="0"/>
              <a:t> в одному напрямку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2B35-067A-4950-98F0-308D745F6932}" type="slidenum">
              <a:rPr lang="ru-RU" smtClean="0"/>
              <a:pPr/>
              <a:t>35</a:t>
            </a:fld>
            <a:endParaRPr lang="ru-RU"/>
          </a:p>
        </p:txBody>
      </p:sp>
      <p:graphicFrame>
        <p:nvGraphicFramePr>
          <p:cNvPr id="25" name="Group 229"/>
          <p:cNvGraphicFramePr>
            <a:graphicFrameLocks noGrp="1"/>
          </p:cNvGraphicFramePr>
          <p:nvPr/>
        </p:nvGraphicFramePr>
        <p:xfrm>
          <a:off x="5923669" y="4584700"/>
          <a:ext cx="2159176" cy="1046773"/>
        </p:xfrm>
        <a:graphic>
          <a:graphicData uri="http://schemas.openxmlformats.org/drawingml/2006/table">
            <a:tbl>
              <a:tblPr/>
              <a:tblGrid>
                <a:gridCol w="1086731"/>
                <a:gridCol w="553156"/>
                <a:gridCol w="519289"/>
              </a:tblGrid>
              <a:tr h="312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uk-UA" sz="2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v</a:t>
                      </a:r>
                      <a:r>
                        <a:rPr kumimoji="0" lang="uk-UA" sz="2400" b="0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1336172" y="3078549"/>
            <a:ext cx="680772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28" name="AutoShape 23"/>
          <p:cNvSpPr>
            <a:spLocks/>
          </p:cNvSpPr>
          <p:nvPr/>
        </p:nvSpPr>
        <p:spPr bwMode="auto">
          <a:xfrm rot="5400000">
            <a:off x="2259678" y="2011870"/>
            <a:ext cx="169810" cy="1963548"/>
          </a:xfrm>
          <a:prstGeom prst="leftBracket">
            <a:avLst>
              <a:gd name="adj" fmla="val 76786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29" name="AutoShape 22"/>
          <p:cNvSpPr>
            <a:spLocks/>
          </p:cNvSpPr>
          <p:nvPr/>
        </p:nvSpPr>
        <p:spPr bwMode="auto">
          <a:xfrm rot="5400000">
            <a:off x="4223226" y="2011870"/>
            <a:ext cx="169810" cy="1963548"/>
          </a:xfrm>
          <a:prstGeom prst="leftBracket">
            <a:avLst>
              <a:gd name="adj" fmla="val 76786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0" name="AutoShape 21"/>
          <p:cNvSpPr>
            <a:spLocks/>
          </p:cNvSpPr>
          <p:nvPr/>
        </p:nvSpPr>
        <p:spPr bwMode="auto">
          <a:xfrm rot="16200000" flipV="1">
            <a:off x="2691583" y="1749776"/>
            <a:ext cx="169810" cy="2827357"/>
          </a:xfrm>
          <a:prstGeom prst="leftBracket">
            <a:avLst>
              <a:gd name="adj" fmla="val 11056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1" name="AutoShape 20"/>
          <p:cNvSpPr>
            <a:spLocks/>
          </p:cNvSpPr>
          <p:nvPr/>
        </p:nvSpPr>
        <p:spPr bwMode="auto">
          <a:xfrm rot="16200000" flipV="1">
            <a:off x="5519891" y="1727695"/>
            <a:ext cx="169810" cy="2828308"/>
          </a:xfrm>
          <a:prstGeom prst="leftBracket">
            <a:avLst>
              <a:gd name="adj" fmla="val 11060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2" name="Line 19"/>
          <p:cNvSpPr>
            <a:spLocks noChangeShapeType="1"/>
          </p:cNvSpPr>
          <p:nvPr/>
        </p:nvSpPr>
        <p:spPr bwMode="auto">
          <a:xfrm>
            <a:off x="3299720" y="3078549"/>
            <a:ext cx="917084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>
            <a:off x="5289906" y="3057323"/>
            <a:ext cx="172856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>
            <a:off x="3299720" y="3672885"/>
            <a:ext cx="917084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>
            <a:off x="5263268" y="3683498"/>
            <a:ext cx="172856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3299720" y="3057323"/>
            <a:ext cx="0" cy="636789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>
            <a:off x="4190166" y="3057323"/>
            <a:ext cx="0" cy="636789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89906" y="3057323"/>
            <a:ext cx="0" cy="604949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7018475" y="3057323"/>
            <a:ext cx="0" cy="64512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1893652" y="2544085"/>
            <a:ext cx="1047416" cy="297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baseline="-30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2095335" y="3183164"/>
            <a:ext cx="558432" cy="326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baseline="-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3328260" y="2357430"/>
            <a:ext cx="1084518" cy="36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– v</a:t>
            </a:r>
            <a:r>
              <a:rPr lang="en-US" sz="2000" b="1" i="1" baseline="-30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189366" y="3639529"/>
            <a:ext cx="1579210" cy="791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i="1" dirty="0">
                <a:cs typeface="Times New Roman" pitchFamily="18" charset="0"/>
              </a:rPr>
              <a:t>s</a:t>
            </a:r>
            <a:r>
              <a:rPr lang="en-US" sz="2000" i="1" dirty="0">
                <a:cs typeface="Times New Roman" pitchFamily="18" charset="0"/>
              </a:rPr>
              <a:t> </a:t>
            </a:r>
            <a:r>
              <a:rPr lang="ru-RU" sz="2000" dirty="0">
                <a:cs typeface="Times New Roman" pitchFamily="18" charset="0"/>
              </a:rPr>
              <a:t>через 1 </a:t>
            </a:r>
            <a:r>
              <a:rPr lang="uk-UA" sz="2000" dirty="0" err="1">
                <a:cs typeface="Times New Roman" pitchFamily="18" charset="0"/>
              </a:rPr>
              <a:t>год</a:t>
            </a:r>
            <a:endParaRPr lang="uk-UA" sz="2000" dirty="0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5457340" y="3638013"/>
            <a:ext cx="1681003" cy="339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i="1" dirty="0">
                <a:cs typeface="Times New Roman" pitchFamily="18" charset="0"/>
              </a:rPr>
              <a:t>s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ru-RU" sz="2000" dirty="0">
                <a:cs typeface="Times New Roman" pitchFamily="18" charset="0"/>
              </a:rPr>
              <a:t>через 2 год</a:t>
            </a:r>
            <a:endParaRPr lang="ru-RU" sz="2000" dirty="0"/>
          </a:p>
        </p:txBody>
      </p:sp>
      <p:sp>
        <p:nvSpPr>
          <p:cNvPr id="45" name="AutoShape 6"/>
          <p:cNvSpPr>
            <a:spLocks noChangeArrowheads="1"/>
          </p:cNvSpPr>
          <p:nvPr/>
        </p:nvSpPr>
        <p:spPr bwMode="auto">
          <a:xfrm rot="16200000" flipH="1">
            <a:off x="3583004" y="2429060"/>
            <a:ext cx="326733" cy="871420"/>
          </a:xfrm>
          <a:prstGeom prst="moon">
            <a:avLst>
              <a:gd name="adj" fmla="val 0"/>
            </a:avLst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000"/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5316543" y="3277231"/>
            <a:ext cx="1528790" cy="297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i="1" dirty="0">
                <a:latin typeface="+mj-lt"/>
                <a:cs typeface="Times New Roman" pitchFamily="18" charset="0"/>
              </a:rPr>
              <a:t>(</a:t>
            </a:r>
            <a:r>
              <a:rPr lang="en-US" sz="2000" b="1" i="1" dirty="0">
                <a:latin typeface="+mj-lt"/>
                <a:cs typeface="Times New Roman" pitchFamily="18" charset="0"/>
              </a:rPr>
              <a:t>v</a:t>
            </a:r>
            <a:r>
              <a:rPr lang="en-US" sz="2000" b="1" i="1" baseline="-30000" dirty="0">
                <a:latin typeface="+mj-lt"/>
                <a:cs typeface="Times New Roman" pitchFamily="18" charset="0"/>
              </a:rPr>
              <a:t>2</a:t>
            </a:r>
            <a:r>
              <a:rPr lang="en-US" sz="2000" b="1" i="1" dirty="0">
                <a:latin typeface="+mj-lt"/>
                <a:cs typeface="Times New Roman" pitchFamily="18" charset="0"/>
              </a:rPr>
              <a:t> – v</a:t>
            </a:r>
            <a:r>
              <a:rPr lang="en-US" sz="2000" b="1" i="1" baseline="-30000" dirty="0">
                <a:latin typeface="+mj-lt"/>
                <a:cs typeface="Times New Roman" pitchFamily="18" charset="0"/>
              </a:rPr>
              <a:t>1</a:t>
            </a:r>
            <a:r>
              <a:rPr lang="en-US" sz="2000" i="1" dirty="0">
                <a:latin typeface="+mj-lt"/>
                <a:cs typeface="Times New Roman" pitchFamily="18" charset="0"/>
              </a:rPr>
              <a:t>) · 2</a:t>
            </a:r>
            <a:endParaRPr lang="ru-RU" sz="2000" dirty="0">
              <a:latin typeface="+mj-lt"/>
            </a:endParaRPr>
          </a:p>
          <a:p>
            <a:pPr eaLnBrk="0" hangingPunct="0"/>
            <a:endParaRPr lang="ru-RU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Задачі на знаходження дробу від числа і числа за його дробом</a:t>
            </a:r>
            <a:endParaRPr lang="ru-RU" sz="32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581128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305028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009878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743303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467203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181578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895953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619853" y="2857497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>
            <a:off x="8066066" y="3589340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Arc 31"/>
          <p:cNvSpPr>
            <a:spLocks/>
          </p:cNvSpPr>
          <p:nvPr/>
        </p:nvSpPr>
        <p:spPr bwMode="auto">
          <a:xfrm rot="16200000" flipV="1">
            <a:off x="2522515" y="1752598"/>
            <a:ext cx="277813" cy="2125662"/>
          </a:xfrm>
          <a:custGeom>
            <a:avLst/>
            <a:gdLst>
              <a:gd name="T0" fmla="*/ 2147483647 w 24367"/>
              <a:gd name="T1" fmla="*/ 0 h 43200"/>
              <a:gd name="T2" fmla="*/ 0 w 24367"/>
              <a:gd name="T3" fmla="*/ 2147483647 h 43200"/>
              <a:gd name="T4" fmla="*/ 2147483647 w 24367"/>
              <a:gd name="T5" fmla="*/ 2147483647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500298" y="1643050"/>
          <a:ext cx="377825" cy="974725"/>
        </p:xfrm>
        <a:graphic>
          <a:graphicData uri="http://schemas.openxmlformats.org/presentationml/2006/ole">
            <p:oleObj spid="_x0000_s3075" name="Формула" r:id="rId3" imgW="152280" imgH="393480" progId="Equation.3">
              <p:embed/>
            </p:oleObj>
          </a:graphicData>
        </a:graphic>
      </p:graphicFrame>
      <p:sp>
        <p:nvSpPr>
          <p:cNvPr id="21" name="Arc 31"/>
          <p:cNvSpPr>
            <a:spLocks/>
          </p:cNvSpPr>
          <p:nvPr/>
        </p:nvSpPr>
        <p:spPr bwMode="auto">
          <a:xfrm rot="5400000">
            <a:off x="3156722" y="1461291"/>
            <a:ext cx="457200" cy="3573462"/>
          </a:xfrm>
          <a:custGeom>
            <a:avLst/>
            <a:gdLst>
              <a:gd name="T0" fmla="*/ 2147483647 w 24367"/>
              <a:gd name="T1" fmla="*/ 0 h 43200"/>
              <a:gd name="T2" fmla="*/ 0 w 24367"/>
              <a:gd name="T3" fmla="*/ 2147483647 h 43200"/>
              <a:gd name="T4" fmla="*/ 2147483647 w 24367"/>
              <a:gd name="T5" fmla="*/ 2147483647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3286116" y="3500438"/>
          <a:ext cx="377825" cy="974725"/>
        </p:xfrm>
        <a:graphic>
          <a:graphicData uri="http://schemas.openxmlformats.org/presentationml/2006/ole">
            <p:oleObj spid="_x0000_s3076" name="Формула" r:id="rId4" imgW="152280" imgH="393480" progId="Equation.3">
              <p:embed/>
            </p:oleObj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>
            <a:off x="1571604" y="3000372"/>
            <a:ext cx="507209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1554141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2278041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2982891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>
            <a:off x="3716316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>
            <a:off x="4440216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>
            <a:off x="5154591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5868966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6592866" y="5038735"/>
            <a:ext cx="0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Arc 31"/>
          <p:cNvSpPr>
            <a:spLocks/>
          </p:cNvSpPr>
          <p:nvPr/>
        </p:nvSpPr>
        <p:spPr bwMode="auto">
          <a:xfrm rot="16200000" flipV="1">
            <a:off x="2495528" y="3933836"/>
            <a:ext cx="277813" cy="2125662"/>
          </a:xfrm>
          <a:custGeom>
            <a:avLst/>
            <a:gdLst>
              <a:gd name="T0" fmla="*/ 2147483647 w 24367"/>
              <a:gd name="T1" fmla="*/ 0 h 43200"/>
              <a:gd name="T2" fmla="*/ 0 w 24367"/>
              <a:gd name="T3" fmla="*/ 2147483647 h 43200"/>
              <a:gd name="T4" fmla="*/ 2147483647 w 24367"/>
              <a:gd name="T5" fmla="*/ 2147483647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rc 31"/>
          <p:cNvSpPr>
            <a:spLocks/>
          </p:cNvSpPr>
          <p:nvPr/>
        </p:nvSpPr>
        <p:spPr bwMode="auto">
          <a:xfrm rot="5400000">
            <a:off x="3129735" y="3642529"/>
            <a:ext cx="457200" cy="3573462"/>
          </a:xfrm>
          <a:custGeom>
            <a:avLst/>
            <a:gdLst>
              <a:gd name="T0" fmla="*/ 2147483647 w 24367"/>
              <a:gd name="T1" fmla="*/ 0 h 43200"/>
              <a:gd name="T2" fmla="*/ 0 w 24367"/>
              <a:gd name="T3" fmla="*/ 2147483647 h 43200"/>
              <a:gd name="T4" fmla="*/ 2147483647 w 24367"/>
              <a:gd name="T5" fmla="*/ 2147483647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1544617" y="5181610"/>
            <a:ext cx="507209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1"/>
          <p:cNvSpPr>
            <a:spLocks/>
          </p:cNvSpPr>
          <p:nvPr/>
        </p:nvSpPr>
        <p:spPr bwMode="auto">
          <a:xfrm rot="5400000">
            <a:off x="3643306" y="3143248"/>
            <a:ext cx="857256" cy="5000660"/>
          </a:xfrm>
          <a:custGeom>
            <a:avLst/>
            <a:gdLst>
              <a:gd name="T0" fmla="*/ 2147483647 w 24367"/>
              <a:gd name="T1" fmla="*/ 0 h 43200"/>
              <a:gd name="T2" fmla="*/ 0 w 24367"/>
              <a:gd name="T3" fmla="*/ 2147483647 h 43200"/>
              <a:gd name="T4" fmla="*/ 2147483647 w 24367"/>
              <a:gd name="T5" fmla="*/ 2147483647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3857620" y="614364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7</a:t>
            </a:r>
            <a:endParaRPr lang="ru-R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428860" y="442913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286116" y="557214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9" grpId="0" animBg="1"/>
      <p:bldP spid="40" grpId="0"/>
      <p:bldP spid="41" grpId="0"/>
      <p:bldP spid="4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Як знайти дріб від числа</a:t>
            </a:r>
            <a:endParaRPr lang="ru-RU" smtClean="0"/>
          </a:p>
        </p:txBody>
      </p:sp>
      <p:sp>
        <p:nvSpPr>
          <p:cNvPr id="2151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B4B39-6992-4675-89EE-B925446263F8}" type="slidenum">
              <a:rPr lang="ru-RU"/>
              <a:pPr>
                <a:defRPr/>
              </a:pPr>
              <a:t>37</a:t>
            </a:fld>
            <a:endParaRPr lang="ru-RU"/>
          </a:p>
        </p:txBody>
      </p:sp>
      <p:sp>
        <p:nvSpPr>
          <p:cNvPr id="27651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919288"/>
            <a:ext cx="7772400" cy="11112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2400" dirty="0" smtClean="0"/>
              <a:t>У класі 24 учні.        серед них – дівчата.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2400" dirty="0" smtClean="0"/>
              <a:t>Скільки дівчат у класі?  </a:t>
            </a:r>
            <a:endParaRPr lang="ru-RU" sz="2400" dirty="0" smtClean="0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3000364" y="1643050"/>
          <a:ext cx="307975" cy="866775"/>
        </p:xfrm>
        <a:graphic>
          <a:graphicData uri="http://schemas.openxmlformats.org/presentationml/2006/ole">
            <p:oleObj spid="_x0000_s1026" name="Формула" r:id="rId3" imgW="139680" imgH="393480" progId="Equation.3">
              <p:embed/>
            </p:oleObj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flipV="1">
            <a:off x="1414463" y="4189413"/>
            <a:ext cx="5964237" cy="206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4311650" y="4205288"/>
            <a:ext cx="192088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1323182" y="4206081"/>
            <a:ext cx="192088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7266782" y="4194969"/>
            <a:ext cx="192087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5873750" y="4194176"/>
            <a:ext cx="192087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2716213" y="4205287"/>
            <a:ext cx="192088" cy="11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2014538" y="4205287"/>
            <a:ext cx="192088" cy="11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493294" y="4215607"/>
            <a:ext cx="190500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5087144" y="4194969"/>
            <a:ext cx="192087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6608763" y="4184650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Дуга 22"/>
          <p:cNvSpPr/>
          <p:nvPr/>
        </p:nvSpPr>
        <p:spPr>
          <a:xfrm rot="16200000">
            <a:off x="4024313" y="1249362"/>
            <a:ext cx="744538" cy="5922963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135438" y="3306763"/>
            <a:ext cx="681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24</a:t>
            </a:r>
            <a:endParaRPr lang="ru-RU" sz="2400"/>
          </a:p>
        </p:txBody>
      </p:sp>
      <p:sp>
        <p:nvSpPr>
          <p:cNvPr id="25" name="Дуга 24"/>
          <p:cNvSpPr/>
          <p:nvPr/>
        </p:nvSpPr>
        <p:spPr>
          <a:xfrm rot="5400000" flipV="1">
            <a:off x="2076450" y="3203575"/>
            <a:ext cx="825500" cy="2101850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6" name="Object 7"/>
          <p:cNvGraphicFramePr>
            <a:graphicFrameLocks noChangeAspect="1"/>
          </p:cNvGraphicFramePr>
          <p:nvPr/>
        </p:nvGraphicFramePr>
        <p:xfrm>
          <a:off x="2301875" y="4649788"/>
          <a:ext cx="307975" cy="868362"/>
        </p:xfrm>
        <a:graphic>
          <a:graphicData uri="http://schemas.openxmlformats.org/presentationml/2006/ole">
            <p:oleObj spid="_x0000_s1027" name="Формула" r:id="rId4" imgW="139680" imgH="393480" progId="Equation.3">
              <p:embed/>
            </p:oleObj>
          </a:graphicData>
        </a:graphic>
      </p:graphicFrame>
      <p:sp>
        <p:nvSpPr>
          <p:cNvPr id="27" name="Дуга 26"/>
          <p:cNvSpPr/>
          <p:nvPr/>
        </p:nvSpPr>
        <p:spPr>
          <a:xfrm rot="5400000" flipV="1">
            <a:off x="1273969" y="3326607"/>
            <a:ext cx="2452687" cy="2101850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381250" y="5635625"/>
            <a:ext cx="681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?</a:t>
            </a:r>
            <a:endParaRPr lang="ru-RU" sz="24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41800" y="5316538"/>
            <a:ext cx="3265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24 : 8 </a:t>
            </a:r>
            <a:r>
              <a:rPr lang="uk-UA" sz="2400">
                <a:cs typeface="Arial" charset="0"/>
              </a:rPr>
              <a:t>· 3 = 9 (д.)</a:t>
            </a:r>
            <a:endParaRPr lang="ru-RU" sz="2400"/>
          </a:p>
        </p:txBody>
      </p:sp>
      <p:sp>
        <p:nvSpPr>
          <p:cNvPr id="30" name="Дуга 29"/>
          <p:cNvSpPr/>
          <p:nvPr/>
        </p:nvSpPr>
        <p:spPr>
          <a:xfrm rot="5400000" flipV="1">
            <a:off x="1178696" y="3821909"/>
            <a:ext cx="1214446" cy="714380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Як знайти число за його дробом</a:t>
            </a:r>
            <a:endParaRPr lang="ru-RU" smtClean="0"/>
          </a:p>
        </p:txBody>
      </p:sp>
      <p:sp>
        <p:nvSpPr>
          <p:cNvPr id="2253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3B5B1-23DC-4171-802B-1CED568C3DC2}" type="slidenum">
              <a:rPr lang="ru-RU"/>
              <a:pPr>
                <a:defRPr/>
              </a:pPr>
              <a:t>38</a:t>
            </a:fld>
            <a:endParaRPr lang="ru-RU"/>
          </a:p>
        </p:txBody>
      </p:sp>
      <p:sp>
        <p:nvSpPr>
          <p:cNvPr id="28678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919288"/>
            <a:ext cx="7772400" cy="18129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uk-UA" sz="2400" smtClean="0"/>
              <a:t>Класну кімнату прикрасили різнокольоровими іграшками. Серед них було 24 ліхтарики.  Вони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uk-UA" sz="2400" smtClean="0"/>
              <a:t>склали      усіх прикрас. Скільки всього іграшок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uk-UA" sz="2400" smtClean="0"/>
              <a:t>прикрашають кімнату?  </a:t>
            </a:r>
            <a:endParaRPr lang="ru-RU" sz="2400" smtClean="0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978008" y="2643182"/>
          <a:ext cx="236538" cy="665162"/>
        </p:xfrm>
        <a:graphic>
          <a:graphicData uri="http://schemas.openxmlformats.org/presentationml/2006/ole">
            <p:oleObj spid="_x0000_s2050" name="Формула" r:id="rId3" imgW="139680" imgH="393480" progId="Equation.3">
              <p:embed/>
            </p:oleObj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V="1">
            <a:off x="1414463" y="4635500"/>
            <a:ext cx="5964237" cy="222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4311650" y="4651376"/>
            <a:ext cx="192087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1323182" y="4652169"/>
            <a:ext cx="192087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7267576" y="4641850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5874544" y="4641057"/>
            <a:ext cx="190500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716213" y="4651375"/>
            <a:ext cx="192087" cy="11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2014538" y="4651375"/>
            <a:ext cx="192087" cy="11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3492500" y="4662488"/>
            <a:ext cx="192088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Прямая соединительная линия 14"/>
          <p:cNvCxnSpPr/>
          <p:nvPr/>
        </p:nvCxnSpPr>
        <p:spPr>
          <a:xfrm rot="16200000" flipH="1">
            <a:off x="5087938" y="4641850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6608763" y="4630737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6200000">
            <a:off x="4024313" y="1695450"/>
            <a:ext cx="744537" cy="5922963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00275" y="5964238"/>
            <a:ext cx="681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24</a:t>
            </a:r>
            <a:endParaRPr lang="ru-RU" sz="2400"/>
          </a:p>
        </p:txBody>
      </p:sp>
      <p:sp>
        <p:nvSpPr>
          <p:cNvPr id="19" name="Дуга 18"/>
          <p:cNvSpPr/>
          <p:nvPr/>
        </p:nvSpPr>
        <p:spPr>
          <a:xfrm rot="5400000" flipV="1">
            <a:off x="2075656" y="3650457"/>
            <a:ext cx="827087" cy="2101850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2301875" y="5097463"/>
          <a:ext cx="307975" cy="866775"/>
        </p:xfrm>
        <a:graphic>
          <a:graphicData uri="http://schemas.openxmlformats.org/presentationml/2006/ole">
            <p:oleObj spid="_x0000_s2051" name="Формула" r:id="rId4" imgW="139680" imgH="393480" progId="Equation.3">
              <p:embed/>
            </p:oleObj>
          </a:graphicData>
        </a:graphic>
      </p:graphicFrame>
      <p:sp>
        <p:nvSpPr>
          <p:cNvPr id="21" name="Дуга 20"/>
          <p:cNvSpPr/>
          <p:nvPr/>
        </p:nvSpPr>
        <p:spPr>
          <a:xfrm rot="5400000" flipV="1">
            <a:off x="1253331" y="3623469"/>
            <a:ext cx="2452688" cy="2101850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327525" y="3752850"/>
            <a:ext cx="681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?</a:t>
            </a:r>
            <a:endParaRPr lang="ru-RU" sz="2400"/>
          </a:p>
        </p:txBody>
      </p:sp>
      <p:sp>
        <p:nvSpPr>
          <p:cNvPr id="22550" name="TextBox 22"/>
          <p:cNvSpPr txBox="1">
            <a:spLocks noChangeArrowheads="1"/>
          </p:cNvSpPr>
          <p:nvPr/>
        </p:nvSpPr>
        <p:spPr bwMode="auto">
          <a:xfrm>
            <a:off x="4241800" y="5762625"/>
            <a:ext cx="3795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24 : 3 </a:t>
            </a:r>
            <a:r>
              <a:rPr lang="uk-UA" sz="2400">
                <a:cs typeface="Arial" charset="0"/>
              </a:rPr>
              <a:t>· 8 = 64 (іграшки)</a:t>
            </a:r>
            <a:endParaRPr lang="ru-RU" sz="2400"/>
          </a:p>
        </p:txBody>
      </p:sp>
      <p:sp>
        <p:nvSpPr>
          <p:cNvPr id="23" name="Дуга 22"/>
          <p:cNvSpPr/>
          <p:nvPr/>
        </p:nvSpPr>
        <p:spPr>
          <a:xfrm rot="5400000" flipV="1">
            <a:off x="1178695" y="4250537"/>
            <a:ext cx="1214446" cy="714380"/>
          </a:xfrm>
          <a:prstGeom prst="arc">
            <a:avLst>
              <a:gd name="adj1" fmla="val 16200000"/>
              <a:gd name="adj2" fmla="val 53591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D0A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Типи сюжетних задач</a:t>
            </a:r>
            <a:endParaRPr lang="ru-RU" smtClean="0"/>
          </a:p>
        </p:txBody>
      </p:sp>
      <p:sp>
        <p:nvSpPr>
          <p:cNvPr id="6656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B5534-CDE1-4F8E-BC42-52B54829B6AF}" type="slidenum">
              <a:rPr lang="ru-RU" smtClean="0"/>
              <a:pPr/>
              <a:t>39</a:t>
            </a:fld>
            <a:endParaRPr lang="ru-RU" smtClean="0"/>
          </a:p>
        </p:txBody>
      </p:sp>
      <p:grpSp>
        <p:nvGrpSpPr>
          <p:cNvPr id="2" name="Группа 47"/>
          <p:cNvGrpSpPr>
            <a:grpSpLocks/>
          </p:cNvGrpSpPr>
          <p:nvPr/>
        </p:nvGrpSpPr>
        <p:grpSpPr bwMode="auto">
          <a:xfrm>
            <a:off x="1000100" y="3143248"/>
            <a:ext cx="3475038" cy="1757363"/>
            <a:chOff x="4274394" y="2576286"/>
            <a:chExt cx="3476147" cy="1756910"/>
          </a:xfrm>
        </p:grpSpPr>
        <p:sp>
          <p:nvSpPr>
            <p:cNvPr id="20" name="Дуга 19"/>
            <p:cNvSpPr/>
            <p:nvPr/>
          </p:nvSpPr>
          <p:spPr>
            <a:xfrm flipH="1" flipV="1">
              <a:off x="5717893" y="3019085"/>
              <a:ext cx="2024708" cy="718952"/>
            </a:xfrm>
            <a:prstGeom prst="arc">
              <a:avLst>
                <a:gd name="adj1" fmla="val 21537120"/>
                <a:gd name="adj2" fmla="val 10822558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" name="Группа 36"/>
            <p:cNvGrpSpPr>
              <a:grpSpLocks/>
            </p:cNvGrpSpPr>
            <p:nvPr/>
          </p:nvGrpSpPr>
          <p:grpSpPr bwMode="auto">
            <a:xfrm>
              <a:off x="4274394" y="2576286"/>
              <a:ext cx="3476147" cy="1756910"/>
              <a:chOff x="4274394" y="2576286"/>
              <a:chExt cx="3476147" cy="1756910"/>
            </a:xfrm>
          </p:grpSpPr>
          <p:grpSp>
            <p:nvGrpSpPr>
              <p:cNvPr id="4" name="Группа 31"/>
              <p:cNvGrpSpPr>
                <a:grpSpLocks/>
              </p:cNvGrpSpPr>
              <p:nvPr/>
            </p:nvGrpSpPr>
            <p:grpSpPr bwMode="auto">
              <a:xfrm>
                <a:off x="4274394" y="3055588"/>
                <a:ext cx="3476147" cy="790372"/>
                <a:chOff x="4274394" y="3055588"/>
                <a:chExt cx="3476147" cy="79037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flipV="1">
                  <a:off x="4274394" y="3388876"/>
                  <a:ext cx="1408562" cy="14284"/>
                </a:xfrm>
                <a:prstGeom prst="line">
                  <a:avLst/>
                </a:prstGeom>
                <a:ln w="38100">
                  <a:headEnd type="oval" w="med" len="med"/>
                  <a:tailEnd type="oval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 flipV="1">
                  <a:off x="5703600" y="3388876"/>
                  <a:ext cx="2010416" cy="7936"/>
                </a:xfrm>
                <a:prstGeom prst="line">
                  <a:avLst/>
                </a:prstGeom>
                <a:ln w="38100">
                  <a:headEnd type="oval" w="med" len="med"/>
                  <a:tailEnd type="oval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8" name="Дуга 27"/>
                <p:cNvSpPr/>
                <p:nvPr/>
              </p:nvSpPr>
              <p:spPr>
                <a:xfrm flipH="1" flipV="1">
                  <a:off x="4274394" y="3055587"/>
                  <a:ext cx="1451438" cy="739584"/>
                </a:xfrm>
                <a:prstGeom prst="arc">
                  <a:avLst>
                    <a:gd name="adj1" fmla="val 21537120"/>
                    <a:gd name="adj2" fmla="val 10856232"/>
                  </a:avLst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29" name="Дуга 28"/>
                <p:cNvSpPr/>
                <p:nvPr/>
              </p:nvSpPr>
              <p:spPr>
                <a:xfrm flipH="1">
                  <a:off x="4282335" y="3084155"/>
                  <a:ext cx="3468206" cy="761803"/>
                </a:xfrm>
                <a:prstGeom prst="arc">
                  <a:avLst>
                    <a:gd name="adj1" fmla="val 21537120"/>
                    <a:gd name="adj2" fmla="val 10822558"/>
                  </a:avLst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  <p:sp>
            <p:nvSpPr>
              <p:cNvPr id="66611" name="TextBox 32"/>
              <p:cNvSpPr txBox="1">
                <a:spLocks noChangeArrowheads="1"/>
              </p:cNvSpPr>
              <p:nvPr/>
            </p:nvSpPr>
            <p:spPr bwMode="auto">
              <a:xfrm>
                <a:off x="4825937" y="2619828"/>
                <a:ext cx="37737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 i="1"/>
                  <a:t>a</a:t>
                </a:r>
                <a:endParaRPr lang="ru-RU" sz="2800" b="1" i="1"/>
              </a:p>
            </p:txBody>
          </p:sp>
          <p:sp>
            <p:nvSpPr>
              <p:cNvPr id="66612" name="TextBox 33"/>
              <p:cNvSpPr txBox="1">
                <a:spLocks noChangeArrowheads="1"/>
              </p:cNvSpPr>
              <p:nvPr/>
            </p:nvSpPr>
            <p:spPr bwMode="auto">
              <a:xfrm>
                <a:off x="6553103" y="2576286"/>
                <a:ext cx="37737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/>
                  <a:t>?</a:t>
                </a:r>
              </a:p>
            </p:txBody>
          </p:sp>
          <p:sp>
            <p:nvSpPr>
              <p:cNvPr id="66613" name="TextBox 34"/>
              <p:cNvSpPr txBox="1">
                <a:spLocks noChangeArrowheads="1"/>
              </p:cNvSpPr>
              <p:nvPr/>
            </p:nvSpPr>
            <p:spPr bwMode="auto">
              <a:xfrm>
                <a:off x="5580665" y="3809976"/>
                <a:ext cx="37737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 i="1"/>
                  <a:t>b</a:t>
                </a:r>
                <a:endParaRPr lang="ru-RU" sz="2800" b="1" i="1"/>
              </a:p>
            </p:txBody>
          </p:sp>
        </p:grpSp>
      </p:grpSp>
      <p:grpSp>
        <p:nvGrpSpPr>
          <p:cNvPr id="5" name="Группа 47"/>
          <p:cNvGrpSpPr>
            <a:grpSpLocks/>
          </p:cNvGrpSpPr>
          <p:nvPr/>
        </p:nvGrpSpPr>
        <p:grpSpPr bwMode="auto">
          <a:xfrm>
            <a:off x="973138" y="1214422"/>
            <a:ext cx="3475037" cy="1757362"/>
            <a:chOff x="4274394" y="2576286"/>
            <a:chExt cx="3476147" cy="1756910"/>
          </a:xfrm>
        </p:grpSpPr>
        <p:sp>
          <p:nvSpPr>
            <p:cNvPr id="31" name="Дуга 30"/>
            <p:cNvSpPr/>
            <p:nvPr/>
          </p:nvSpPr>
          <p:spPr>
            <a:xfrm flipH="1" flipV="1">
              <a:off x="5717892" y="3019084"/>
              <a:ext cx="2024710" cy="718953"/>
            </a:xfrm>
            <a:prstGeom prst="arc">
              <a:avLst>
                <a:gd name="adj1" fmla="val 21537120"/>
                <a:gd name="adj2" fmla="val 10822558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6" name="Группа 36"/>
            <p:cNvGrpSpPr>
              <a:grpSpLocks/>
            </p:cNvGrpSpPr>
            <p:nvPr/>
          </p:nvGrpSpPr>
          <p:grpSpPr bwMode="auto">
            <a:xfrm>
              <a:off x="4274394" y="2576286"/>
              <a:ext cx="3476147" cy="1756910"/>
              <a:chOff x="4274394" y="2576286"/>
              <a:chExt cx="3476147" cy="1756910"/>
            </a:xfrm>
          </p:grpSpPr>
          <p:grpSp>
            <p:nvGrpSpPr>
              <p:cNvPr id="7" name="Группа 31"/>
              <p:cNvGrpSpPr>
                <a:grpSpLocks/>
              </p:cNvGrpSpPr>
              <p:nvPr/>
            </p:nvGrpSpPr>
            <p:grpSpPr bwMode="auto">
              <a:xfrm>
                <a:off x="4274394" y="3055588"/>
                <a:ext cx="3476147" cy="790372"/>
                <a:chOff x="4274394" y="3055588"/>
                <a:chExt cx="3476147" cy="790372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flipV="1">
                  <a:off x="4274394" y="3388877"/>
                  <a:ext cx="1408562" cy="14283"/>
                </a:xfrm>
                <a:prstGeom prst="line">
                  <a:avLst/>
                </a:prstGeom>
                <a:ln w="38100">
                  <a:headEnd type="oval" w="med" len="med"/>
                  <a:tailEnd type="oval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 flipV="1">
                  <a:off x="5703600" y="3388877"/>
                  <a:ext cx="2010417" cy="7935"/>
                </a:xfrm>
                <a:prstGeom prst="line">
                  <a:avLst/>
                </a:prstGeom>
                <a:ln w="38100">
                  <a:headEnd type="oval" w="med" len="med"/>
                  <a:tailEnd type="oval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9" name="Дуга 38"/>
                <p:cNvSpPr/>
                <p:nvPr/>
              </p:nvSpPr>
              <p:spPr>
                <a:xfrm flipH="1" flipV="1">
                  <a:off x="4274394" y="3055588"/>
                  <a:ext cx="1451438" cy="739585"/>
                </a:xfrm>
                <a:prstGeom prst="arc">
                  <a:avLst>
                    <a:gd name="adj1" fmla="val 21537120"/>
                    <a:gd name="adj2" fmla="val 10856232"/>
                  </a:avLst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40" name="Дуга 39"/>
                <p:cNvSpPr/>
                <p:nvPr/>
              </p:nvSpPr>
              <p:spPr>
                <a:xfrm flipH="1">
                  <a:off x="4282334" y="3084156"/>
                  <a:ext cx="3468207" cy="761804"/>
                </a:xfrm>
                <a:prstGeom prst="arc">
                  <a:avLst>
                    <a:gd name="adj1" fmla="val 21537120"/>
                    <a:gd name="adj2" fmla="val 10822558"/>
                  </a:avLst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  <p:sp>
            <p:nvSpPr>
              <p:cNvPr id="66601" name="TextBox 32"/>
              <p:cNvSpPr txBox="1">
                <a:spLocks noChangeArrowheads="1"/>
              </p:cNvSpPr>
              <p:nvPr/>
            </p:nvSpPr>
            <p:spPr bwMode="auto">
              <a:xfrm>
                <a:off x="4825937" y="2619828"/>
                <a:ext cx="37737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 i="1"/>
                  <a:t>a</a:t>
                </a:r>
                <a:endParaRPr lang="ru-RU" sz="2800" b="1" i="1"/>
              </a:p>
            </p:txBody>
          </p:sp>
          <p:sp>
            <p:nvSpPr>
              <p:cNvPr id="66602" name="TextBox 33"/>
              <p:cNvSpPr txBox="1">
                <a:spLocks noChangeArrowheads="1"/>
              </p:cNvSpPr>
              <p:nvPr/>
            </p:nvSpPr>
            <p:spPr bwMode="auto">
              <a:xfrm>
                <a:off x="6553103" y="2576286"/>
                <a:ext cx="37737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 i="1"/>
                  <a:t>b</a:t>
                </a:r>
                <a:endParaRPr lang="ru-RU" sz="2800" b="1" i="1"/>
              </a:p>
            </p:txBody>
          </p:sp>
          <p:sp>
            <p:nvSpPr>
              <p:cNvPr id="66603" name="TextBox 34"/>
              <p:cNvSpPr txBox="1">
                <a:spLocks noChangeArrowheads="1"/>
              </p:cNvSpPr>
              <p:nvPr/>
            </p:nvSpPr>
            <p:spPr bwMode="auto">
              <a:xfrm>
                <a:off x="5580665" y="3809976"/>
                <a:ext cx="37737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2800"/>
                  <a:t>?</a:t>
                </a:r>
                <a:endParaRPr lang="ru-RU" sz="2800"/>
              </a:p>
            </p:txBody>
          </p:sp>
        </p:grpSp>
      </p:grpSp>
      <p:grpSp>
        <p:nvGrpSpPr>
          <p:cNvPr id="8" name="Группа 55"/>
          <p:cNvGrpSpPr>
            <a:grpSpLocks/>
          </p:cNvGrpSpPr>
          <p:nvPr/>
        </p:nvGrpSpPr>
        <p:grpSpPr bwMode="auto">
          <a:xfrm>
            <a:off x="5072066" y="928670"/>
            <a:ext cx="3357586" cy="2143140"/>
            <a:chOff x="1293813" y="3107192"/>
            <a:chExt cx="6516687" cy="2303008"/>
          </a:xfrm>
        </p:grpSpPr>
        <p:sp>
          <p:nvSpPr>
            <p:cNvPr id="41" name="Arc 5"/>
            <p:cNvSpPr>
              <a:spLocks/>
            </p:cNvSpPr>
            <p:nvPr/>
          </p:nvSpPr>
          <p:spPr bwMode="auto">
            <a:xfrm rot="5400000">
              <a:off x="4368588" y="1331826"/>
              <a:ext cx="398384" cy="6485440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Arc 6"/>
            <p:cNvSpPr>
              <a:spLocks/>
            </p:cNvSpPr>
            <p:nvPr/>
          </p:nvSpPr>
          <p:spPr bwMode="auto">
            <a:xfrm rot="16200000" flipV="1">
              <a:off x="4207362" y="796024"/>
              <a:ext cx="709473" cy="6496803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prstDash val="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Arc 7"/>
            <p:cNvSpPr>
              <a:spLocks/>
            </p:cNvSpPr>
            <p:nvPr/>
          </p:nvSpPr>
          <p:spPr bwMode="auto">
            <a:xfrm rot="16200000" flipV="1">
              <a:off x="1581710" y="3883469"/>
              <a:ext cx="211096" cy="718710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4351338" y="3107192"/>
              <a:ext cx="447675" cy="579437"/>
            </a:xfrm>
            <a:prstGeom prst="rect">
              <a:avLst/>
            </a:prstGeom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i="1" dirty="0">
                  <a:ln>
                    <a:solidFill>
                      <a:sysClr val="windowText" lastClr="000000"/>
                    </a:solidFill>
                  </a:ln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ru-RU" sz="3200" i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Text Box 9"/>
            <p:cNvSpPr txBox="1">
              <a:spLocks noChangeArrowheads="1"/>
            </p:cNvSpPr>
            <p:nvPr/>
          </p:nvSpPr>
          <p:spPr bwMode="auto">
            <a:xfrm>
              <a:off x="4390234" y="4830877"/>
              <a:ext cx="445997" cy="579323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uk-UA" sz="3200" b="1" dirty="0">
                  <a:latin typeface="Times New Roman" pitchFamily="18" charset="0"/>
                </a:rPr>
                <a:t>?</a:t>
              </a:r>
              <a:endParaRPr lang="ru-RU" sz="3200" b="1" dirty="0">
                <a:latin typeface="Times New Roman" pitchFamily="18" charset="0"/>
              </a:endParaRPr>
            </a:p>
          </p:txBody>
        </p:sp>
        <p:sp>
          <p:nvSpPr>
            <p:cNvPr id="46" name="Text Box 10"/>
            <p:cNvSpPr txBox="1">
              <a:spLocks noChangeArrowheads="1"/>
            </p:cNvSpPr>
            <p:nvPr/>
          </p:nvSpPr>
          <p:spPr bwMode="auto">
            <a:xfrm>
              <a:off x="1293813" y="3511924"/>
              <a:ext cx="463042" cy="579324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</a:rPr>
                <a:t>b</a:t>
              </a:r>
              <a:endParaRPr lang="ru-RU" sz="3200" b="1" i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325060" y="4356308"/>
              <a:ext cx="713030" cy="15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2046612" y="4365831"/>
              <a:ext cx="715870" cy="15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762481" y="4365831"/>
              <a:ext cx="713030" cy="15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3486874" y="4365831"/>
              <a:ext cx="713028" cy="1588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4199902" y="4365831"/>
              <a:ext cx="715870" cy="1588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4924295" y="4365831"/>
              <a:ext cx="715870" cy="1588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5640165" y="4365831"/>
              <a:ext cx="713028" cy="15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6361716" y="4365831"/>
              <a:ext cx="715870" cy="15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7097470" y="4365831"/>
              <a:ext cx="713030" cy="15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9" name="Содержимое 72"/>
          <p:cNvGrpSpPr>
            <a:grpSpLocks noGrp="1"/>
          </p:cNvGrpSpPr>
          <p:nvPr>
            <p:ph idx="1"/>
          </p:nvPr>
        </p:nvGrpSpPr>
        <p:grpSpPr bwMode="auto">
          <a:xfrm>
            <a:off x="5072067" y="3000372"/>
            <a:ext cx="3429024" cy="1714512"/>
            <a:chOff x="1293813" y="3107192"/>
            <a:chExt cx="6516687" cy="2311880"/>
          </a:xfrm>
        </p:grpSpPr>
        <p:sp>
          <p:nvSpPr>
            <p:cNvPr id="74" name="Arc 5"/>
            <p:cNvSpPr>
              <a:spLocks/>
            </p:cNvSpPr>
            <p:nvPr/>
          </p:nvSpPr>
          <p:spPr bwMode="auto">
            <a:xfrm rot="5400000">
              <a:off x="4369440" y="1332538"/>
              <a:ext cx="397828" cy="6484293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Arc 6"/>
            <p:cNvSpPr>
              <a:spLocks/>
            </p:cNvSpPr>
            <p:nvPr/>
          </p:nvSpPr>
          <p:spPr bwMode="auto">
            <a:xfrm rot="16200000" flipV="1">
              <a:off x="4206115" y="795351"/>
              <a:ext cx="710979" cy="6497791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prstDash val="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Arc 7"/>
            <p:cNvSpPr>
              <a:spLocks/>
            </p:cNvSpPr>
            <p:nvPr/>
          </p:nvSpPr>
          <p:spPr bwMode="auto">
            <a:xfrm rot="16200000" flipV="1">
              <a:off x="1582497" y="3884121"/>
              <a:ext cx="210897" cy="718077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Text Box 8"/>
            <p:cNvSpPr txBox="1">
              <a:spLocks noChangeArrowheads="1"/>
            </p:cNvSpPr>
            <p:nvPr/>
          </p:nvSpPr>
          <p:spPr bwMode="auto">
            <a:xfrm>
              <a:off x="4351338" y="3107192"/>
              <a:ext cx="447675" cy="588309"/>
            </a:xfrm>
            <a:prstGeom prst="rect">
              <a:avLst/>
            </a:prstGeom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uk-UA" sz="3200" dirty="0">
                  <a:ln>
                    <a:solidFill>
                      <a:sysClr val="windowText" lastClr="000000"/>
                    </a:solidFill>
                  </a:ln>
                  <a:solidFill>
                    <a:srgbClr val="000000"/>
                  </a:solidFill>
                  <a:latin typeface="Times New Roman" pitchFamily="18" charset="0"/>
                </a:rPr>
                <a:t>?</a:t>
              </a:r>
              <a:endParaRPr lang="ru-RU" sz="320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" name="Text Box 9"/>
            <p:cNvSpPr txBox="1">
              <a:spLocks noChangeArrowheads="1"/>
            </p:cNvSpPr>
            <p:nvPr/>
          </p:nvSpPr>
          <p:spPr bwMode="auto">
            <a:xfrm>
              <a:off x="4390183" y="4831116"/>
              <a:ext cx="448123" cy="587956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dirty="0">
                  <a:latin typeface="Times New Roman" pitchFamily="18" charset="0"/>
                </a:rPr>
                <a:t>A</a:t>
              </a:r>
              <a:endParaRPr lang="ru-RU" sz="3200" b="1" dirty="0">
                <a:latin typeface="Times New Roman" pitchFamily="18" charset="0"/>
              </a:endParaRPr>
            </a:p>
          </p:txBody>
        </p:sp>
        <p:sp>
          <p:nvSpPr>
            <p:cNvPr id="79" name="Text Box 10"/>
            <p:cNvSpPr txBox="1">
              <a:spLocks noChangeArrowheads="1"/>
            </p:cNvSpPr>
            <p:nvPr/>
          </p:nvSpPr>
          <p:spPr bwMode="auto">
            <a:xfrm>
              <a:off x="1293813" y="3511411"/>
              <a:ext cx="461620" cy="57996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</a:rPr>
                <a:t>b</a:t>
              </a:r>
              <a:endParaRPr lang="ru-RU" sz="3200" b="1" i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80" name="Прямая соединительная линия 79"/>
            <p:cNvCxnSpPr/>
            <p:nvPr/>
          </p:nvCxnSpPr>
          <p:spPr>
            <a:xfrm>
              <a:off x="1323507" y="4356598"/>
              <a:ext cx="715379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2046984" y="4366184"/>
              <a:ext cx="715379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>
              <a:off x="2762362" y="4366184"/>
              <a:ext cx="715377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3485839" y="4366184"/>
              <a:ext cx="715377" cy="1597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4201216" y="4366184"/>
              <a:ext cx="712678" cy="1597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4924692" y="4366184"/>
              <a:ext cx="715379" cy="1597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5640071" y="4366184"/>
              <a:ext cx="712678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>
              <a:off x="6363547" y="4366184"/>
              <a:ext cx="712678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7095121" y="4366184"/>
              <a:ext cx="715379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58" name="Содержимое 72"/>
          <p:cNvGrpSpPr>
            <a:grpSpLocks/>
          </p:cNvGrpSpPr>
          <p:nvPr/>
        </p:nvGrpSpPr>
        <p:grpSpPr bwMode="auto">
          <a:xfrm>
            <a:off x="5143504" y="4714884"/>
            <a:ext cx="3500462" cy="1868508"/>
            <a:chOff x="1293813" y="3107192"/>
            <a:chExt cx="6516687" cy="2311880"/>
          </a:xfrm>
        </p:grpSpPr>
        <p:sp>
          <p:nvSpPr>
            <p:cNvPr id="59" name="Arc 5"/>
            <p:cNvSpPr>
              <a:spLocks/>
            </p:cNvSpPr>
            <p:nvPr/>
          </p:nvSpPr>
          <p:spPr bwMode="auto">
            <a:xfrm rot="5400000">
              <a:off x="4369440" y="1332538"/>
              <a:ext cx="397828" cy="6484293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Arc 6"/>
            <p:cNvSpPr>
              <a:spLocks/>
            </p:cNvSpPr>
            <p:nvPr/>
          </p:nvSpPr>
          <p:spPr bwMode="auto">
            <a:xfrm rot="16200000" flipV="1">
              <a:off x="4206115" y="795351"/>
              <a:ext cx="710979" cy="6497791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prstDash val="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Arc 7"/>
            <p:cNvSpPr>
              <a:spLocks/>
            </p:cNvSpPr>
            <p:nvPr/>
          </p:nvSpPr>
          <p:spPr bwMode="auto">
            <a:xfrm rot="16200000" flipV="1">
              <a:off x="1582497" y="3884121"/>
              <a:ext cx="210897" cy="718077"/>
            </a:xfrm>
            <a:custGeom>
              <a:avLst/>
              <a:gdLst>
                <a:gd name="T0" fmla="*/ 2147483647 w 23551"/>
                <a:gd name="T1" fmla="*/ 0 h 43200"/>
                <a:gd name="T2" fmla="*/ 0 w 23551"/>
                <a:gd name="T3" fmla="*/ 2147483647 h 43200"/>
                <a:gd name="T4" fmla="*/ 2147483647 w 23551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3551"/>
                <a:gd name="T10" fmla="*/ 0 h 43200"/>
                <a:gd name="T11" fmla="*/ 23551 w 23551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51" h="43200" fill="none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</a:path>
                <a:path w="23551" h="43200" stroke="0" extrusionOk="0">
                  <a:moveTo>
                    <a:pt x="1950" y="0"/>
                  </a:moveTo>
                  <a:cubicBezTo>
                    <a:pt x="13880" y="0"/>
                    <a:pt x="23551" y="9670"/>
                    <a:pt x="23551" y="21600"/>
                  </a:cubicBezTo>
                  <a:cubicBezTo>
                    <a:pt x="23551" y="33529"/>
                    <a:pt x="13880" y="43200"/>
                    <a:pt x="1951" y="43200"/>
                  </a:cubicBezTo>
                  <a:cubicBezTo>
                    <a:pt x="1299" y="43200"/>
                    <a:pt x="648" y="43170"/>
                    <a:pt x="0" y="43111"/>
                  </a:cubicBezTo>
                  <a:lnTo>
                    <a:pt x="1951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4351338" y="3107192"/>
              <a:ext cx="447675" cy="588309"/>
            </a:xfrm>
            <a:prstGeom prst="rect">
              <a:avLst/>
            </a:prstGeom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i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ru-RU" sz="3200" i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Text Box 9"/>
            <p:cNvSpPr txBox="1">
              <a:spLocks noChangeArrowheads="1"/>
            </p:cNvSpPr>
            <p:nvPr/>
          </p:nvSpPr>
          <p:spPr bwMode="auto">
            <a:xfrm>
              <a:off x="4390183" y="4831116"/>
              <a:ext cx="448123" cy="587956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dirty="0">
                  <a:latin typeface="Times New Roman" pitchFamily="18" charset="0"/>
                </a:rPr>
                <a:t>A</a:t>
              </a:r>
              <a:endParaRPr lang="ru-RU" sz="3200" b="1" dirty="0">
                <a:latin typeface="Times New Roman" pitchFamily="18" charset="0"/>
              </a:endParaRPr>
            </a:p>
          </p:txBody>
        </p:sp>
        <p:sp>
          <p:nvSpPr>
            <p:cNvPr id="64" name="Text Box 10"/>
            <p:cNvSpPr txBox="1">
              <a:spLocks noChangeArrowheads="1"/>
            </p:cNvSpPr>
            <p:nvPr/>
          </p:nvSpPr>
          <p:spPr bwMode="auto">
            <a:xfrm>
              <a:off x="1293813" y="3511411"/>
              <a:ext cx="461620" cy="588534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tx1"/>
                  </a:solidFill>
                  <a:latin typeface="Times New Roman" pitchFamily="18" charset="0"/>
                </a:rPr>
                <a:t>?</a:t>
              </a:r>
              <a:endParaRPr lang="ru-RU" sz="3200" b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323507" y="4356598"/>
              <a:ext cx="715379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2046984" y="4366184"/>
              <a:ext cx="715379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2762362" y="4366184"/>
              <a:ext cx="715377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>
              <a:off x="3485839" y="4366184"/>
              <a:ext cx="715377" cy="1597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4201216" y="4366184"/>
              <a:ext cx="712678" cy="1597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4924692" y="4366184"/>
              <a:ext cx="715379" cy="1597"/>
            </a:xfrm>
            <a:prstGeom prst="line">
              <a:avLst/>
            </a:prstGeom>
            <a:ln>
              <a:prstDash val="dash"/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5640071" y="4366184"/>
              <a:ext cx="712678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6363547" y="4366184"/>
              <a:ext cx="712678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>
              <a:off x="7095121" y="4366184"/>
              <a:ext cx="715379" cy="159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Змістова лінія </a:t>
            </a:r>
            <a:r>
              <a:rPr lang="uk-UA" dirty="0" err="1" smtClean="0"/>
              <a:t>“Сюжетні</a:t>
            </a:r>
            <a:r>
              <a:rPr lang="uk-UA" dirty="0" smtClean="0"/>
              <a:t> </a:t>
            </a:r>
            <a:r>
              <a:rPr lang="uk-UA" dirty="0" err="1" smtClean="0"/>
              <a:t>задачі”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2075" indent="-9525">
              <a:buNone/>
            </a:pPr>
            <a:r>
              <a:rPr lang="uk-UA" dirty="0" smtClean="0"/>
              <a:t>формування в учнів уміння виділяти її структурні компоненти, </a:t>
            </a:r>
          </a:p>
          <a:p>
            <a:pPr marL="92075" indent="-9525">
              <a:buNone/>
            </a:pPr>
            <a:r>
              <a:rPr lang="uk-UA" b="1" dirty="0" smtClean="0"/>
              <a:t>здійснювати семантичний аналіз тексту задачі й подавати його результати у вигляді схеми, рисунка, таблиці </a:t>
            </a:r>
            <a:r>
              <a:rPr lang="uk-UA" dirty="0" smtClean="0"/>
              <a:t>тощо; </a:t>
            </a:r>
          </a:p>
          <a:p>
            <a:pPr marL="92075" indent="-9525">
              <a:buNone/>
            </a:pPr>
            <a:r>
              <a:rPr lang="uk-UA" dirty="0" smtClean="0"/>
              <a:t>усно складати план розв’язування складеної задачі, пояснювати вибір дій; </a:t>
            </a:r>
          </a:p>
          <a:p>
            <a:pPr marL="92075" indent="-9525">
              <a:buNone/>
            </a:pPr>
            <a:r>
              <a:rPr lang="uk-UA" dirty="0" smtClean="0"/>
              <a:t>записувати розв’язання задачі діями з поясненням або виразом; </a:t>
            </a:r>
          </a:p>
          <a:p>
            <a:pPr marL="92075" indent="-9525">
              <a:buNone/>
            </a:pPr>
            <a:r>
              <a:rPr lang="uk-UA" b="1" dirty="0" smtClean="0"/>
              <a:t>знаходити різні способи розв’язування задачі</a:t>
            </a:r>
            <a:r>
              <a:rPr lang="uk-UA" dirty="0" smtClean="0"/>
              <a:t>, визначати раціональний, перевіряти правильність розв’язання задачі; </a:t>
            </a:r>
          </a:p>
          <a:p>
            <a:pPr marL="92075" indent="-9525">
              <a:buNone/>
            </a:pPr>
            <a:r>
              <a:rPr lang="uk-UA" b="1" dirty="0" smtClean="0"/>
              <a:t>складати задачі за рисунком, математичним виразом </a:t>
            </a:r>
            <a:r>
              <a:rPr lang="uk-UA" dirty="0" smtClean="0"/>
              <a:t>тощо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 клас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Структурні елементи задачі: умова задачі – числові дані та їх відношення, запитання задачі.</a:t>
            </a:r>
            <a:r>
              <a:rPr lang="uk-UA" baseline="-25000" dirty="0" smtClean="0"/>
              <a:t> </a:t>
            </a:r>
            <a:endParaRPr lang="ru-RU" dirty="0" smtClean="0"/>
          </a:p>
          <a:p>
            <a:r>
              <a:rPr lang="uk-UA" dirty="0" smtClean="0"/>
              <a:t>Сюжетні задачі на додавання і віднімання в одну дію (на знаходження цілого або частини).</a:t>
            </a:r>
            <a:endParaRPr lang="ru-RU" dirty="0" smtClean="0"/>
          </a:p>
          <a:p>
            <a:r>
              <a:rPr lang="uk-UA" dirty="0" smtClean="0"/>
              <a:t>Сюжетні задачі на додавання і віднімання в дві дії.</a:t>
            </a:r>
            <a:endParaRPr lang="en-US" dirty="0" smtClean="0"/>
          </a:p>
          <a:p>
            <a:endParaRPr lang="ru-RU" dirty="0" smtClean="0"/>
          </a:p>
          <a:p>
            <a:r>
              <a:rPr lang="uk-UA" dirty="0" smtClean="0"/>
              <a:t>Моделювання умови задачі схемою.</a:t>
            </a:r>
            <a:endParaRPr lang="ru-RU" dirty="0" smtClean="0"/>
          </a:p>
          <a:p>
            <a:r>
              <a:rPr lang="uk-UA" dirty="0" smtClean="0"/>
              <a:t>Запис розв’язання задачі формулою, числовим виразом або по діях, рівнянням.</a:t>
            </a:r>
            <a:endParaRPr lang="ru-RU" dirty="0" smtClean="0"/>
          </a:p>
          <a:p>
            <a:r>
              <a:rPr lang="uk-UA" dirty="0" smtClean="0"/>
              <a:t>Складання задач за заданими схемами, формулами, числовими виразами, рівняннями.</a:t>
            </a:r>
            <a:endParaRPr lang="ru-RU" dirty="0" smtClean="0"/>
          </a:p>
          <a:p>
            <a:r>
              <a:rPr lang="uk-UA" dirty="0" smtClean="0"/>
              <a:t>Розв’язування задач різними способами.</a:t>
            </a:r>
            <a:r>
              <a:rPr lang="uk-UA" b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Autofit/>
          </a:bodyPr>
          <a:lstStyle/>
          <a:p>
            <a:r>
              <a:rPr lang="uk-UA" sz="2800" dirty="0" smtClean="0"/>
              <a:t>Структурні елементи задачі: умова задачі – числові дані та їх відношення, запитання задачі.</a:t>
            </a:r>
            <a:r>
              <a:rPr lang="uk-UA" sz="2800" baseline="-250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515252" cy="4530725"/>
          </a:xfrm>
        </p:spPr>
        <p:txBody>
          <a:bodyPr>
            <a:normAutofit fontScale="92500"/>
          </a:bodyPr>
          <a:lstStyle/>
          <a:p>
            <a:pPr>
              <a:buNone/>
              <a:defRPr/>
            </a:pPr>
            <a:r>
              <a:rPr lang="uk-UA" sz="2800" dirty="0" smtClean="0">
                <a:solidFill>
                  <a:srgbClr val="FF0000"/>
                </a:solidFill>
              </a:rPr>
              <a:t>Алгоритм розв'язування задачі</a:t>
            </a:r>
          </a:p>
          <a:p>
            <a:pPr>
              <a:buFontTx/>
              <a:buChar char="-"/>
              <a:defRPr/>
            </a:pPr>
            <a:r>
              <a:rPr lang="uk-UA" sz="2800" b="0" dirty="0" smtClean="0"/>
              <a:t>прочитати умову задачі</a:t>
            </a:r>
          </a:p>
          <a:p>
            <a:pPr>
              <a:buFontTx/>
              <a:buChar char="-"/>
              <a:defRPr/>
            </a:pPr>
            <a:r>
              <a:rPr lang="uk-UA" sz="2800" b="0" dirty="0" smtClean="0"/>
              <a:t>побудувати схему</a:t>
            </a:r>
          </a:p>
          <a:p>
            <a:pPr>
              <a:buFontTx/>
              <a:buChar char="-"/>
              <a:defRPr/>
            </a:pPr>
            <a:r>
              <a:rPr lang="uk-UA" sz="2800" b="0" dirty="0" smtClean="0"/>
              <a:t>обрати і виконати дію (дії)</a:t>
            </a:r>
          </a:p>
          <a:p>
            <a:pPr>
              <a:buFontTx/>
              <a:buChar char="-"/>
              <a:defRPr/>
            </a:pPr>
            <a:endParaRPr lang="uk-UA" sz="2800" dirty="0" smtClean="0"/>
          </a:p>
          <a:p>
            <a:pPr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Схема </a:t>
            </a:r>
            <a:r>
              <a:rPr lang="uk-UA" sz="2800" dirty="0" smtClean="0">
                <a:solidFill>
                  <a:srgbClr val="FF0000"/>
                </a:solidFill>
              </a:rPr>
              <a:t>дозволяє</a:t>
            </a:r>
          </a:p>
          <a:p>
            <a:pPr>
              <a:buFontTx/>
              <a:buChar char="-"/>
            </a:pPr>
            <a:r>
              <a:rPr lang="uk-UA" sz="2600" dirty="0" smtClean="0"/>
              <a:t>виявити</a:t>
            </a:r>
            <a:r>
              <a:rPr lang="ru-RU" sz="2600" dirty="0" smtClean="0"/>
              <a:t> </a:t>
            </a:r>
            <a:r>
              <a:rPr lang="uk-UA" sz="2600" dirty="0" smtClean="0"/>
              <a:t>дані</a:t>
            </a:r>
            <a:r>
              <a:rPr lang="ru-RU" sz="2600" dirty="0" smtClean="0"/>
              <a:t> в </a:t>
            </a:r>
            <a:r>
              <a:rPr lang="uk-UA" sz="2600" dirty="0" smtClean="0"/>
              <a:t>задачі</a:t>
            </a:r>
            <a:r>
              <a:rPr lang="ru-RU" sz="2600" dirty="0" smtClean="0"/>
              <a:t> </a:t>
            </a:r>
            <a:r>
              <a:rPr lang="uk-UA" sz="2600" dirty="0" smtClean="0"/>
              <a:t>величини</a:t>
            </a:r>
            <a:r>
              <a:rPr lang="ru-RU" sz="2600" dirty="0" smtClean="0"/>
              <a:t> та </a:t>
            </a:r>
            <a:r>
              <a:rPr lang="uk-UA" sz="2600" dirty="0" err="1" smtClean="0"/>
              <a:t>зв</a:t>
            </a:r>
            <a:r>
              <a:rPr lang="en-US" sz="2600" dirty="0" smtClean="0"/>
              <a:t>’</a:t>
            </a:r>
            <a:r>
              <a:rPr lang="uk-UA" sz="2600" dirty="0" err="1" smtClean="0"/>
              <a:t>язок</a:t>
            </a:r>
            <a:r>
              <a:rPr lang="ru-RU" sz="2600" dirty="0" smtClean="0"/>
              <a:t> </a:t>
            </a:r>
            <a:r>
              <a:rPr lang="ru-RU" sz="2600" dirty="0" err="1" smtClean="0"/>
              <a:t>між</a:t>
            </a:r>
            <a:r>
              <a:rPr lang="ru-RU" sz="2600" dirty="0" smtClean="0"/>
              <a:t> ними</a:t>
            </a:r>
          </a:p>
          <a:p>
            <a:pPr>
              <a:buFontTx/>
              <a:buChar char="-"/>
            </a:pPr>
            <a:r>
              <a:rPr lang="uk-UA" sz="2600" dirty="0" smtClean="0"/>
              <a:t>знайти спосіб розв'язання, обґрунтувати його правильність, знайти декілька способів розв'язання</a:t>
            </a:r>
            <a:endParaRPr lang="ru-RU" sz="2600" dirty="0" smtClean="0"/>
          </a:p>
          <a:p>
            <a:pPr>
              <a:buNone/>
              <a:defRPr/>
            </a:pP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  <a:defRPr/>
            </a:pPr>
            <a:endParaRPr lang="ru-RU" sz="2800" b="0" dirty="0">
              <a:solidFill>
                <a:srgbClr val="FF0000"/>
              </a:solidFill>
            </a:endParaRPr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1B25C0-62D8-4237-8D7E-DF0818158345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D4CF9-96A6-4535-89F1-B778B6C300CC}" type="slidenum">
              <a:rPr lang="ru-RU"/>
              <a:pPr/>
              <a:t>7</a:t>
            </a:fld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/>
              <a:t>Етапи формування дії моделювання</a:t>
            </a:r>
            <a:br>
              <a:rPr lang="uk-UA" sz="3200" dirty="0" smtClean="0"/>
            </a:br>
            <a:r>
              <a:rPr lang="uk-UA" sz="3200" dirty="0" smtClean="0"/>
              <a:t>для розв'язування сюжетних задач</a:t>
            </a:r>
            <a:endParaRPr lang="ru-RU" sz="3200" dirty="0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4073526" y="2438395"/>
            <a:ext cx="14398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4073526" y="2798757"/>
            <a:ext cx="14398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4073526" y="3878257"/>
            <a:ext cx="14398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4073526" y="4238620"/>
            <a:ext cx="9001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614863" y="1870070"/>
            <a:ext cx="53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4643438" y="2714620"/>
            <a:ext cx="53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443413" y="3346445"/>
            <a:ext cx="53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386263" y="4238620"/>
            <a:ext cx="53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711969" y="2298698"/>
            <a:ext cx="1260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A = B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6710394" y="3616347"/>
            <a:ext cx="1260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GB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 C</a:t>
            </a:r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6726269" y="4375172"/>
            <a:ext cx="1689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GB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 C</a:t>
            </a:r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732619" y="5076847"/>
            <a:ext cx="1765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C &lt; A</a:t>
            </a:r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4068763" y="2439982"/>
            <a:ext cx="0" cy="352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5514976" y="2439982"/>
            <a:ext cx="0" cy="352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4972051" y="3876670"/>
            <a:ext cx="0" cy="352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4076701" y="3886195"/>
            <a:ext cx="0" cy="352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285852" y="2285992"/>
            <a:ext cx="2357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Моделювання відношень рівності-нерівності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CC8-9723-43EB-9C2B-1FBF89B9A0AE}" type="slidenum">
              <a:rPr lang="ru-RU"/>
              <a:pPr/>
              <a:t>8</a:t>
            </a:fld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Ціле і частини</a:t>
            </a:r>
            <a:endParaRPr lang="ru-RU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170512" y="1357298"/>
            <a:ext cx="2901950" cy="1544637"/>
            <a:chOff x="596" y="780"/>
            <a:chExt cx="1828" cy="973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600" y="1254"/>
              <a:ext cx="18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5" name="Arc 5"/>
            <p:cNvSpPr>
              <a:spLocks/>
            </p:cNvSpPr>
            <p:nvPr/>
          </p:nvSpPr>
          <p:spPr bwMode="auto">
            <a:xfrm rot="16200000" flipV="1">
              <a:off x="1423" y="240"/>
              <a:ext cx="174" cy="1824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6" name="Arc 6"/>
            <p:cNvSpPr>
              <a:spLocks/>
            </p:cNvSpPr>
            <p:nvPr/>
          </p:nvSpPr>
          <p:spPr bwMode="auto">
            <a:xfrm rot="5400000">
              <a:off x="836" y="1009"/>
              <a:ext cx="174" cy="654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7" name="Arc 7"/>
            <p:cNvSpPr>
              <a:spLocks/>
            </p:cNvSpPr>
            <p:nvPr/>
          </p:nvSpPr>
          <p:spPr bwMode="auto">
            <a:xfrm rot="5400000">
              <a:off x="1378" y="1137"/>
              <a:ext cx="174" cy="414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8" name="Arc 8"/>
            <p:cNvSpPr>
              <a:spLocks/>
            </p:cNvSpPr>
            <p:nvPr/>
          </p:nvSpPr>
          <p:spPr bwMode="auto">
            <a:xfrm rot="5400000">
              <a:off x="1962" y="959"/>
              <a:ext cx="174" cy="750"/>
            </a:xfrm>
            <a:custGeom>
              <a:avLst/>
              <a:gdLst>
                <a:gd name="G0" fmla="+- 743 0 0"/>
                <a:gd name="G1" fmla="+- 21600 0 0"/>
                <a:gd name="G2" fmla="+- 21600 0 0"/>
                <a:gd name="T0" fmla="*/ 743 w 22343"/>
                <a:gd name="T1" fmla="*/ 0 h 43200"/>
                <a:gd name="T2" fmla="*/ 0 w 22343"/>
                <a:gd name="T3" fmla="*/ 43187 h 43200"/>
                <a:gd name="T4" fmla="*/ 743 w 223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43" h="43200" fill="none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</a:path>
                <a:path w="22343" h="43200" stroke="0" extrusionOk="0">
                  <a:moveTo>
                    <a:pt x="742" y="0"/>
                  </a:moveTo>
                  <a:cubicBezTo>
                    <a:pt x="12672" y="0"/>
                    <a:pt x="22343" y="9670"/>
                    <a:pt x="22343" y="21600"/>
                  </a:cubicBezTo>
                  <a:cubicBezTo>
                    <a:pt x="22343" y="33529"/>
                    <a:pt x="12672" y="43200"/>
                    <a:pt x="743" y="43200"/>
                  </a:cubicBezTo>
                  <a:cubicBezTo>
                    <a:pt x="495" y="43200"/>
                    <a:pt x="247" y="43195"/>
                    <a:pt x="-1" y="43187"/>
                  </a:cubicBezTo>
                  <a:lnTo>
                    <a:pt x="74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1344" y="780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А</a:t>
              </a:r>
              <a:endParaRPr lang="ru-RU" sz="3200" b="1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778" y="1384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В</a:t>
              </a:r>
              <a:endParaRPr lang="ru-RU" sz="3200" b="1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1364" y="1382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 dirty="0"/>
                <a:t>С</a:t>
              </a:r>
              <a:endParaRPr lang="ru-RU" sz="3200" b="1" dirty="0"/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1940" y="1388"/>
              <a:ext cx="312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М</a:t>
              </a:r>
              <a:endParaRPr lang="ru-RU" sz="3200" b="1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456264" y="3071810"/>
            <a:ext cx="2254250" cy="1860550"/>
            <a:chOff x="606" y="1864"/>
            <a:chExt cx="1420" cy="1172"/>
          </a:xfrm>
        </p:grpSpPr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606" y="2160"/>
              <a:ext cx="6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784" y="1864"/>
              <a:ext cx="3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В</a:t>
              </a:r>
              <a:endParaRPr lang="ru-RU" sz="3200" b="1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618" y="2514"/>
              <a:ext cx="4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Text Box 17"/>
            <p:cNvSpPr txBox="1">
              <a:spLocks noChangeArrowheads="1"/>
            </p:cNvSpPr>
            <p:nvPr/>
          </p:nvSpPr>
          <p:spPr bwMode="auto">
            <a:xfrm>
              <a:off x="712" y="2208"/>
              <a:ext cx="3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С</a:t>
              </a:r>
              <a:endParaRPr lang="ru-RU" sz="3200" b="1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618" y="2874"/>
              <a:ext cx="7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868" y="2584"/>
              <a:ext cx="3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 dirty="0"/>
                <a:t>М</a:t>
              </a:r>
              <a:endParaRPr lang="ru-RU" sz="3200" b="1" dirty="0"/>
            </a:p>
          </p:txBody>
        </p:sp>
        <p:sp>
          <p:nvSpPr>
            <p:cNvPr id="10260" name="AutoShape 20"/>
            <p:cNvSpPr>
              <a:spLocks/>
            </p:cNvSpPr>
            <p:nvPr/>
          </p:nvSpPr>
          <p:spPr bwMode="auto">
            <a:xfrm>
              <a:off x="1518" y="2010"/>
              <a:ext cx="210" cy="1026"/>
            </a:xfrm>
            <a:prstGeom prst="rightBrace">
              <a:avLst>
                <a:gd name="adj1" fmla="val 4071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1714" y="2344"/>
              <a:ext cx="3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А</a:t>
              </a:r>
              <a:endParaRPr lang="ru-RU" sz="3200" b="1"/>
            </a:p>
          </p:txBody>
        </p:sp>
      </p:grp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5176866" y="5357826"/>
            <a:ext cx="3467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/>
              <a:t>А = В + С + М</a:t>
            </a:r>
            <a:endParaRPr lang="ru-RU" sz="3200" b="1"/>
          </a:p>
        </p:txBody>
      </p:sp>
      <p:sp>
        <p:nvSpPr>
          <p:cNvPr id="24" name="TextBox 23"/>
          <p:cNvSpPr txBox="1"/>
          <p:nvPr/>
        </p:nvSpPr>
        <p:spPr>
          <a:xfrm>
            <a:off x="1142976" y="1500174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Моделювання відношень цілого і частин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1095362" y="3556012"/>
            <a:ext cx="1439863" cy="1588"/>
          </a:xfrm>
          <a:prstGeom prst="line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1095362" y="3964000"/>
            <a:ext cx="900113" cy="1587"/>
          </a:xfrm>
          <a:prstGeom prst="line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1627175" y="2957525"/>
            <a:ext cx="53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200" b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A</a:t>
            </a:r>
            <a:endParaRPr lang="ru-RU" sz="3200" b="1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360475" y="4106875"/>
            <a:ext cx="53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К</a:t>
            </a:r>
            <a:endParaRPr lang="ru-RU" sz="32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1987537" y="3964000"/>
            <a:ext cx="538163" cy="1587"/>
          </a:xfrm>
          <a:prstGeom prst="line">
            <a:avLst/>
          </a:prstGeom>
          <a:noFill/>
          <a:ln w="28575">
            <a:solidFill>
              <a:srgbClr val="CC3300"/>
            </a:solidFill>
            <a:prstDash val="dash"/>
            <a:round/>
            <a:headEnd type="oval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Arc 13"/>
          <p:cNvSpPr>
            <a:spLocks/>
          </p:cNvSpPr>
          <p:nvPr/>
        </p:nvSpPr>
        <p:spPr bwMode="auto">
          <a:xfrm rot="5400000">
            <a:off x="1465250" y="3632212"/>
            <a:ext cx="155575" cy="866775"/>
          </a:xfrm>
          <a:custGeom>
            <a:avLst/>
            <a:gdLst>
              <a:gd name="T0" fmla="*/ 720132 w 24367"/>
              <a:gd name="T1" fmla="*/ 0 h 43200"/>
              <a:gd name="T2" fmla="*/ 0 w 24367"/>
              <a:gd name="T3" fmla="*/ 347502973 h 43200"/>
              <a:gd name="T4" fmla="*/ 720132 w 24367"/>
              <a:gd name="T5" fmla="*/ 174470428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Arc 14"/>
          <p:cNvSpPr>
            <a:spLocks/>
          </p:cNvSpPr>
          <p:nvPr/>
        </p:nvSpPr>
        <p:spPr bwMode="auto">
          <a:xfrm rot="5400000">
            <a:off x="2176450" y="3790962"/>
            <a:ext cx="165100" cy="533400"/>
          </a:xfrm>
          <a:custGeom>
            <a:avLst/>
            <a:gdLst>
              <a:gd name="T0" fmla="*/ 860685 w 24367"/>
              <a:gd name="T1" fmla="*/ 0 h 43200"/>
              <a:gd name="T2" fmla="*/ 0 w 24367"/>
              <a:gd name="T3" fmla="*/ 80983796 h 43200"/>
              <a:gd name="T4" fmla="*/ 860685 w 24367"/>
              <a:gd name="T5" fmla="*/ 40659450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2065325" y="4105287"/>
            <a:ext cx="53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Р</a:t>
            </a:r>
            <a:endParaRPr lang="ru-RU" sz="32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2733662" y="3419487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А = К + Р</a:t>
            </a:r>
            <a:endParaRPr lang="ru-RU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>
            <a:off x="1111237" y="5351475"/>
            <a:ext cx="1439863" cy="0"/>
          </a:xfrm>
          <a:prstGeom prst="line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1111237" y="5768987"/>
            <a:ext cx="900113" cy="0"/>
          </a:xfrm>
          <a:prstGeom prst="line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1643050" y="4600587"/>
            <a:ext cx="53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М</a:t>
            </a:r>
            <a:endParaRPr lang="ru-RU" sz="32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1379525" y="5819787"/>
            <a:ext cx="53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А</a:t>
            </a:r>
            <a:endParaRPr lang="ru-RU" sz="32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8" name="Arc 17"/>
          <p:cNvSpPr>
            <a:spLocks/>
          </p:cNvSpPr>
          <p:nvPr/>
        </p:nvSpPr>
        <p:spPr bwMode="auto">
          <a:xfrm rot="16200000" flipV="1">
            <a:off x="1731950" y="4516450"/>
            <a:ext cx="193675" cy="1438275"/>
          </a:xfrm>
          <a:custGeom>
            <a:avLst/>
            <a:gdLst>
              <a:gd name="T0" fmla="*/ 1389402 w 24367"/>
              <a:gd name="T1" fmla="*/ 0 h 43200"/>
              <a:gd name="T2" fmla="*/ 0 w 24367"/>
              <a:gd name="T3" fmla="*/ 1587687227 h 43200"/>
              <a:gd name="T4" fmla="*/ 1389402 w 24367"/>
              <a:gd name="T5" fmla="*/ 797128739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Arc 19"/>
          <p:cNvSpPr>
            <a:spLocks/>
          </p:cNvSpPr>
          <p:nvPr/>
        </p:nvSpPr>
        <p:spPr bwMode="auto">
          <a:xfrm rot="5400000">
            <a:off x="2214550" y="5153037"/>
            <a:ext cx="165100" cy="533400"/>
          </a:xfrm>
          <a:custGeom>
            <a:avLst/>
            <a:gdLst>
              <a:gd name="T0" fmla="*/ 860685 w 24367"/>
              <a:gd name="T1" fmla="*/ 0 h 43200"/>
              <a:gd name="T2" fmla="*/ 0 w 24367"/>
              <a:gd name="T3" fmla="*/ 80983796 h 43200"/>
              <a:gd name="T4" fmla="*/ 860685 w 24367"/>
              <a:gd name="T5" fmla="*/ 40659450 h 43200"/>
              <a:gd name="T6" fmla="*/ 0 60000 65536"/>
              <a:gd name="T7" fmla="*/ 0 60000 65536"/>
              <a:gd name="T8" fmla="*/ 0 60000 65536"/>
              <a:gd name="T9" fmla="*/ 0 w 24367"/>
              <a:gd name="T10" fmla="*/ 0 h 43200"/>
              <a:gd name="T11" fmla="*/ 24367 w 2436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2112950" y="5476887"/>
            <a:ext cx="53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Р</a:t>
            </a:r>
            <a:endParaRPr lang="ru-RU" sz="32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2019287" y="5343537"/>
            <a:ext cx="0" cy="419100"/>
          </a:xfrm>
          <a:prstGeom prst="line">
            <a:avLst/>
          </a:prstGeom>
          <a:noFill/>
          <a:ln w="2857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2" name="Group 28"/>
          <p:cNvGrpSpPr>
            <a:grpSpLocks/>
          </p:cNvGrpSpPr>
          <p:nvPr/>
        </p:nvGrpSpPr>
        <p:grpSpPr bwMode="auto">
          <a:xfrm>
            <a:off x="2025637" y="5345125"/>
            <a:ext cx="538163" cy="74612"/>
            <a:chOff x="3910" y="1717"/>
            <a:chExt cx="339" cy="47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>
              <a:off x="3910" y="1717"/>
              <a:ext cx="339" cy="0"/>
            </a:xfrm>
            <a:prstGeom prst="lin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Line 22"/>
            <p:cNvSpPr>
              <a:spLocks noChangeShapeType="1"/>
            </p:cNvSpPr>
            <p:nvPr/>
          </p:nvSpPr>
          <p:spPr bwMode="auto">
            <a:xfrm>
              <a:off x="3924" y="1728"/>
              <a:ext cx="36" cy="36"/>
            </a:xfrm>
            <a:prstGeom prst="lin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>
              <a:off x="3970" y="1726"/>
              <a:ext cx="36" cy="36"/>
            </a:xfrm>
            <a:prstGeom prst="lin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>
              <a:off x="4016" y="1724"/>
              <a:ext cx="36" cy="36"/>
            </a:xfrm>
            <a:prstGeom prst="lin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>
              <a:off x="4068" y="1728"/>
              <a:ext cx="36" cy="36"/>
            </a:xfrm>
            <a:prstGeom prst="lin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Line 26"/>
            <p:cNvSpPr>
              <a:spLocks noChangeShapeType="1"/>
            </p:cNvSpPr>
            <p:nvPr/>
          </p:nvSpPr>
          <p:spPr bwMode="auto">
            <a:xfrm>
              <a:off x="4114" y="1726"/>
              <a:ext cx="36" cy="36"/>
            </a:xfrm>
            <a:prstGeom prst="lin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Line 27"/>
            <p:cNvSpPr>
              <a:spLocks noChangeShapeType="1"/>
            </p:cNvSpPr>
            <p:nvPr/>
          </p:nvSpPr>
          <p:spPr bwMode="auto">
            <a:xfrm>
              <a:off x="4160" y="1724"/>
              <a:ext cx="36" cy="36"/>
            </a:xfrm>
            <a:prstGeom prst="lin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2714612" y="5143512"/>
            <a:ext cx="208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А = М - Р</a:t>
            </a:r>
            <a:endParaRPr lang="ru-RU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55B2-0F30-4E62-A249-46024061BC9D}" type="slidenum">
              <a:rPr lang="ru-RU"/>
              <a:pPr/>
              <a:t>9</a:t>
            </a:fld>
            <a:endParaRPr lang="ru-RU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Різницеве порівнювання</a:t>
            </a:r>
            <a:endParaRPr lang="ru-RU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4700601" y="2276472"/>
            <a:ext cx="2857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4718064" y="2998785"/>
            <a:ext cx="1781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 flipV="1">
            <a:off x="6491301" y="2276472"/>
            <a:ext cx="0" cy="7239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5595951" y="1571622"/>
            <a:ext cx="581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А</a:t>
            </a:r>
            <a:endParaRPr lang="ru-RU" sz="3200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5356239" y="2970210"/>
            <a:ext cx="581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В</a:t>
            </a:r>
            <a:endParaRPr lang="ru-RU" sz="3200"/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5248280" y="3867166"/>
            <a:ext cx="1590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/>
              <a:t>А </a:t>
            </a:r>
            <a:r>
              <a:rPr lang="en-GB" sz="3200" dirty="0"/>
              <a:t>&gt; B</a:t>
            </a:r>
            <a:endParaRPr lang="ru-RU" sz="3200" dirty="0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5275267" y="4608528"/>
            <a:ext cx="1590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B</a:t>
            </a:r>
            <a:r>
              <a:rPr lang="uk-UA" sz="3200"/>
              <a:t> </a:t>
            </a:r>
            <a:r>
              <a:rPr lang="en-GB" sz="3200"/>
              <a:t>&lt; A</a:t>
            </a:r>
            <a:endParaRPr lang="ru-RU" sz="3200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6500826" y="3000372"/>
            <a:ext cx="105727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7567626" y="2276472"/>
            <a:ext cx="0" cy="7143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53" name="Arc 13"/>
          <p:cNvSpPr>
            <a:spLocks/>
          </p:cNvSpPr>
          <p:nvPr/>
        </p:nvSpPr>
        <p:spPr bwMode="auto">
          <a:xfrm rot="5400000">
            <a:off x="6924689" y="1855785"/>
            <a:ext cx="155575" cy="1038225"/>
          </a:xfrm>
          <a:custGeom>
            <a:avLst/>
            <a:gdLst>
              <a:gd name="G0" fmla="+- 2767 0 0"/>
              <a:gd name="G1" fmla="+- 21600 0 0"/>
              <a:gd name="G2" fmla="+- 21600 0 0"/>
              <a:gd name="T0" fmla="*/ 2767 w 24367"/>
              <a:gd name="T1" fmla="*/ 0 h 43200"/>
              <a:gd name="T2" fmla="*/ 0 w 24367"/>
              <a:gd name="T3" fmla="*/ 43022 h 43200"/>
              <a:gd name="T4" fmla="*/ 2767 w 24367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367" h="43200" fill="none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</a:path>
              <a:path w="24367" h="43200" stroke="0" extrusionOk="0">
                <a:moveTo>
                  <a:pt x="2766" y="0"/>
                </a:moveTo>
                <a:cubicBezTo>
                  <a:pt x="14696" y="0"/>
                  <a:pt x="24367" y="9670"/>
                  <a:pt x="24367" y="21600"/>
                </a:cubicBezTo>
                <a:cubicBezTo>
                  <a:pt x="24367" y="33529"/>
                  <a:pt x="14696" y="43200"/>
                  <a:pt x="2767" y="43200"/>
                </a:cubicBezTo>
                <a:cubicBezTo>
                  <a:pt x="1841" y="43200"/>
                  <a:pt x="917" y="43140"/>
                  <a:pt x="-1" y="43022"/>
                </a:cubicBezTo>
                <a:lnTo>
                  <a:pt x="2767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6756414" y="2360610"/>
            <a:ext cx="581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C</a:t>
            </a:r>
            <a:endParaRPr lang="ru-RU" sz="3200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5286380" y="5715016"/>
            <a:ext cx="2286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C = A - B</a:t>
            </a:r>
            <a:endParaRPr lang="ru-RU" sz="3200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6715130" y="4706951"/>
            <a:ext cx="176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chemeClr val="hlink"/>
                </a:solidFill>
              </a:rPr>
              <a:t>на С</a:t>
            </a:r>
            <a:endParaRPr lang="ru-RU" sz="3200">
              <a:solidFill>
                <a:schemeClr val="hlink"/>
              </a:solidFill>
            </a:endParaRP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702425" y="3836985"/>
            <a:ext cx="176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>
                <a:solidFill>
                  <a:schemeClr val="hlink"/>
                </a:solidFill>
              </a:rPr>
              <a:t>на С</a:t>
            </a:r>
            <a:endParaRPr lang="ru-RU" sz="3200" dirty="0">
              <a:solidFill>
                <a:schemeClr val="hlin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5852" y="1928802"/>
            <a:ext cx="3143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Моделювання різницевого порівнювання величин (відношення цілого і частин)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2">
      <a:dk1>
        <a:sysClr val="windowText" lastClr="000000"/>
      </a:dk1>
      <a:lt1>
        <a:srgbClr val="F7F4EE"/>
      </a:lt1>
      <a:dk2>
        <a:srgbClr val="4F271C"/>
      </a:dk2>
      <a:lt2>
        <a:srgbClr val="E7DECD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623</TotalTime>
  <Words>2244</Words>
  <Application>Microsoft Office PowerPoint</Application>
  <PresentationFormat>Экран (4:3)</PresentationFormat>
  <Paragraphs>413</Paragraphs>
  <Slides>39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Солнцестояние</vt:lpstr>
      <vt:lpstr>Формула</vt:lpstr>
      <vt:lpstr>Забезпечення реалізації змістової лінії “Сюжетні задачі” у системі розвивального навчання Ельконіна - Давидова</vt:lpstr>
      <vt:lpstr>Предметна математична компетентність</vt:lpstr>
      <vt:lpstr>Змістові лінії</vt:lpstr>
      <vt:lpstr>Змістова лінія “Сюжетні задачі”</vt:lpstr>
      <vt:lpstr>1 клас</vt:lpstr>
      <vt:lpstr>Структурні елементи задачі: умова задачі – числові дані та їх відношення, запитання задачі.  </vt:lpstr>
      <vt:lpstr>Етапи формування дії моделювання для розв'язування сюжетних задач</vt:lpstr>
      <vt:lpstr>Ціле і частини</vt:lpstr>
      <vt:lpstr>Різницеве порівнювання</vt:lpstr>
      <vt:lpstr>Сюжетні задачі на додавання і віднімання в одну дію (на знаходження цілого або частини).</vt:lpstr>
      <vt:lpstr>Задачі на знаходження цілого</vt:lpstr>
      <vt:lpstr>Задачі на знаходження частини</vt:lpstr>
      <vt:lpstr>Сюжетні задачі на додавання і віднімання в дві дії (складені задачі)</vt:lpstr>
      <vt:lpstr>Розв’язування задачі на дві дії</vt:lpstr>
      <vt:lpstr>2-3 клас</vt:lpstr>
      <vt:lpstr>Схема, що моделює процес вимірювання величини за допомогою додаткової міри (дію множення)</vt:lpstr>
      <vt:lpstr>Відношення між величинами “у декілька разів більше-менше”</vt:lpstr>
      <vt:lpstr>Задачі на знаходження цілого</vt:lpstr>
      <vt:lpstr>Задачі на знаходження частини</vt:lpstr>
      <vt:lpstr>Задачі на знаходження кількості частин</vt:lpstr>
      <vt:lpstr>Сюжетні задачі на знаходження частини, кількості частин і цілого.</vt:lpstr>
      <vt:lpstr>Сюжетні задачі на знаходження частини, кількості частин і цілого.</vt:lpstr>
      <vt:lpstr>Задача 2</vt:lpstr>
      <vt:lpstr>Задача 2</vt:lpstr>
      <vt:lpstr>Задача 3</vt:lpstr>
      <vt:lpstr>Задача 4</vt:lpstr>
      <vt:lpstr>Задача 4</vt:lpstr>
      <vt:lpstr>Задача 5 Розв'язання різними способами</vt:lpstr>
      <vt:lpstr>Задача 3</vt:lpstr>
      <vt:lpstr>Задача 3</vt:lpstr>
      <vt:lpstr>4 клас</vt:lpstr>
      <vt:lpstr>Зв’язок між величинами швидкість, час, відстань</vt:lpstr>
      <vt:lpstr>Рух по воді</vt:lpstr>
      <vt:lpstr>Одночасний рух “двох” у протилежних напрямках</vt:lpstr>
      <vt:lpstr>Одночасний рух “двох” в одному напрямку</vt:lpstr>
      <vt:lpstr>Задачі на знаходження дробу від числа і числа за його дробом</vt:lpstr>
      <vt:lpstr>Як знайти дріб від числа</vt:lpstr>
      <vt:lpstr>Як знайти число за його дробом</vt:lpstr>
      <vt:lpstr>Типи сюжетних задач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Galina</dc:creator>
  <cp:lastModifiedBy>Admin</cp:lastModifiedBy>
  <cp:revision>96</cp:revision>
  <dcterms:created xsi:type="dcterms:W3CDTF">2011-02-11T11:30:25Z</dcterms:created>
  <dcterms:modified xsi:type="dcterms:W3CDTF">2014-02-16T17:05:03Z</dcterms:modified>
</cp:coreProperties>
</file>