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58" r:id="rId5"/>
    <p:sldId id="281" r:id="rId6"/>
    <p:sldId id="282" r:id="rId7"/>
    <p:sldId id="266" r:id="rId8"/>
    <p:sldId id="283" r:id="rId9"/>
    <p:sldId id="269" r:id="rId10"/>
    <p:sldId id="270" r:id="rId11"/>
    <p:sldId id="271" r:id="rId12"/>
    <p:sldId id="272" r:id="rId13"/>
    <p:sldId id="273" r:id="rId14"/>
    <p:sldId id="278" r:id="rId15"/>
    <p:sldId id="279" r:id="rId16"/>
    <p:sldId id="284" r:id="rId17"/>
    <p:sldId id="285" r:id="rId18"/>
    <p:sldId id="286" r:id="rId19"/>
    <p:sldId id="287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freepik.com/free-photo/blue-map-shading_35-35938.jpg" TargetMode="External"/><Relationship Id="rId2" Type="http://schemas.openxmlformats.org/officeDocument/2006/relationships/hyperlink" Target="http://static.freepik.com/free-photo/3d-globe-vector-icon-earth-globe-vector-ai-adobe-photoshop-illustrator-globe-ai-design-blue-marbel-vector-ai-illustrator_11-37534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07704" y="476672"/>
            <a:ext cx="7056784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+mj-cs"/>
              </a:rPr>
              <a:t>Модельні програми НУШ для 5-6 класів: освіта, орієнтована на результат</a:t>
            </a:r>
            <a:endParaRPr kumimoji="0" lang="ru-RU" sz="4000" b="1" i="0" u="none" strike="noStrike" kern="1200" normalizeH="0" baseline="0" noProof="0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88025" y="5013177"/>
            <a:ext cx="4032448" cy="1224136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-UA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Тетяна </a:t>
            </a:r>
            <a:r>
              <a:rPr lang="uk-UA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Гільберг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uk-UA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</a:t>
            </a:r>
            <a:r>
              <a:rPr lang="uk-U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наук, доцент, зав. кафедри природничо-математичних дисциплін і технологій ХОІППО, Заслужений працівник освіти України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42B05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solidFill>
                  <a:srgbClr val="42B05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Опрацьовує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систематизує та представляє інформацію природничого змісту</a:t>
            </a:r>
            <a:r>
              <a:rPr lang="uk-UA" sz="2500" dirty="0">
                <a:solidFill>
                  <a:prstClr val="black"/>
                </a:solidFill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500" dirty="0">
                <a:solidFill>
                  <a:prstClr val="black"/>
                </a:solidFill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Робота з науково-популярними текстами</a:t>
            </a:r>
          </a:p>
          <a:p>
            <a:pPr lvl="0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Використання прийому ІНСЕРТ</a:t>
            </a:r>
          </a:p>
          <a:p>
            <a:pPr lvl="0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Ролі: доповідача, опонента і рецензента</a:t>
            </a:r>
          </a:p>
          <a:p>
            <a:pPr lvl="0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Спостереження за об'єктами та їх представлення</a:t>
            </a:r>
          </a:p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Кластери</a:t>
            </a:r>
          </a:p>
          <a:p>
            <a:pPr lvl="0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«Лист» «Я тобі – ти мені»</a:t>
            </a:r>
          </a:p>
          <a:p>
            <a:pPr lvl="0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«</a:t>
            </a:r>
            <a:r>
              <a:rPr lang="uk-UA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Кубування</a:t>
            </a: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»</a:t>
            </a:r>
          </a:p>
          <a:p>
            <a:pPr lvl="0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Інтерактивний плакат</a:t>
            </a:r>
          </a:p>
          <a:p>
            <a:pPr lvl="0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1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Читання графічних, </a:t>
            </a:r>
            <a:r>
              <a:rPr lang="uk-UA" sz="1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картографічнихданих</a:t>
            </a:r>
            <a:r>
              <a:rPr lang="uk-UA" sz="1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даних, діаграм, </a:t>
            </a:r>
            <a:r>
              <a:rPr lang="uk-UA" sz="1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картодіагарм</a:t>
            </a:r>
            <a:r>
              <a:rPr lang="uk-UA" sz="1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, малюнків, ментальних карт, географічних карт, </a:t>
            </a:r>
            <a:r>
              <a:rPr lang="uk-UA" sz="1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інфографіки</a:t>
            </a:r>
            <a:r>
              <a:rPr lang="uk-UA" sz="1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тощо.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07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210146"/>
          </a:xfrm>
        </p:spPr>
        <p:txBody>
          <a:bodyPr>
            <a:normAutofit fontScale="90000"/>
          </a:bodyPr>
          <a:lstStyle/>
          <a:p>
            <a:r>
              <a:rPr lang="uk-UA" sz="2500" b="1" dirty="0" smtClean="0">
                <a:solidFill>
                  <a:srgbClr val="42B05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500" b="1" dirty="0" smtClean="0">
                <a:solidFill>
                  <a:srgbClr val="42B05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500" b="1" dirty="0" smtClean="0">
                <a:solidFill>
                  <a:srgbClr val="42B05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Усвідомлює </a:t>
            </a:r>
            <a:r>
              <a:rPr lang="uk-UA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закономірності природи, роль природничих наук і техніки в житті людини; </a:t>
            </a:r>
            <a:r>
              <a:rPr lang="uk-UA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відповідально</a:t>
            </a:r>
            <a:r>
              <a:rPr lang="uk-UA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поводиться для забезпечення сталого розвитку суспільства</a:t>
            </a:r>
            <a:r>
              <a:rPr lang="uk-UA" sz="2500" dirty="0">
                <a:solidFill>
                  <a:prstClr val="black"/>
                </a:solidFill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500" dirty="0">
                <a:solidFill>
                  <a:prstClr val="black"/>
                </a:solidFill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причинно-наслідкових зав'язків 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 Вена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Гронування</a:t>
            </a: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«ФІШБОУН»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«Асоціативний кущ»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 ланцюжки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55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42B05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42B05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2800" b="1" dirty="0" smtClean="0">
                <a:solidFill>
                  <a:srgbClr val="42B05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Розвиває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власне наукове мислення, набуває досвіду розв’язання проблем природничого змісту (індивідуально та у співпраці з іншими особами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500" dirty="0">
                <a:solidFill>
                  <a:schemeClr val="accent6">
                    <a:lumMod val="50000"/>
                  </a:schemeClr>
                </a:solidFill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500" dirty="0">
                <a:solidFill>
                  <a:schemeClr val="accent6">
                    <a:lumMod val="50000"/>
                  </a:schemeClr>
                </a:solidFill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Проблемний підхід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Групова, парна робота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Критичне мислення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Дискусії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Дебати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Екскурсії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Обговорення доповідей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Робота з термінами 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Проекти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28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>
                <a:solidFill>
                  <a:srgbClr val="F79646">
                    <a:lumMod val="50000"/>
                  </a:srgbClr>
                </a:solidFill>
                <a:latin typeface="Trebuchet MS"/>
              </a:rPr>
              <a:t>Що дають очікувані результати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600" b="1" dirty="0">
                <a:solidFill>
                  <a:prstClr val="black"/>
                </a:solidFill>
                <a:latin typeface="Trebuchet MS"/>
              </a:rPr>
              <a:t>Сприяють формуванню </a:t>
            </a:r>
            <a:r>
              <a:rPr lang="uk-UA" sz="2600" b="1" dirty="0" err="1">
                <a:solidFill>
                  <a:prstClr val="black"/>
                </a:solidFill>
                <a:latin typeface="Trebuchet MS"/>
              </a:rPr>
              <a:t>компетентностей</a:t>
            </a:r>
            <a:r>
              <a:rPr lang="uk-UA" sz="2600" b="1" dirty="0">
                <a:solidFill>
                  <a:prstClr val="black"/>
                </a:solidFill>
                <a:latin typeface="Trebuchet MS"/>
              </a:rPr>
              <a:t> здобувачів освіти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600" b="1" dirty="0">
                <a:solidFill>
                  <a:prstClr val="black"/>
                </a:solidFill>
                <a:latin typeface="Trebuchet MS"/>
              </a:rPr>
              <a:t>Допомагають у розв'язанні комплексних завдань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600" b="1" dirty="0">
                <a:solidFill>
                  <a:prstClr val="black"/>
                </a:solidFill>
                <a:latin typeface="Trebuchet MS"/>
              </a:rPr>
              <a:t>Сприяють підвищенню якості освіти</a:t>
            </a:r>
          </a:p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prstClr val="black"/>
                </a:solidFill>
                <a:latin typeface="Trebuchet MS"/>
              </a:rPr>
              <a:t>Сприяють  підвищенню </a:t>
            </a:r>
            <a:r>
              <a:rPr lang="uk-UA" sz="2400" b="1" dirty="0" err="1">
                <a:solidFill>
                  <a:prstClr val="black"/>
                </a:solidFill>
                <a:latin typeface="Trebuchet MS"/>
              </a:rPr>
              <a:t>конкурентноспроможності</a:t>
            </a:r>
            <a:r>
              <a:rPr lang="uk-UA" sz="2400" b="1" dirty="0">
                <a:solidFill>
                  <a:prstClr val="black"/>
                </a:solidFill>
                <a:latin typeface="Trebuchet MS"/>
              </a:rPr>
              <a:t>  випускників на ринку праці 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prstClr val="black"/>
                </a:solidFill>
                <a:latin typeface="Trebuchet MS"/>
              </a:rPr>
              <a:t>Цілісного сприйняття навколишнього світу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prstClr val="black"/>
                </a:solidFill>
                <a:latin typeface="Trebuchet MS"/>
              </a:rPr>
              <a:t>Впливають на результати міжнародних досліджень </a:t>
            </a:r>
            <a:r>
              <a:rPr lang="en-US" sz="2400" b="1" dirty="0">
                <a:solidFill>
                  <a:prstClr val="black"/>
                </a:solidFill>
                <a:latin typeface="Trebuchet MS"/>
              </a:rPr>
              <a:t>PISA</a:t>
            </a:r>
            <a:r>
              <a:rPr lang="uk-UA" sz="2400" b="1" dirty="0">
                <a:solidFill>
                  <a:prstClr val="black"/>
                </a:solidFill>
                <a:latin typeface="Trebuchet MS"/>
              </a:rPr>
              <a:t>,</a:t>
            </a:r>
            <a:r>
              <a:rPr lang="en-US" sz="2400" b="1" dirty="0">
                <a:solidFill>
                  <a:prstClr val="black"/>
                </a:solidFill>
                <a:latin typeface="Trebuchet MS"/>
              </a:rPr>
              <a:t> TIMS</a:t>
            </a:r>
            <a:endParaRPr lang="uk-UA" sz="2400" b="1" dirty="0">
              <a:solidFill>
                <a:prstClr val="black"/>
              </a:solidFill>
              <a:latin typeface="Trebuchet MS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73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136904" cy="1080120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Що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повинен уміти вчитель,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щоб успішно реалізувати </a:t>
            </a:r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компетентнісний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 підхід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endParaRPr lang="uk-UA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 fontScale="47500" lnSpcReduction="20000"/>
          </a:bodyPr>
          <a:lstStyle/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3600" dirty="0">
                <a:cs typeface="Times New Roman" pitchFamily="18" charset="0"/>
              </a:rPr>
              <a:t>Розвивати вміння здобувати знання і їх застосовувати на </a:t>
            </a:r>
            <a:r>
              <a:rPr lang="uk-UA" sz="3600" dirty="0" smtClean="0">
                <a:cs typeface="Times New Roman" pitchFamily="18" charset="0"/>
              </a:rPr>
              <a:t>практиці.</a:t>
            </a:r>
            <a:endParaRPr lang="ru-RU" sz="3600" dirty="0">
              <a:cs typeface="Times New Roman" pitchFamily="18" charset="0"/>
            </a:endParaRP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3600" dirty="0">
                <a:cs typeface="Times New Roman" pitchFamily="18" charset="0"/>
              </a:rPr>
              <a:t>Вчитель – режисер, а учень самостійно відкриває знання через зміст, активні форми роботи, проблемні запитання тощо.</a:t>
            </a:r>
            <a:endParaRPr lang="ru-RU" sz="3600" dirty="0">
              <a:cs typeface="Times New Roman" pitchFamily="18" charset="0"/>
            </a:endParaRP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3600" dirty="0">
                <a:cs typeface="Times New Roman" pitchFamily="18" charset="0"/>
              </a:rPr>
              <a:t>Продуктивні завдання. Застосування знань у нових умовах. </a:t>
            </a:r>
            <a:endParaRPr lang="uk-UA" sz="3600" dirty="0" smtClean="0">
              <a:cs typeface="Times New Roman" pitchFamily="18" charset="0"/>
            </a:endParaRP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3600" dirty="0" smtClean="0">
                <a:solidFill>
                  <a:prstClr val="black"/>
                </a:solidFill>
              </a:rPr>
              <a:t>Показувати </a:t>
            </a:r>
            <a:r>
              <a:rPr lang="uk-UA" sz="3600" dirty="0">
                <a:solidFill>
                  <a:prstClr val="black"/>
                </a:solidFill>
              </a:rPr>
              <a:t>зв’язок між матеріалом, який вивчається, </a:t>
            </a:r>
            <a:r>
              <a:rPr lang="uk-UA" sz="3600" dirty="0" smtClean="0">
                <a:solidFill>
                  <a:prstClr val="black"/>
                </a:solidFill>
              </a:rPr>
              <a:t>з повсякденним </a:t>
            </a:r>
            <a:r>
              <a:rPr lang="uk-UA" sz="3600" dirty="0">
                <a:solidFill>
                  <a:prstClr val="black"/>
                </a:solidFill>
              </a:rPr>
              <a:t>життям та з інтересами </a:t>
            </a:r>
            <a:r>
              <a:rPr lang="uk-UA" sz="3600" dirty="0" smtClean="0">
                <a:solidFill>
                  <a:prstClr val="black"/>
                </a:solidFill>
              </a:rPr>
              <a:t>учнів.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3600" dirty="0">
                <a:solidFill>
                  <a:prstClr val="black"/>
                </a:solidFill>
              </a:rPr>
              <a:t>П</a:t>
            </a:r>
            <a:r>
              <a:rPr lang="uk-UA" sz="3600" dirty="0" smtClean="0">
                <a:solidFill>
                  <a:prstClr val="black"/>
                </a:solidFill>
              </a:rPr>
              <a:t>ланувати </a:t>
            </a:r>
            <a:r>
              <a:rPr lang="uk-UA" sz="3600" dirty="0">
                <a:solidFill>
                  <a:prstClr val="black"/>
                </a:solidFill>
              </a:rPr>
              <a:t>урок з використанням різноманітних форм і </a:t>
            </a:r>
            <a:r>
              <a:rPr lang="uk-UA" sz="3600" dirty="0" smtClean="0">
                <a:solidFill>
                  <a:prstClr val="black"/>
                </a:solidFill>
              </a:rPr>
              <a:t>методів навчання.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3600" dirty="0" smtClean="0">
                <a:solidFill>
                  <a:prstClr val="black"/>
                </a:solidFill>
              </a:rPr>
              <a:t>Використовувати при обговоренні питань набутий досвід учнів.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3600" dirty="0" smtClean="0">
                <a:solidFill>
                  <a:prstClr val="black"/>
                </a:solidFill>
              </a:rPr>
              <a:t>Демонструвати </a:t>
            </a:r>
            <a:r>
              <a:rPr lang="uk-UA" sz="3600" dirty="0">
                <a:solidFill>
                  <a:prstClr val="black"/>
                </a:solidFill>
              </a:rPr>
              <a:t>учням рольові моделі на прикладі </a:t>
            </a:r>
            <a:r>
              <a:rPr lang="uk-UA" sz="3600" dirty="0" smtClean="0">
                <a:solidFill>
                  <a:prstClr val="black"/>
                </a:solidFill>
              </a:rPr>
              <a:t>реальних людей </a:t>
            </a:r>
            <a:r>
              <a:rPr lang="uk-UA" sz="3600" dirty="0">
                <a:solidFill>
                  <a:prstClr val="black"/>
                </a:solidFill>
              </a:rPr>
              <a:t>(діячів, фактів, ситуацій </a:t>
            </a:r>
            <a:r>
              <a:rPr lang="uk-UA" sz="3600" dirty="0" smtClean="0">
                <a:solidFill>
                  <a:prstClr val="black"/>
                </a:solidFill>
              </a:rPr>
              <a:t>тощо).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3600" dirty="0" smtClean="0">
                <a:solidFill>
                  <a:prstClr val="black"/>
                </a:solidFill>
              </a:rPr>
              <a:t>Запрошувати </a:t>
            </a:r>
            <a:r>
              <a:rPr lang="uk-UA" sz="3600" dirty="0">
                <a:solidFill>
                  <a:prstClr val="black"/>
                </a:solidFill>
              </a:rPr>
              <a:t>експертів і спеціалістів для обговорення з </a:t>
            </a:r>
            <a:r>
              <a:rPr lang="uk-UA" sz="3600" dirty="0" smtClean="0">
                <a:solidFill>
                  <a:prstClr val="black"/>
                </a:solidFill>
              </a:rPr>
              <a:t>учнями тих </a:t>
            </a:r>
            <a:r>
              <a:rPr lang="uk-UA" sz="3600" dirty="0">
                <a:solidFill>
                  <a:prstClr val="black"/>
                </a:solidFill>
              </a:rPr>
              <a:t>питань, в яких він сам недостатньо </a:t>
            </a:r>
            <a:r>
              <a:rPr lang="uk-UA" sz="3600" dirty="0" smtClean="0">
                <a:solidFill>
                  <a:prstClr val="black"/>
                </a:solidFill>
              </a:rPr>
              <a:t>компетентний. 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3600" dirty="0" smtClean="0">
                <a:solidFill>
                  <a:prstClr val="black"/>
                </a:solidFill>
              </a:rPr>
              <a:t>Оцінювати </a:t>
            </a:r>
            <a:r>
              <a:rPr lang="uk-UA" sz="3600" dirty="0">
                <a:solidFill>
                  <a:prstClr val="black"/>
                </a:solidFill>
              </a:rPr>
              <a:t>досягнення учнів не тільки оцінкою, але і </a:t>
            </a:r>
            <a:r>
              <a:rPr lang="uk-UA" sz="3600" dirty="0" smtClean="0">
                <a:solidFill>
                  <a:prstClr val="black"/>
                </a:solidFill>
              </a:rPr>
              <a:t>змістовою характеристикою.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3600" dirty="0" smtClean="0">
                <a:solidFill>
                  <a:prstClr val="black"/>
                </a:solidFill>
              </a:rPr>
              <a:t>Успішно </a:t>
            </a:r>
            <a:r>
              <a:rPr lang="uk-UA" sz="3600" dirty="0">
                <a:solidFill>
                  <a:prstClr val="black"/>
                </a:solidFill>
              </a:rPr>
              <a:t>розв‘язувати свої власні життєві проблеми, </a:t>
            </a:r>
            <a:r>
              <a:rPr lang="uk-UA" sz="3600" dirty="0" smtClean="0">
                <a:solidFill>
                  <a:prstClr val="black"/>
                </a:solidFill>
              </a:rPr>
              <a:t>проявляти ініціативу</a:t>
            </a:r>
            <a:r>
              <a:rPr lang="uk-UA" sz="3600" dirty="0">
                <a:solidFill>
                  <a:prstClr val="black"/>
                </a:solidFill>
              </a:rPr>
              <a:t>, самостійність і </a:t>
            </a:r>
            <a:r>
              <a:rPr lang="uk-UA" sz="3600" dirty="0" smtClean="0">
                <a:solidFill>
                  <a:prstClr val="black"/>
                </a:solidFill>
              </a:rPr>
              <a:t>відповідальність.</a:t>
            </a:r>
            <a:endParaRPr lang="uk-UA" sz="3600" dirty="0">
              <a:solidFill>
                <a:prstClr val="black"/>
              </a:solidFill>
            </a:endParaRP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uk-UA" sz="2200" dirty="0" smtClean="0">
              <a:solidFill>
                <a:prstClr val="black"/>
              </a:solidFill>
            </a:endParaRPr>
          </a:p>
          <a:p>
            <a:pPr lvl="0"/>
            <a:endParaRPr lang="uk-UA" sz="2000" dirty="0">
              <a:solidFill>
                <a:prstClr val="black"/>
              </a:solidFill>
            </a:endParaRP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uk-UA" sz="1300" dirty="0" smtClean="0">
              <a:solidFill>
                <a:prstClr val="black"/>
              </a:solidFill>
            </a:endParaRP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uk-UA" sz="2000" dirty="0" smtClean="0">
              <a:solidFill>
                <a:prstClr val="black"/>
              </a:solidFill>
            </a:endParaRP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uk-UA" sz="2000" dirty="0" smtClean="0">
              <a:solidFill>
                <a:prstClr val="black"/>
              </a:solidFill>
            </a:endParaRP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uk-UA" sz="2000" dirty="0" smtClean="0">
              <a:solidFill>
                <a:prstClr val="black"/>
              </a:solidFill>
            </a:endParaRPr>
          </a:p>
          <a:p>
            <a:pPr lvl="0"/>
            <a:endParaRPr lang="uk-UA" sz="2000" dirty="0">
              <a:solidFill>
                <a:prstClr val="black"/>
              </a:solidFill>
            </a:endParaRP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34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 потрібно остерігатися</a:t>
            </a:r>
            <a:endParaRPr lang="uk-UA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За звичкою вважати себе головним і єдиним джерелом знань для своїх учнів.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Передавати учням свій досвід життя і виховувати їх, виходячи з того, як був вихований він сам.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Уявлень про те, що існують раз і назавжди задані способи «правильного» і «неправильного» вирішення життєвих і професійних проблем.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Дріб’язкових правил та інструкцій.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Проявляти увагу до своїх учнів, до їх суджень і питань, навіть якщо вони здаються провокаційними.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Планувати урок з використанням усього різноманіття форм і методів навчальної роботи.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Бездоказово-нормативних висловлювань «треба», «повинен», «так прийнято», які не супроводжуються подальшими поясненнями.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sz="2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Передавати  готові знання.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Пояснювати </a:t>
            </a:r>
            <a:r>
              <a:rPr lang="uk-UA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так, щоб учень запам’ятав і </a:t>
            </a:r>
            <a:r>
              <a:rPr lang="uk-UA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відтворив.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Репродуктивних завдань, які спрямовані на запам'ятовування і відтворення чужих думок.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uk-UA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uk-UA" sz="2000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uk-UA" sz="2000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uk-UA" sz="2000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uk-UA" sz="2000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uk-UA" sz="2000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15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5880"/>
            <a:ext cx="4927182" cy="653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54" y="123800"/>
            <a:ext cx="5083840" cy="654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1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948" y="12288"/>
            <a:ext cx="4898507" cy="64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92" y="76397"/>
            <a:ext cx="5005695" cy="643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6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" y="58536"/>
            <a:ext cx="4619114" cy="102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52" y="1080236"/>
            <a:ext cx="4836418" cy="102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500062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" y="2118673"/>
            <a:ext cx="4775877" cy="64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95" y="2762297"/>
            <a:ext cx="4827502" cy="251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20" y="5280615"/>
            <a:ext cx="4965275" cy="154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5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4224"/>
            <a:ext cx="4968552" cy="647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56" y="66902"/>
            <a:ext cx="5042735" cy="639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6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Модельна програма</a:t>
            </a:r>
            <a:endParaRPr lang="uk-UA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3528392"/>
          </a:xfrm>
        </p:spPr>
        <p:txBody>
          <a:bodyPr/>
          <a:lstStyle/>
          <a:p>
            <a:pPr marL="0" lvl="0" indent="0" defTabSz="503972">
              <a:spcBef>
                <a:spcPts val="1102"/>
              </a:spcBef>
              <a:buClr>
                <a:srgbClr val="5FCBEF"/>
              </a:buClr>
              <a:buSzPct val="80000"/>
              <a:buNone/>
            </a:pPr>
            <a:endParaRPr lang="uk-UA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503972">
              <a:spcBef>
                <a:spcPts val="1102"/>
              </a:spcBef>
              <a:buClr>
                <a:srgbClr val="5FCBEF"/>
              </a:buClr>
              <a:buSzPct val="80000"/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визначає орієнтовну послідовність досягнення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очікуваних результатів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учнів,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 предмета (інтегрованого курсу) та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навчальної діяльності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рекомендований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використання в освітньому процесі в порядку, визначеному законодавством.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13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9939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i="1" dirty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i="1" dirty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i="1" dirty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i="1" dirty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i="1" dirty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i="1" dirty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Інтернет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–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ресурси</a:t>
            </a:r>
            <a:endParaRPr lang="ru-RU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/>
            <a:r>
              <a:rPr lang="ru-RU" dirty="0" smtClean="0">
                <a:hlinkClick r:id="rId2"/>
              </a:rPr>
              <a:t>http://static.freepik.com/free-photo/3d-globe-vector-icon-earth-globe-vector-ai-adobe-photoshop-illustrator-globe-ai-design-blue-marbel-vector-ai-illustrator_11-37534.jpg</a:t>
            </a:r>
            <a:endParaRPr lang="ru-RU" dirty="0" smtClean="0"/>
          </a:p>
          <a:p>
            <a:pPr algn="ctr"/>
            <a:r>
              <a:rPr lang="ru-RU" sz="2400" i="1" dirty="0" smtClean="0"/>
              <a:t>земной шар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rId3"/>
              </a:rPr>
              <a:t>http://static.freepik.com/free-photo/blue-map-shading_35-35938.jpg</a:t>
            </a:r>
            <a:r>
              <a:rPr lang="ru-RU" dirty="0" smtClean="0"/>
              <a:t> </a:t>
            </a:r>
          </a:p>
          <a:p>
            <a:pPr algn="ctr"/>
            <a:r>
              <a:rPr lang="ru-RU" sz="2400" i="1" dirty="0" smtClean="0"/>
              <a:t>фон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2211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uk-UA" sz="3600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uk-UA" sz="3600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Державний стандарт базової освіти: основні підходи</a:t>
            </a:r>
            <a:r>
              <a:rPr lang="uk-UA" sz="3600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uk-UA" sz="3600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endParaRPr lang="uk-UA" sz="3600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>
            <a:normAutofit fontScale="85000" lnSpcReduction="20000"/>
          </a:bodyPr>
          <a:lstStyle/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uk-UA" sz="2900" b="1" dirty="0" err="1"/>
              <a:t>Компетентнісний</a:t>
            </a:r>
            <a:r>
              <a:rPr lang="uk-UA" sz="2900" b="1" dirty="0"/>
              <a:t> </a:t>
            </a:r>
            <a:r>
              <a:rPr lang="uk-UA" sz="2900" b="1" dirty="0" smtClean="0"/>
              <a:t>підхід</a:t>
            </a:r>
            <a:endParaRPr lang="ru-RU" sz="2900" dirty="0" smtClean="0"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uk-UA" sz="2900" b="1" dirty="0" err="1" smtClean="0"/>
              <a:t>Діяльнісний</a:t>
            </a:r>
            <a:r>
              <a:rPr lang="uk-UA" sz="2900" b="1" dirty="0" smtClean="0"/>
              <a:t> підхід </a:t>
            </a:r>
            <a:r>
              <a:rPr lang="uk-UA" sz="2900" dirty="0" smtClean="0"/>
              <a:t>(</a:t>
            </a:r>
            <a:r>
              <a:rPr lang="uk-UA" sz="2900" dirty="0"/>
              <a:t>знати, розуміти, застосовувати, </a:t>
            </a:r>
            <a:r>
              <a:rPr lang="uk-UA" sz="2900" dirty="0" smtClean="0"/>
              <a:t>аналізувати,</a:t>
            </a:r>
            <a:r>
              <a:rPr lang="ru-RU" sz="2900" dirty="0" smtClean="0">
                <a:cs typeface="Times New Roman"/>
              </a:rPr>
              <a:t> </a:t>
            </a:r>
            <a:r>
              <a:rPr lang="uk-UA" sz="2900" dirty="0" smtClean="0"/>
              <a:t>оцінювати</a:t>
            </a:r>
            <a:r>
              <a:rPr lang="uk-UA" sz="2900" dirty="0"/>
              <a:t>, синтезувати</a:t>
            </a:r>
            <a:r>
              <a:rPr lang="uk-UA" sz="2900" dirty="0" smtClean="0"/>
              <a:t>)</a:t>
            </a:r>
            <a:endParaRPr lang="ru-RU" sz="2900" dirty="0"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uk-UA" sz="2900" b="1" dirty="0"/>
              <a:t>Особистісно-орієнтований підхід</a:t>
            </a:r>
            <a:endParaRPr lang="ru-RU" sz="2900" dirty="0"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uk-UA" sz="2900" b="1" dirty="0" smtClean="0"/>
              <a:t>Дослідницький</a:t>
            </a:r>
            <a:endParaRPr lang="ru-RU" sz="2900" b="1" dirty="0"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uk-UA" sz="2900" b="1" dirty="0"/>
              <a:t>Ціннісно-орієнтований</a:t>
            </a:r>
            <a:endParaRPr lang="ru-RU" sz="2900" b="1" dirty="0"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uk-UA" sz="2900" dirty="0" smtClean="0"/>
              <a:t>Диференційований </a:t>
            </a:r>
            <a:r>
              <a:rPr lang="uk-UA" sz="2900" dirty="0"/>
              <a:t>(спеціалізація </a:t>
            </a:r>
            <a:r>
              <a:rPr lang="uk-UA" sz="2900" dirty="0" err="1"/>
              <a:t>нп</a:t>
            </a:r>
            <a:r>
              <a:rPr lang="uk-UA" sz="2900" dirty="0"/>
              <a:t> для різних групах)</a:t>
            </a:r>
            <a:endParaRPr lang="ru-RU" sz="2900" dirty="0"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uk-UA" sz="2900" dirty="0" smtClean="0"/>
              <a:t>Системний </a:t>
            </a:r>
            <a:r>
              <a:rPr lang="uk-UA" sz="2900" dirty="0"/>
              <a:t>(самоорганізація, </a:t>
            </a:r>
            <a:r>
              <a:rPr lang="uk-UA" sz="2900" dirty="0" smtClean="0"/>
              <a:t>саморозвиток,</a:t>
            </a:r>
            <a:r>
              <a:rPr lang="ru-RU" sz="2900" dirty="0" smtClean="0">
                <a:cs typeface="Times New Roman"/>
              </a:rPr>
              <a:t> </a:t>
            </a:r>
            <a:r>
              <a:rPr lang="uk-UA" sz="2900" dirty="0" smtClean="0"/>
              <a:t>самонавчання</a:t>
            </a:r>
            <a:r>
              <a:rPr lang="uk-UA" sz="2900" dirty="0"/>
              <a:t>)</a:t>
            </a:r>
            <a:endParaRPr lang="ru-RU" sz="2900" dirty="0"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uk-UA" sz="2900" dirty="0"/>
              <a:t>Комунікативний</a:t>
            </a:r>
            <a:endParaRPr lang="ru-RU" sz="2900" dirty="0"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uk-UA" sz="2900" dirty="0"/>
              <a:t>Інтегративний</a:t>
            </a:r>
            <a:endParaRPr lang="ru-RU" sz="2900" dirty="0"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uk-UA" sz="2900" dirty="0"/>
              <a:t>Індивідуальний</a:t>
            </a:r>
            <a:endParaRPr lang="ru-RU" sz="2900" dirty="0">
              <a:ea typeface="Times New Roman"/>
              <a:cs typeface="Times New Roman"/>
            </a:endParaRPr>
          </a:p>
          <a:p>
            <a:endParaRPr lang="uk-UA" dirty="0" smtClean="0">
              <a:solidFill>
                <a:srgbClr val="0070C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54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11560" y="1916832"/>
            <a:ext cx="8208912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03972">
              <a:lnSpc>
                <a:spcPct val="107000"/>
              </a:lnSpc>
              <a:spcBef>
                <a:spcPts val="1102"/>
              </a:spcBef>
              <a:spcAft>
                <a:spcPts val="800"/>
              </a:spcAft>
              <a:buClr>
                <a:srgbClr val="5FCBEF"/>
              </a:buClr>
              <a:buSzPct val="80000"/>
            </a:pPr>
            <a:r>
              <a:rPr lang="uk-UA" sz="3200" b="1" i="1" dirty="0">
                <a:solidFill>
                  <a:prstClr val="black"/>
                </a:solidFill>
                <a:ea typeface="Calibri"/>
                <a:cs typeface="Times New Roman"/>
              </a:rPr>
              <a:t>Очікувані результати </a:t>
            </a:r>
            <a:r>
              <a:rPr lang="uk-UA" sz="3200" dirty="0">
                <a:solidFill>
                  <a:prstClr val="black"/>
                </a:solidFill>
                <a:ea typeface="Calibri"/>
                <a:cs typeface="Times New Roman"/>
              </a:rPr>
              <a:t>це очікувані і вимірювані конкретні досягнення учнів та випускників, виражені на мові </a:t>
            </a:r>
            <a:r>
              <a:rPr lang="uk-UA" sz="3200" i="1" dirty="0">
                <a:solidFill>
                  <a:prstClr val="black"/>
                </a:solidFill>
                <a:ea typeface="Calibri"/>
                <a:cs typeface="Times New Roman"/>
              </a:rPr>
              <a:t>знань, умінь, навичок, здібностей, компетенцій</a:t>
            </a:r>
            <a:r>
              <a:rPr lang="uk-UA" sz="3200" dirty="0">
                <a:solidFill>
                  <a:prstClr val="black"/>
                </a:solidFill>
                <a:ea typeface="Calibri"/>
                <a:cs typeface="Times New Roman"/>
              </a:rPr>
              <a:t>, і які описують, що повинен буде в змозі робити учень / випускник після закінчення всієї або частини освітньої програми.</a:t>
            </a:r>
            <a:endParaRPr lang="uk-UA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27584" y="260648"/>
            <a:ext cx="7992888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03972">
              <a:lnSpc>
                <a:spcPct val="107000"/>
              </a:lnSpc>
              <a:spcBef>
                <a:spcPts val="1102"/>
              </a:spcBef>
              <a:spcAft>
                <a:spcPts val="800"/>
              </a:spcAft>
              <a:buClr>
                <a:srgbClr val="5FCBEF"/>
              </a:buClr>
              <a:buSzPct val="80000"/>
            </a:pPr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Державний стандарт: очікувані результати навчання</a:t>
            </a:r>
            <a:endParaRPr lang="uk-UA" sz="32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Яка роль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обов'язкових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результатів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навчання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2204864"/>
            <a:ext cx="2232248" cy="1008111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Вимоги державного</a:t>
            </a:r>
          </a:p>
          <a:p>
            <a:r>
              <a:rPr lang="uk-UA" dirty="0"/>
              <a:t>стандарту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88224" y="2204864"/>
            <a:ext cx="2098576" cy="648071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Освітнім </a:t>
            </a:r>
          </a:p>
          <a:p>
            <a:r>
              <a:rPr lang="uk-UA" dirty="0" smtClean="0"/>
              <a:t>процесом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07904" y="3933057"/>
            <a:ext cx="2448272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/>
              <a:t>Системою оцінки результатів</a:t>
            </a:r>
          </a:p>
          <a:p>
            <a:pPr marL="0" indent="0">
              <a:buNone/>
            </a:pPr>
            <a:r>
              <a:rPr lang="uk-UA" sz="2000" b="1" dirty="0" smtClean="0"/>
              <a:t>засвоєння освітньої програми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1228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Очікувані результати навчання є основним орієнтиром:</a:t>
            </a:r>
            <a:endParaRPr lang="uk-UA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b="1" dirty="0" smtClean="0"/>
              <a:t>При проектуванні</a:t>
            </a:r>
            <a:endParaRPr lang="uk-UA" b="1" dirty="0"/>
          </a:p>
          <a:p>
            <a:pPr marL="0" indent="0">
              <a:buNone/>
            </a:pPr>
            <a:r>
              <a:rPr lang="uk-UA" b="1" dirty="0" smtClean="0"/>
              <a:t> освітньої програми</a:t>
            </a:r>
            <a:endParaRPr lang="uk-UA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b="1" dirty="0" smtClean="0"/>
              <a:t>При підборі  методів навчання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9623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rary.nlu.edu.ua/POLN_TEXT/4%20KURS/4/1/09H2R9_2.files/imag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7"/>
            <a:ext cx="755979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1115616" y="476673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t>Метод – це теорія в дії</a:t>
            </a: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73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F79646">
                    <a:lumMod val="50000"/>
                  </a:srgbClr>
                </a:solidFill>
                <a:latin typeface="Trebuchet MS"/>
              </a:rPr>
              <a:t>Мета освітньої галуза «Природознавство»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77979" lvl="0" indent="-377979" algn="just" defTabSz="503972">
              <a:spcBef>
                <a:spcPts val="6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особистості учня</a:t>
            </a:r>
            <a:r>
              <a:rPr lang="uk-U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який знає та розуміє </a:t>
            </a:r>
            <a:r>
              <a:rPr lang="uk-UA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закономірності живої і неживої природи</a:t>
            </a:r>
            <a:r>
              <a:rPr lang="uk-U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володіє певними вміннями її </a:t>
            </a:r>
            <a:r>
              <a:rPr lang="uk-UA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дослідження, </a:t>
            </a:r>
            <a:r>
              <a:rPr lang="uk-U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виявляє допитливість, на основі здобутих знань і пізнавального досвіду усвідомлює </a:t>
            </a:r>
            <a:r>
              <a:rPr lang="uk-UA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цілісність природничо-наукової картини світу</a:t>
            </a:r>
            <a:r>
              <a:rPr lang="uk-U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здатен оцінити вплив </a:t>
            </a:r>
            <a:r>
              <a:rPr lang="uk-UA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природничих наук, техніки і технологій на сталий розвиток суспільства </a:t>
            </a:r>
            <a:r>
              <a:rPr lang="uk-U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можливі наслідки людської діяльності у природі, </a:t>
            </a:r>
            <a:r>
              <a:rPr lang="uk-UA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відповідально взаємодіє з навколишнім природним середовищем</a:t>
            </a:r>
            <a:r>
              <a:rPr lang="uk-U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solidFill>
                <a:prstClr val="black">
                  <a:lumMod val="75000"/>
                  <a:lumOff val="25000"/>
                </a:prstClr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23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Пізнає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 природи засобами наукового дослідження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ДОСЛІДИ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СПОСТЕРЕЖЕННЯ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ЕКСПЕРИМЕНТИ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ВИМІРЮВАННЯ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ПРОЕКТИ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ПОРІВНЯННЯ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ПРОТИСТАВЛЕННЯ</a:t>
            </a:r>
          </a:p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АНАЛОГІЯ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СИСТЕМАТИЗАЦІЯ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КЛАСИФІКАЦІЯ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З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’</a:t>
            </a:r>
            <a:r>
              <a:rPr lang="uk-UA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ЯСУВАННЯ </a:t>
            </a: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ПРИЧИН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УЗАГАЛЬНЕННЯ</a:t>
            </a:r>
          </a:p>
          <a:p>
            <a:pPr marL="377979" lvl="0" indent="-377979" defTabSz="503972">
              <a:spcBef>
                <a:spcPts val="1102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МОДЕЛЮВАННЯ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08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705</Words>
  <Application>Microsoft Office PowerPoint</Application>
  <PresentationFormat>Екран (4:3)</PresentationFormat>
  <Paragraphs>143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Тема Office</vt:lpstr>
      <vt:lpstr>Презентація PowerPoint</vt:lpstr>
      <vt:lpstr>Модельна програма</vt:lpstr>
      <vt:lpstr> Державний стандарт базової освіти: основні підходи </vt:lpstr>
      <vt:lpstr>Презентація PowerPoint</vt:lpstr>
      <vt:lpstr>Яка роль обов'язкових результатів навчання?</vt:lpstr>
      <vt:lpstr>Очікувані результати навчання є основним орієнтиром:</vt:lpstr>
      <vt:lpstr>Презентація PowerPoint</vt:lpstr>
      <vt:lpstr>Мета освітньої галуза «Природознавство»</vt:lpstr>
      <vt:lpstr>1. Пізнає світ природи засобами наукового дослідження</vt:lpstr>
      <vt:lpstr> 2. Опрацьовує, систематизує та представляє інформацію природничого змісту </vt:lpstr>
      <vt:lpstr> 3. Усвідомлює закономірності природи, роль природничих наук і техніки в житті людини; відповідально поводиться для забезпечення сталого розвитку суспільства </vt:lpstr>
      <vt:lpstr> 4. Розвиває власне наукове мислення, набуває досвіду розв’язання проблем природничого змісту (індивідуально та у співпраці з іншими особами) </vt:lpstr>
      <vt:lpstr>Що дають очікувані результати</vt:lpstr>
      <vt:lpstr>Що повинен уміти вчитель, щоб успішно реалізувати компетентнісний підхід </vt:lpstr>
      <vt:lpstr>Чого потрібно остерігатися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кафедра</cp:lastModifiedBy>
  <cp:revision>26</cp:revision>
  <dcterms:created xsi:type="dcterms:W3CDTF">2013-08-25T13:41:46Z</dcterms:created>
  <dcterms:modified xsi:type="dcterms:W3CDTF">2021-08-18T07:47:44Z</dcterms:modified>
</cp:coreProperties>
</file>