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64" r:id="rId6"/>
    <p:sldId id="269" r:id="rId7"/>
    <p:sldId id="265" r:id="rId8"/>
    <p:sldId id="266" r:id="rId9"/>
    <p:sldId id="267" r:id="rId10"/>
    <p:sldId id="268" r:id="rId11"/>
    <p:sldId id="272" r:id="rId12"/>
    <p:sldId id="271" r:id="rId13"/>
    <p:sldId id="270" r:id="rId14"/>
    <p:sldId id="274" r:id="rId15"/>
    <p:sldId id="275" r:id="rId16"/>
    <p:sldId id="273" r:id="rId1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35"/>
    <a:srgbClr val="FF0D97"/>
    <a:srgbClr val="0000CC"/>
    <a:srgbClr val="9EFF29"/>
    <a:srgbClr val="C80064"/>
    <a:srgbClr val="C33A1F"/>
    <a:srgbClr val="FF2549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4" autoAdjust="0"/>
    <p:restoredTop sz="94660"/>
  </p:normalViewPr>
  <p:slideViewPr>
    <p:cSldViewPr snapToGrid="0">
      <p:cViewPr>
        <p:scale>
          <a:sx n="100" d="100"/>
          <a:sy n="100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31B9E4-449D-494B-A320-4FB73F27353F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D0D4F1-65BB-4F84-8D27-EB13BC752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08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310" y="2573592"/>
            <a:ext cx="8008376" cy="149696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310" y="4077927"/>
            <a:ext cx="8001000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CD85-C004-474B-B91E-9CE6BBEFD451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47B0A-277B-4EF8-8ED1-07A26F290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F1D04-D7DF-460B-9939-BCE199F323DF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BB82-C2A9-42A1-B905-054BE0119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667C-190E-41A7-97F3-C91659D12C94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8CF1-1A01-42B1-8367-9658E61DC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08413" y="2325688"/>
            <a:ext cx="14636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29D4-02F2-4E68-9585-4AEF6B6797BA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4F00F-705A-477A-9698-8F965BBA5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2" y="342324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253613"/>
            <a:ext cx="8246070" cy="3524861"/>
          </a:xfrm>
        </p:spPr>
        <p:txBody>
          <a:bodyPr/>
          <a:lstStyle>
            <a:lvl1pPr algn="l"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algn="l"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 algn="l"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 algn="l"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E3748-8C8D-4A9E-A8C1-B9D32F84ABE9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76E1E-9C2B-4C9A-B526-1EB307287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65" y="406537"/>
            <a:ext cx="647486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071" y="1143000"/>
            <a:ext cx="6496665" cy="3545497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6907-6E1C-4523-87C8-FD05994BF8FD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7415-A03A-40AE-B4F6-0A625467E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C49E7-AEEE-4873-BC72-EEFA18224886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57E42-05FB-43B7-B211-C2084FA9F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99A67-6ACB-4248-B8D8-E64E03A391D5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D5262-9880-4680-8B84-7A239C59A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6" y="426503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46378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193617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46378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193617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838CC-1DA7-4B6B-AF9B-D1B7EA876E3E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C089C-557B-4ABF-9C8A-C06320D12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B2CF-2431-4E94-BB18-7D7EBECC7544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82DD-9776-47F2-AC5E-621C341C9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EF4F5-F664-419C-B883-09EB64F8C926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C40F9-94AD-4C9E-923B-6CBED7A0A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0E900-6C93-45C5-8B6F-8ECD27794D9C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08660-E35C-4F05-8B5F-BE8CCD273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14B64F-1084-461B-A2B0-F7BEB5FFCEC8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6D46C5-9892-451D-9CFD-5341081A9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-9525" y="5213350"/>
            <a:ext cx="8389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This presentation uses a free template provided by FPPT.com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www.free-power-point-templates.com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5"/>
          <p:cNvSpPr txBox="1">
            <a:spLocks noChangeArrowheads="1"/>
          </p:cNvSpPr>
          <p:nvPr/>
        </p:nvSpPr>
        <p:spPr bwMode="auto">
          <a:xfrm>
            <a:off x="346075" y="3430588"/>
            <a:ext cx="87979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>
                <a:latin typeface="Times New Roman" pitchFamily="18" charset="0"/>
              </a:rPr>
              <a:t>Моделювання форм дослідницької діяльності учасників освітнього процесу</a:t>
            </a:r>
            <a:endParaRPr lang="ru-RU" sz="3200" b="1" i="1">
              <a:latin typeface="Times New Roman" pitchFamily="18" charset="0"/>
            </a:endParaRPr>
          </a:p>
        </p:txBody>
      </p: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746125" y="2565400"/>
            <a:ext cx="179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i="1">
                <a:latin typeface="Times New Roman" pitchFamily="18" charset="0"/>
              </a:rPr>
              <a:t>О. Васильків</a:t>
            </a:r>
            <a:endParaRPr lang="ru-RU" sz="2000" b="1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0" y="206375"/>
            <a:ext cx="8686800" cy="857250"/>
          </a:xfrm>
        </p:spPr>
        <p:txBody>
          <a:bodyPr/>
          <a:lstStyle/>
          <a:p>
            <a:r>
              <a:rPr lang="uk-UA" sz="24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Вміння досліджувати </a:t>
            </a:r>
            <a:br>
              <a:rPr lang="uk-UA" sz="2400" b="1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uk-UA" sz="24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візуальні джерела</a:t>
            </a:r>
            <a:endParaRPr lang="ru-RU" sz="2400" b="1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моделі біологічних об’єктів, їхні фотографії, 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обладнання: мікроскопи тощо; 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статичні та динамічні моделі біологічних об’єктів (клітин, тканин, органів, систем органів) тощо; 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символьні об’єкти, графіки (схеми, таблиці, малюнки) та ін.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0" y="492125"/>
            <a:ext cx="8686800" cy="857250"/>
          </a:xfrm>
        </p:spPr>
        <p:txBody>
          <a:bodyPr/>
          <a:lstStyle/>
          <a:p>
            <a:r>
              <a:rPr lang="ru-RU" sz="20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ВИКОРИСТАННЯ МУЛЬТИМЕДІЙНИХ</a:t>
            </a:r>
            <a:br>
              <a:rPr lang="ru-RU" sz="2000" b="1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 ЗАСОБІВ ВІЗУАЛІЗАЦІЇ</a:t>
            </a:r>
            <a:r>
              <a:rPr lang="ru-RU" sz="4000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381000" y="1749425"/>
            <a:ext cx="8229600" cy="3394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Хмарно-орієнтовані ресурси: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онлайн-лабараторії та тесторіуми дають учням необхідні інструменти для дослідження біологічних процесів та можливість проводити лабораторні роботи віртуально, у режимі хостингу. Учні виконують лабораторні роботи на сайті VirtuLab (http://www.virtulab.net/index), а онлайн-тестування на сайті «Тесторіум» (http://www.testorium.net/) .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Використання інфографіки 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(Piktochart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Visual.ly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Wordle </a:t>
            </a:r>
            <a:r>
              <a:rPr lang="uk-UA" sz="2000" smtClean="0">
                <a:solidFill>
                  <a:schemeClr val="tx1"/>
                </a:solidFill>
                <a:latin typeface="Times New Roman" pitchFamily="18" charset="0"/>
              </a:rPr>
              <a:t>тощо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/>
            <a:endParaRPr lang="ru-RU" sz="4400" smtClean="0">
              <a:solidFill>
                <a:schemeClr val="tx1"/>
              </a:solidFill>
              <a:effectLst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Пізнавальна діяльність учнів при цьому спирається на процеси запам’ятовування та візуалізації фактичного матеріалу. Уже на цьому рівні відбуваються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систематизація і узагальнення знань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, розумові процеси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аналізу і синтезу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, формуються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«комплекси фактів»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 як стадії в розвитку понять. В учнів формуються уміння аналізувати, зіставляти, узагальнювати факти, пояснювати їх на основі закономірностей, теорій, законів природи, системного представлення вивченого навчального матеріалу. При цьому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між поняттями встановлюються понятійні зв’язки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142875" y="311150"/>
            <a:ext cx="7086600" cy="857250"/>
          </a:xfrm>
        </p:spPr>
        <p:txBody>
          <a:bodyPr/>
          <a:lstStyle/>
          <a:p>
            <a:r>
              <a:rPr lang="uk-UA" sz="24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Підтримка та заохочення </a:t>
            </a:r>
            <a:br>
              <a:rPr lang="uk-UA" sz="2400" b="1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uk-UA" sz="24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дослідництва</a:t>
            </a:r>
            <a:endParaRPr lang="ru-RU" sz="2400" b="1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765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39742" t="31992" r="789" b="16557"/>
          <a:stretch>
            <a:fillRect/>
          </a:stretch>
        </p:blipFill>
        <p:spPr>
          <a:xfrm>
            <a:off x="1276350" y="1143000"/>
            <a:ext cx="6465888" cy="335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/>
            <a:endParaRPr lang="ru-RU" sz="4400" smtClean="0">
              <a:solidFill>
                <a:schemeClr val="tx1"/>
              </a:solidFill>
              <a:effectLst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endParaRPr lang="ru-RU" sz="3200" smtClean="0">
              <a:solidFill>
                <a:schemeClr val="tx1"/>
              </a:solidFill>
            </a:endParaRPr>
          </a:p>
        </p:txBody>
      </p:sp>
      <p:pic>
        <p:nvPicPr>
          <p:cNvPr id="28675" name="Picture 4" descr="Word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7488" y="1333500"/>
            <a:ext cx="681355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/>
            <a:endParaRPr lang="ru-RU" sz="4400" smtClean="0">
              <a:solidFill>
                <a:schemeClr val="tx1"/>
              </a:solidFill>
              <a:effectLst/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endParaRPr lang="ru-RU" sz="3200" smtClean="0">
              <a:solidFill>
                <a:schemeClr val="tx1"/>
              </a:solidFill>
            </a:endParaRPr>
          </a:p>
        </p:txBody>
      </p:sp>
      <p:pic>
        <p:nvPicPr>
          <p:cNvPr id="29699" name="Picture 5" descr="300px-%D0%9D%D0%B0%D1%83%D0%BA%D0%BE%D0%B2%D1%96-%D0%BF%D1%96%D0%BA%D0%BD%D1%96%D0%BA%D0%B8-%D0%9A%D0%B8%D1%97%D0%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25" y="1731963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82c983d8905bb7376c957077dbd01ddc605dc6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9638" y="1733550"/>
            <a:ext cx="4275137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/>
            <a:endParaRPr lang="ru-RU" sz="4400" smtClean="0">
              <a:solidFill>
                <a:schemeClr val="tx1"/>
              </a:solidFill>
              <a:effectLst/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581025" y="2162175"/>
            <a:ext cx="8229600" cy="33940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3200" b="1" smtClean="0">
                <a:solidFill>
                  <a:schemeClr val="tx1"/>
                </a:solidFill>
              </a:rPr>
              <a:t>Дякую за увагу!</a:t>
            </a:r>
            <a:endParaRPr lang="ru-RU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342900"/>
            <a:ext cx="8258175" cy="763588"/>
          </a:xfrm>
        </p:spPr>
        <p:txBody>
          <a:bodyPr/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63550" y="1254125"/>
            <a:ext cx="8245475" cy="3524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Найціннішим результатом  освіти в особистісному вимірі є здорова дитина, мотивована на успішне навчання,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дослідницьке ставлення до життя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; це учень/учениця, які вміють вчитися з різних джерел і критично оцінювати інформацію, відповідально ставитися до себе та інших людей, усвідомлювати себе громадянином/громадянкою України.</a:t>
            </a:r>
            <a:r>
              <a:rPr lang="ru-RU" sz="3200" smtClean="0">
                <a:solidFill>
                  <a:schemeClr val="tx1"/>
                </a:solidFill>
              </a:rPr>
              <a:t> </a:t>
            </a:r>
          </a:p>
          <a:p>
            <a:pPr algn="r" eaLnBrk="1" hangingPunct="1">
              <a:buFont typeface="Arial" charset="0"/>
              <a:buNone/>
            </a:pPr>
            <a:r>
              <a:rPr lang="ru-RU" sz="2000" smtClean="0">
                <a:solidFill>
                  <a:schemeClr val="accent1"/>
                </a:solidFill>
                <a:latin typeface="Times New Roman" pitchFamily="18" charset="0"/>
              </a:rPr>
              <a:t>Нова українська школа: </a:t>
            </a:r>
          </a:p>
          <a:p>
            <a:pPr algn="r" eaLnBrk="1" hangingPunct="1">
              <a:buFont typeface="Arial" charset="0"/>
              <a:buNone/>
            </a:pPr>
            <a:r>
              <a:rPr lang="ru-RU" sz="2000" smtClean="0">
                <a:solidFill>
                  <a:schemeClr val="accent1"/>
                </a:solidFill>
                <a:latin typeface="Times New Roman" pitchFamily="18" charset="0"/>
              </a:rPr>
              <a:t>порадник для вчителя / за заг. ред. </a:t>
            </a:r>
          </a:p>
          <a:p>
            <a:pPr algn="r" eaLnBrk="1" hangingPunct="1">
              <a:buFont typeface="Arial" charset="0"/>
              <a:buNone/>
            </a:pPr>
            <a:r>
              <a:rPr lang="ru-RU" sz="2000" smtClean="0">
                <a:solidFill>
                  <a:schemeClr val="accent1"/>
                </a:solidFill>
                <a:latin typeface="Times New Roman" pitchFamily="18" charset="0"/>
              </a:rPr>
              <a:t>Н. М. Бібік. — Київ : Літера ЛТД, 2018. — 160 с. </a:t>
            </a:r>
            <a:endParaRPr lang="en-US" sz="2000" smtClean="0">
              <a:solidFill>
                <a:schemeClr val="accent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 eaLnBrk="1" hangingPunct="1"/>
            <a:endParaRPr lang="ru-RU" sz="4400" smtClean="0">
              <a:solidFill>
                <a:schemeClr val="tx1"/>
              </a:solidFill>
              <a:effectLst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Реалізація мети базової середньої освіти ґрунтується на ціннісних орієнтирах.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Серед них: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        формування цілісного світогляду й відчуття радості пізнання, що досягається використанням в освітньому процесі дослідницької і проєктної діяльності…</a:t>
            </a:r>
          </a:p>
          <a:p>
            <a:pPr marL="609600" indent="-609600" algn="r" eaLnBrk="1" hangingPunct="1">
              <a:lnSpc>
                <a:spcPct val="90000"/>
              </a:lnSpc>
              <a:buFont typeface="Arial" charset="0"/>
              <a:buNone/>
            </a:pPr>
            <a:endParaRPr lang="uk-UA" sz="2400" b="1" smtClean="0">
              <a:solidFill>
                <a:schemeClr val="accent1"/>
              </a:solidFill>
              <a:latin typeface="Times New Roman" pitchFamily="18" charset="0"/>
            </a:endParaRPr>
          </a:p>
          <a:p>
            <a:pPr marL="609600" indent="-609600" algn="r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400" b="1" smtClean="0">
                <a:solidFill>
                  <a:schemeClr val="accent1"/>
                </a:solidFill>
                <a:latin typeface="Times New Roman" pitchFamily="18" charset="0"/>
              </a:rPr>
              <a:t>ДЕРЖАВНИЙ СТАНДАРТ </a:t>
            </a:r>
            <a:br>
              <a:rPr lang="uk-UA" sz="24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uk-UA" sz="2400" b="1" smtClean="0">
                <a:solidFill>
                  <a:schemeClr val="accent1"/>
                </a:solidFill>
                <a:latin typeface="Times New Roman" pitchFamily="18" charset="0"/>
              </a:rPr>
              <a:t>базової середньої освіти</a:t>
            </a:r>
            <a:r>
              <a:rPr lang="ru-RU" sz="240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0" y="434975"/>
            <a:ext cx="8686800" cy="876300"/>
          </a:xfrm>
        </p:spPr>
        <p:txBody>
          <a:bodyPr/>
          <a:lstStyle/>
          <a:p>
            <a:pPr eaLnBrk="1" hangingPunct="1"/>
            <a:r>
              <a:rPr lang="uk-UA" sz="20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ПРИРОДНИЧА ОСВІТНЯ ГАЛУЗЬ</a:t>
            </a:r>
            <a:br>
              <a:rPr lang="uk-UA" sz="2000" b="1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uk-UA" sz="20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Компетентнісний потенціал</a:t>
            </a:r>
            <a:br>
              <a:rPr lang="uk-UA" sz="2000" b="1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uk-UA" sz="20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природничої освітньої галузі</a:t>
            </a:r>
            <a:endParaRPr lang="ru-RU" sz="2000" b="1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57200" y="1314450"/>
            <a:ext cx="8229600" cy="3279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uk-UA" sz="16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uk-UA" sz="16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solidFill>
                  <a:schemeClr val="tx1"/>
                </a:solidFill>
                <a:latin typeface="Times New Roman" pitchFamily="18" charset="0"/>
              </a:rPr>
              <a:t>Серед ключових компетентностей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1600" smtClean="0">
                <a:solidFill>
                  <a:schemeClr val="tx1"/>
                </a:solidFill>
                <a:latin typeface="Times New Roman" pitchFamily="18" charset="0"/>
              </a:rPr>
              <a:t>Компетентності в галузі природничих наук, техніки й технологій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1600" b="1" smtClean="0">
                <a:solidFill>
                  <a:schemeClr val="tx1"/>
                </a:solidFill>
                <a:latin typeface="Times New Roman" pitchFamily="18" charset="0"/>
              </a:rPr>
              <a:t>Уміння:</a:t>
            </a:r>
            <a:endParaRPr lang="uk-UA" sz="160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1600" smtClean="0">
                <a:solidFill>
                  <a:schemeClr val="tx1"/>
                </a:solidFill>
                <a:latin typeface="Times New Roman" pitchFamily="18" charset="0"/>
              </a:rPr>
              <a:t>здійснювати вимірювання, фіксувати результати й оцінювати точність вимірювань;</a:t>
            </a:r>
          </a:p>
          <a:p>
            <a:pPr eaLnBrk="1" hangingPunct="1">
              <a:lnSpc>
                <a:spcPct val="80000"/>
              </a:lnSpc>
            </a:pPr>
            <a:r>
              <a:rPr lang="uk-UA" sz="1600" smtClean="0">
                <a:solidFill>
                  <a:schemeClr val="tx1"/>
                </a:solidFill>
                <a:latin typeface="Times New Roman" pitchFamily="18" charset="0"/>
              </a:rPr>
              <a:t>класифікувати об’єкти, явища природи, технологічні процеси;</a:t>
            </a:r>
          </a:p>
          <a:p>
            <a:pPr eaLnBrk="1" hangingPunct="1">
              <a:lnSpc>
                <a:spcPct val="80000"/>
              </a:lnSpc>
            </a:pPr>
            <a:r>
              <a:rPr lang="uk-UA" sz="1600" smtClean="0">
                <a:solidFill>
                  <a:schemeClr val="tx1"/>
                </a:solidFill>
                <a:latin typeface="Times New Roman" pitchFamily="18" charset="0"/>
              </a:rPr>
              <a:t>характеризувати об’єкти, пояснювати природні явища й технологічні процеси, використовуючи мову природничих наук і наукову термінологію;</a:t>
            </a:r>
          </a:p>
          <a:p>
            <a:pPr eaLnBrk="1" hangingPunct="1">
              <a:lnSpc>
                <a:spcPct val="80000"/>
              </a:lnSpc>
            </a:pPr>
            <a:r>
              <a:rPr lang="uk-UA" sz="1600" smtClean="0">
                <a:solidFill>
                  <a:schemeClr val="tx1"/>
                </a:solidFill>
                <a:latin typeface="Times New Roman" pitchFamily="18" charset="0"/>
              </a:rPr>
              <a:t>виявляти дослідницькі проблеми, досліджувати природу самостійно чи в групі, установлювати причиново-наслідкові зв’язки, презентувати результати досліджень; </a:t>
            </a:r>
          </a:p>
          <a:p>
            <a:pPr eaLnBrk="1" hangingPunct="1">
              <a:lnSpc>
                <a:spcPct val="80000"/>
              </a:lnSpc>
            </a:pPr>
            <a:r>
              <a:rPr lang="uk-UA" sz="1600" smtClean="0">
                <a:solidFill>
                  <a:schemeClr val="tx1"/>
                </a:solidFill>
                <a:latin typeface="Times New Roman" pitchFamily="18" charset="0"/>
              </a:rPr>
              <a:t>використовувати наукові знання, здобутки техніки й технологій для розв’язання проблем.</a:t>
            </a:r>
            <a:endParaRPr lang="ru-RU" sz="160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6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sz="2400" b="1" smtClean="0">
                <a:latin typeface="Times New Roman" pitchFamily="18" charset="0"/>
              </a:rPr>
              <a:t/>
            </a:r>
            <a:br>
              <a:rPr lang="uk-UA" sz="2400" b="1" smtClean="0">
                <a:latin typeface="Times New Roman" pitchFamily="18" charset="0"/>
              </a:rPr>
            </a:br>
            <a:r>
              <a:rPr lang="uk-UA" sz="2400" b="1" smtClean="0">
                <a:latin typeface="Times New Roman" pitchFamily="18" charset="0"/>
              </a:rPr>
              <a:t>ВИМОГИ</a:t>
            </a:r>
            <a:br>
              <a:rPr lang="uk-UA" sz="2400" b="1" smtClean="0">
                <a:latin typeface="Times New Roman" pitchFamily="18" charset="0"/>
              </a:rPr>
            </a:br>
            <a:r>
              <a:rPr lang="uk-UA" sz="2400" b="1" smtClean="0">
                <a:latin typeface="Times New Roman" pitchFamily="18" charset="0"/>
              </a:rPr>
              <a:t>до обов’язкових результатів навчання учнів у природничій освітній галузі:</a:t>
            </a:r>
            <a:br>
              <a:rPr lang="uk-UA" sz="2400" b="1" smtClean="0">
                <a:latin typeface="Times New Roman" pitchFamily="18" charset="0"/>
              </a:rPr>
            </a:br>
            <a:endParaRPr lang="ru-RU" sz="2400" b="1" smtClean="0">
              <a:latin typeface="Times New Roman" pitchFamily="18" charset="0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209550" y="1619250"/>
            <a:ext cx="8477250" cy="2974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Виявляє і формулює проблему дослідження 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Визначає мету і завдання дослідження та формулює гіпотезу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Планує дослідження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Досліджує (спостерігає, експериментує, моделює)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Аналізує результати, формулює висновки, презентує результати дослідження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Здійснює самоаналіз дослідницької діяльності</a:t>
            </a:r>
            <a:endParaRPr lang="ru-RU" sz="20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142875" y="206375"/>
            <a:ext cx="8543925" cy="857250"/>
          </a:xfrm>
        </p:spPr>
        <p:txBody>
          <a:bodyPr/>
          <a:lstStyle/>
          <a:p>
            <a:pPr algn="l"/>
            <a:r>
              <a:rPr lang="uk-UA" sz="2000" b="1" smtClean="0">
                <a:latin typeface="Times New Roman" pitchFamily="18" charset="0"/>
              </a:rPr>
              <a:t>Функції навчально-дослідницької діяльності</a:t>
            </a:r>
            <a:endParaRPr lang="ru-RU" sz="2000" b="1" smtClean="0">
              <a:latin typeface="Times New Roman" pitchFamily="18" charset="0"/>
            </a:endParaRPr>
          </a:p>
        </p:txBody>
      </p:sp>
      <p:pic>
        <p:nvPicPr>
          <p:cNvPr id="20482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18866" t="43498" r="19792" b="24146"/>
          <a:stretch>
            <a:fillRect/>
          </a:stretch>
        </p:blipFill>
        <p:spPr>
          <a:xfrm>
            <a:off x="423863" y="1152525"/>
            <a:ext cx="8355012" cy="3013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ru-RU" sz="2000" b="1" smtClean="0">
                <a:latin typeface="Times New Roman" pitchFamily="18" charset="0"/>
              </a:rPr>
              <a:t>В ході проведення дослідження педагог і учень проходять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спільний шлях, який може бути реалізований в декількох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альтернативних моделях.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200025" y="1400175"/>
            <a:ext cx="8486775" cy="31940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МОДЕЛЬ №1: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педагог знає шлях пошуку;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пропонує пройти цей шлях учневі;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заздалегідь відомий результат пошуку.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Ця модель працює для початкового залучення дітей до дослідної діяльності, де вони роблять перші дослідні кроки.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МОДЕЛЬ №2: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педагог знає шлях пошуку і дослідження; але не знає кінцевого результату; пропонує </a:t>
            </a:r>
            <a:r>
              <a:rPr lang="ru-RU" sz="2000" b="1" smtClean="0">
                <a:latin typeface="Times New Roman" pitchFamily="18" charset="0"/>
              </a:rPr>
              <a:t>учневі самостійно вирішити проблему</a:t>
            </a:r>
            <a:r>
              <a:rPr lang="ru-RU" sz="2000" smtClean="0">
                <a:latin typeface="Times New Roman" pitchFamily="18" charset="0"/>
              </a:rPr>
              <a:t> або комплекс проблем.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Основна </a:t>
            </a:r>
            <a:r>
              <a:rPr lang="ru-RU" sz="2000" b="1" smtClean="0">
                <a:latin typeface="Times New Roman" pitchFamily="18" charset="0"/>
              </a:rPr>
              <a:t>мета</a:t>
            </a:r>
            <a:r>
              <a:rPr lang="ru-RU" sz="2000" smtClean="0">
                <a:latin typeface="Times New Roman" pitchFamily="18" charset="0"/>
              </a:rPr>
              <a:t> роботи вчителя при реалізації такої моделі –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</a:rPr>
              <a:t>підготовка творчо думаючих учнів</a:t>
            </a:r>
            <a:r>
              <a:rPr lang="ru-RU" sz="2000" smtClean="0">
                <a:latin typeface="Times New Roman" pitchFamily="18" charset="0"/>
              </a:rPr>
              <a:t>, які вміють знаходити і вирішувати проблеми в ході дослідження. Якщо використовувати цю модель, дослідження може носити груповий характер.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171450" y="1200150"/>
            <a:ext cx="8515350" cy="339407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МОДЕЛЬ №3: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педагог володіє різними методами наукового дослідження;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може навчити цим методам учнів;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вони обидва не знають ані шляху пошуку,ані кінцевого результату.</a:t>
            </a:r>
          </a:p>
          <a:p>
            <a:pPr>
              <a:lnSpc>
                <a:spcPct val="90000"/>
              </a:lnSpc>
            </a:pPr>
            <a:endParaRPr lang="uk-UA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Така модель має відкритий характер, так як використовувані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методи можуть змінюватися і корегуватися в процесі дослідження.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Підсумок роботи за такою моделлю – дослідження з новизною та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елементами відкриття.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4F4F4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Экран (16:9)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ПРИРОДНИЧА ОСВІТНЯ ГАЛУЗЬ Компетентнісний потенціал природничої освітньої галузі</vt:lpstr>
      <vt:lpstr> ВИМОГИ до обов’язкових результатів навчання учнів у природничій освітній галузі: </vt:lpstr>
      <vt:lpstr>Функції навчально-дослідницької діяльності</vt:lpstr>
      <vt:lpstr>В ході проведення дослідження педагог і учень проходять спільний шлях, який може бути реалізований в декількох альтернативних моделях.</vt:lpstr>
      <vt:lpstr>Презентация PowerPoint</vt:lpstr>
      <vt:lpstr>Презентация PowerPoint</vt:lpstr>
      <vt:lpstr>Вміння досліджувати  візуальні джерела</vt:lpstr>
      <vt:lpstr>ВИКОРИСТАННЯ МУЛЬТИМЕДІЙНИХ  ЗАСОБІВ ВІЗУАЛІЗАЦІЇ </vt:lpstr>
      <vt:lpstr>Презентация PowerPoint</vt:lpstr>
      <vt:lpstr>Підтримка та заохочення  дослідництва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 Master title style</dc:title>
  <dc:creator/>
  <cp:lastModifiedBy/>
  <cp:revision>25</cp:revision>
  <dcterms:created xsi:type="dcterms:W3CDTF">2017-08-01T15:40:51Z</dcterms:created>
  <dcterms:modified xsi:type="dcterms:W3CDTF">2021-08-17T10:07:33Z</dcterms:modified>
</cp:coreProperties>
</file>