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  <p:sldMasterId id="2147483708" r:id="rId2"/>
  </p:sldMasterIdLst>
  <p:sldIdLst>
    <p:sldId id="256" r:id="rId3"/>
    <p:sldId id="269" r:id="rId4"/>
    <p:sldId id="272" r:id="rId5"/>
    <p:sldId id="265" r:id="rId6"/>
    <p:sldId id="273" r:id="rId7"/>
    <p:sldId id="286" r:id="rId8"/>
    <p:sldId id="287" r:id="rId9"/>
    <p:sldId id="291" r:id="rId10"/>
    <p:sldId id="288" r:id="rId11"/>
    <p:sldId id="289" r:id="rId12"/>
    <p:sldId id="290" r:id="rId13"/>
    <p:sldId id="292" r:id="rId14"/>
    <p:sldId id="293" r:id="rId15"/>
    <p:sldId id="294" r:id="rId16"/>
    <p:sldId id="295" r:id="rId17"/>
    <p:sldId id="296" r:id="rId18"/>
    <p:sldId id="297" r:id="rId19"/>
    <p:sldId id="298" r:id="rId20"/>
    <p:sldId id="299" r:id="rId21"/>
    <p:sldId id="300" r:id="rId22"/>
    <p:sldId id="301" r:id="rId23"/>
    <p:sldId id="302" r:id="rId24"/>
    <p:sldId id="303" r:id="rId25"/>
    <p:sldId id="304" r:id="rId26"/>
    <p:sldId id="305" r:id="rId27"/>
    <p:sldId id="306" r:id="rId28"/>
    <p:sldId id="307" r:id="rId29"/>
    <p:sldId id="308" r:id="rId30"/>
    <p:sldId id="309" r:id="rId31"/>
    <p:sldId id="263" r:id="rId32"/>
    <p:sldId id="260" r:id="rId33"/>
    <p:sldId id="266" r:id="rId34"/>
    <p:sldId id="267" r:id="rId35"/>
    <p:sldId id="274" r:id="rId36"/>
    <p:sldId id="275" r:id="rId37"/>
    <p:sldId id="276" r:id="rId38"/>
    <p:sldId id="285" r:id="rId39"/>
    <p:sldId id="277" r:id="rId40"/>
    <p:sldId id="278" r:id="rId41"/>
    <p:sldId id="279" r:id="rId42"/>
    <p:sldId id="280" r:id="rId43"/>
    <p:sldId id="281" r:id="rId44"/>
    <p:sldId id="282" r:id="rId45"/>
    <p:sldId id="283" r:id="rId46"/>
    <p:sldId id="284" r:id="rId47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07" autoAdjust="0"/>
  </p:normalViewPr>
  <p:slideViewPr>
    <p:cSldViewPr>
      <p:cViewPr varScale="1">
        <p:scale>
          <a:sx n="70" d="100"/>
          <a:sy n="70" d="100"/>
        </p:scale>
        <p:origin x="-51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presProps" Target="presProps.xml"/><Relationship Id="rId8" Type="http://schemas.openxmlformats.org/officeDocument/2006/relationships/slide" Target="slides/slide6.xml"/><Relationship Id="rId51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3A7B95-4924-4C1C-B7AE-1B862F60622F}" type="datetimeFigureOut">
              <a:rPr lang="uk-UA" smtClean="0"/>
              <a:pPr/>
              <a:t>13.08.2021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4DFBD1-B4D0-485C-BC53-5BED8DC36489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3A7B95-4924-4C1C-B7AE-1B862F60622F}" type="datetimeFigureOut">
              <a:rPr lang="uk-UA" smtClean="0"/>
              <a:pPr/>
              <a:t>13.08.2021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4DFBD1-B4D0-485C-BC53-5BED8DC36489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3A7B95-4924-4C1C-B7AE-1B862F60622F}" type="datetimeFigureOut">
              <a:rPr lang="uk-UA" smtClean="0"/>
              <a:pPr/>
              <a:t>13.08.2021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4DFBD1-B4D0-485C-BC53-5BED8DC36489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3A7B95-4924-4C1C-B7AE-1B862F60622F}" type="datetimeFigureOut">
              <a:rPr lang="uk-UA" smtClean="0"/>
              <a:pPr/>
              <a:t>13.08.2021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4DFBD1-B4D0-485C-BC53-5BED8DC36489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3A7B95-4924-4C1C-B7AE-1B862F60622F}" type="datetimeFigureOut">
              <a:rPr lang="uk-UA" smtClean="0"/>
              <a:pPr/>
              <a:t>13.08.2021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4DFBD1-B4D0-485C-BC53-5BED8DC36489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3A7B95-4924-4C1C-B7AE-1B862F60622F}" type="datetimeFigureOut">
              <a:rPr lang="uk-UA" smtClean="0"/>
              <a:pPr/>
              <a:t>13.08.2021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4DFBD1-B4D0-485C-BC53-5BED8DC36489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3A7B95-4924-4C1C-B7AE-1B862F60622F}" type="datetimeFigureOut">
              <a:rPr lang="uk-UA" smtClean="0"/>
              <a:pPr/>
              <a:t>13.08.2021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4DFBD1-B4D0-485C-BC53-5BED8DC36489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3A7B95-4924-4C1C-B7AE-1B862F60622F}" type="datetimeFigureOut">
              <a:rPr lang="uk-UA" smtClean="0"/>
              <a:pPr/>
              <a:t>13.08.2021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4DFBD1-B4D0-485C-BC53-5BED8DC36489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3A7B95-4924-4C1C-B7AE-1B862F60622F}" type="datetimeFigureOut">
              <a:rPr lang="uk-UA" smtClean="0"/>
              <a:pPr/>
              <a:t>13.08.2021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4DFBD1-B4D0-485C-BC53-5BED8DC36489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3A7B95-4924-4C1C-B7AE-1B862F60622F}" type="datetimeFigureOut">
              <a:rPr lang="uk-UA" smtClean="0"/>
              <a:pPr/>
              <a:t>13.08.2021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4DFBD1-B4D0-485C-BC53-5BED8DC36489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3A7B95-4924-4C1C-B7AE-1B862F60622F}" type="datetimeFigureOut">
              <a:rPr lang="uk-UA" smtClean="0"/>
              <a:pPr/>
              <a:t>13.08.2021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4DFBD1-B4D0-485C-BC53-5BED8DC36489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3A7B95-4924-4C1C-B7AE-1B862F60622F}" type="datetimeFigureOut">
              <a:rPr lang="uk-UA" smtClean="0"/>
              <a:pPr/>
              <a:t>13.08.2021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4DFBD1-B4D0-485C-BC53-5BED8DC36489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3A7B95-4924-4C1C-B7AE-1B862F60622F}" type="datetimeFigureOut">
              <a:rPr lang="uk-UA" smtClean="0"/>
              <a:pPr/>
              <a:t>13.08.2021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4DFBD1-B4D0-485C-BC53-5BED8DC36489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3A7B95-4924-4C1C-B7AE-1B862F60622F}" type="datetimeFigureOut">
              <a:rPr lang="uk-UA" smtClean="0"/>
              <a:pPr/>
              <a:t>13.08.2021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4DFBD1-B4D0-485C-BC53-5BED8DC36489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3A7B95-4924-4C1C-B7AE-1B862F60622F}" type="datetimeFigureOut">
              <a:rPr lang="uk-UA" smtClean="0"/>
              <a:pPr/>
              <a:t>13.08.2021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4DFBD1-B4D0-485C-BC53-5BED8DC36489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3A7B95-4924-4C1C-B7AE-1B862F60622F}" type="datetimeFigureOut">
              <a:rPr lang="uk-UA" smtClean="0"/>
              <a:pPr/>
              <a:t>13.08.2021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4DFBD1-B4D0-485C-BC53-5BED8DC36489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3A7B95-4924-4C1C-B7AE-1B862F60622F}" type="datetimeFigureOut">
              <a:rPr lang="uk-UA" smtClean="0"/>
              <a:pPr/>
              <a:t>13.08.2021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4DFBD1-B4D0-485C-BC53-5BED8DC36489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3A7B95-4924-4C1C-B7AE-1B862F60622F}" type="datetimeFigureOut">
              <a:rPr lang="uk-UA" smtClean="0"/>
              <a:pPr/>
              <a:t>13.08.2021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4DFBD1-B4D0-485C-BC53-5BED8DC36489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3A7B95-4924-4C1C-B7AE-1B862F60622F}" type="datetimeFigureOut">
              <a:rPr lang="uk-UA" smtClean="0"/>
              <a:pPr/>
              <a:t>13.08.2021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4DFBD1-B4D0-485C-BC53-5BED8DC36489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3A7B95-4924-4C1C-B7AE-1B862F60622F}" type="datetimeFigureOut">
              <a:rPr lang="uk-UA" smtClean="0"/>
              <a:pPr/>
              <a:t>13.08.2021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4DFBD1-B4D0-485C-BC53-5BED8DC36489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3A7B95-4924-4C1C-B7AE-1B862F60622F}" type="datetimeFigureOut">
              <a:rPr lang="uk-UA" smtClean="0"/>
              <a:pPr/>
              <a:t>13.08.2021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4DFBD1-B4D0-485C-BC53-5BED8DC36489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A3A7B95-4924-4C1C-B7AE-1B862F60622F}" type="datetimeFigureOut">
              <a:rPr lang="uk-UA" smtClean="0"/>
              <a:pPr/>
              <a:t>13.08.2021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A4DFBD1-B4D0-485C-BC53-5BED8DC36489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A3A7B95-4924-4C1C-B7AE-1B862F60622F}" type="datetimeFigureOut">
              <a:rPr lang="uk-UA" smtClean="0"/>
              <a:pPr/>
              <a:t>13.08.2021</a:t>
            </a:fld>
            <a:endParaRPr lang="uk-UA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4A4DFBD1-B4D0-485C-BC53-5BED8DC36489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A3A7B95-4924-4C1C-B7AE-1B862F60622F}" type="datetimeFigureOut">
              <a:rPr lang="uk-UA" smtClean="0"/>
              <a:pPr/>
              <a:t>13.08.2021</a:t>
            </a:fld>
            <a:endParaRPr lang="uk-UA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4A4DFBD1-B4D0-485C-BC53-5BED8DC36489}" type="slidenum">
              <a:rPr lang="uk-UA" smtClean="0"/>
              <a:pPr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mzo.gov.ua/" TargetMode="External"/><Relationship Id="rId2" Type="http://schemas.openxmlformats.org/officeDocument/2006/relationships/hyperlink" Target="http://www.mon.gov.ua/" TargetMode="Externa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bit.ly/3wXrsC1" TargetMode="Externa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s://bit.ly/36SqAnv" TargetMode="External"/><Relationship Id="rId2" Type="http://schemas.openxmlformats.org/officeDocument/2006/relationships/hyperlink" Target="https://bit.ly/36PjEHR" TargetMode="Externa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testportal.gov.ua/zvity-dani-4/" TargetMode="External"/><Relationship Id="rId2" Type="http://schemas.openxmlformats.org/officeDocument/2006/relationships/hyperlink" Target="https://bit.ly/3zjnQvF" TargetMode="Externa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jpe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testportal.gov.ua/proghim/" TargetMode="External"/><Relationship Id="rId2" Type="http://schemas.openxmlformats.org/officeDocument/2006/relationships/hyperlink" Target="https://cutt.ly/qd7ncFt" TargetMode="External"/><Relationship Id="rId1" Type="http://schemas.openxmlformats.org/officeDocument/2006/relationships/slideLayout" Target="../slideLayouts/slideLayout13.xml"/><Relationship Id="rId4" Type="http://schemas.openxmlformats.org/officeDocument/2006/relationships/hyperlink" Target="https://bit.ly/3rm8fc4" TargetMode="Externa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pd.inhost.com.ua/" TargetMode="External"/><Relationship Id="rId2" Type="http://schemas.openxmlformats.org/officeDocument/2006/relationships/hyperlink" Target="http://tyc.com.ua/uk/" TargetMode="Externa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file/d/1t0zbJlVO7Ujr9OseAKSCYPhd2Al6nqd2/view" TargetMode="External"/><Relationship Id="rId2" Type="http://schemas.openxmlformats.org/officeDocument/2006/relationships/hyperlink" Target="https://goo.gl/TnGiJX" TargetMode="Externa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3.jpeg"/><Relationship Id="rId4" Type="http://schemas.openxmlformats.org/officeDocument/2006/relationships/hyperlink" Target="https://lib.imzo.gov.ua/" TargetMode="Externa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484784"/>
            <a:ext cx="7883216" cy="3481002"/>
          </a:xfrm>
        </p:spPr>
        <p:txBody>
          <a:bodyPr>
            <a:normAutofit/>
          </a:bodyPr>
          <a:lstStyle/>
          <a:p>
            <a:pPr algn="ctr"/>
            <a:r>
              <a:rPr lang="ru-RU" sz="4800" dirty="0" err="1" smtClean="0">
                <a:solidFill>
                  <a:schemeClr val="accent1">
                    <a:lumMod val="50000"/>
                  </a:schemeClr>
                </a:solidFill>
                <a:latin typeface="Monotype Corsiva" pitchFamily="66" charset="0"/>
              </a:rPr>
              <a:t>Актуальні</a:t>
            </a:r>
            <a:r>
              <a:rPr lang="ru-RU" sz="4800" dirty="0" smtClean="0">
                <a:solidFill>
                  <a:schemeClr val="accent1">
                    <a:lumMod val="50000"/>
                  </a:schemeClr>
                </a:solidFill>
                <a:latin typeface="Monotype Corsiva" pitchFamily="66" charset="0"/>
              </a:rPr>
              <a:t> </a:t>
            </a:r>
            <a:r>
              <a:rPr lang="ru-RU" sz="4800" dirty="0" err="1" smtClean="0">
                <a:solidFill>
                  <a:schemeClr val="accent1">
                    <a:lumMod val="50000"/>
                  </a:schemeClr>
                </a:solidFill>
                <a:latin typeface="Monotype Corsiva" pitchFamily="66" charset="0"/>
              </a:rPr>
              <a:t>питання</a:t>
            </a:r>
            <a:r>
              <a:rPr lang="ru-RU" sz="4800" dirty="0" smtClean="0">
                <a:solidFill>
                  <a:schemeClr val="accent1">
                    <a:lumMod val="50000"/>
                  </a:schemeClr>
                </a:solidFill>
                <a:latin typeface="Monotype Corsiva" pitchFamily="66" charset="0"/>
              </a:rPr>
              <a:t>  </a:t>
            </a:r>
            <a:r>
              <a:rPr lang="ru-RU" sz="4800" dirty="0" err="1" smtClean="0">
                <a:solidFill>
                  <a:schemeClr val="accent1">
                    <a:lumMod val="50000"/>
                  </a:schemeClr>
                </a:solidFill>
                <a:latin typeface="Monotype Corsiva" pitchFamily="66" charset="0"/>
              </a:rPr>
              <a:t>щодо</a:t>
            </a:r>
            <a:r>
              <a:rPr lang="ru-RU" sz="4800" dirty="0" smtClean="0">
                <a:solidFill>
                  <a:schemeClr val="accent1">
                    <a:lumMod val="50000"/>
                  </a:schemeClr>
                </a:solidFill>
                <a:latin typeface="Monotype Corsiva" pitchFamily="66" charset="0"/>
              </a:rPr>
              <a:t> </a:t>
            </a:r>
            <a:r>
              <a:rPr lang="ru-RU" sz="4800" dirty="0" err="1" smtClean="0">
                <a:solidFill>
                  <a:schemeClr val="accent1">
                    <a:lumMod val="50000"/>
                  </a:schemeClr>
                </a:solidFill>
                <a:latin typeface="Monotype Corsiva" pitchFamily="66" charset="0"/>
              </a:rPr>
              <a:t>викладання</a:t>
            </a:r>
            <a:r>
              <a:rPr lang="ru-RU" sz="4800" dirty="0" smtClean="0">
                <a:solidFill>
                  <a:schemeClr val="accent1">
                    <a:lumMod val="50000"/>
                  </a:schemeClr>
                </a:solidFill>
                <a:latin typeface="Monotype Corsiva" pitchFamily="66" charset="0"/>
              </a:rPr>
              <a:t>  </a:t>
            </a:r>
            <a:r>
              <a:rPr lang="ru-RU" sz="4800" dirty="0" err="1" smtClean="0">
                <a:solidFill>
                  <a:schemeClr val="accent1">
                    <a:lumMod val="50000"/>
                  </a:schemeClr>
                </a:solidFill>
                <a:latin typeface="Monotype Corsiva" pitchFamily="66" charset="0"/>
              </a:rPr>
              <a:t>хімії</a:t>
            </a:r>
            <a:r>
              <a:rPr lang="ru-RU" sz="4800" dirty="0" smtClean="0">
                <a:solidFill>
                  <a:schemeClr val="accent1">
                    <a:lumMod val="50000"/>
                  </a:schemeClr>
                </a:solidFill>
                <a:latin typeface="Monotype Corsiva" pitchFamily="66" charset="0"/>
              </a:rPr>
              <a:t/>
            </a:r>
            <a:br>
              <a:rPr lang="ru-RU" sz="4800" dirty="0" smtClean="0">
                <a:solidFill>
                  <a:schemeClr val="accent1">
                    <a:lumMod val="50000"/>
                  </a:schemeClr>
                </a:solidFill>
                <a:latin typeface="Monotype Corsiva" pitchFamily="66" charset="0"/>
              </a:rPr>
            </a:br>
            <a:r>
              <a:rPr lang="ru-RU" sz="4800" dirty="0" smtClean="0">
                <a:solidFill>
                  <a:schemeClr val="accent1">
                    <a:lumMod val="50000"/>
                  </a:schemeClr>
                </a:solidFill>
                <a:latin typeface="Monotype Corsiva" pitchFamily="66" charset="0"/>
              </a:rPr>
              <a:t>у </a:t>
            </a:r>
            <a:r>
              <a:rPr lang="ru-RU" sz="4800" dirty="0" smtClean="0">
                <a:solidFill>
                  <a:schemeClr val="accent1">
                    <a:lumMod val="50000"/>
                  </a:schemeClr>
                </a:solidFill>
                <a:latin typeface="Monotype Corsiva" pitchFamily="66" charset="0"/>
              </a:rPr>
              <a:t>202</a:t>
            </a:r>
            <a:r>
              <a:rPr lang="en-US" sz="4800" dirty="0" smtClean="0">
                <a:solidFill>
                  <a:schemeClr val="accent1">
                    <a:lumMod val="50000"/>
                  </a:schemeClr>
                </a:solidFill>
                <a:latin typeface="Monotype Corsiva" pitchFamily="66" charset="0"/>
              </a:rPr>
              <a:t>1</a:t>
            </a:r>
            <a:r>
              <a:rPr lang="ru-RU" sz="4800" dirty="0" smtClean="0">
                <a:solidFill>
                  <a:schemeClr val="accent1">
                    <a:lumMod val="50000"/>
                  </a:schemeClr>
                </a:solidFill>
                <a:latin typeface="Monotype Corsiva" pitchFamily="66" charset="0"/>
              </a:rPr>
              <a:t>/202</a:t>
            </a:r>
            <a:r>
              <a:rPr lang="en-US" sz="4800" dirty="0" smtClean="0">
                <a:solidFill>
                  <a:schemeClr val="accent1">
                    <a:lumMod val="50000"/>
                  </a:schemeClr>
                </a:solidFill>
                <a:latin typeface="Monotype Corsiva" pitchFamily="66" charset="0"/>
              </a:rPr>
              <a:t>2</a:t>
            </a:r>
            <a:r>
              <a:rPr lang="ru-RU" sz="4800" dirty="0" smtClean="0">
                <a:solidFill>
                  <a:schemeClr val="accent1">
                    <a:lumMod val="50000"/>
                  </a:schemeClr>
                </a:solidFill>
                <a:latin typeface="Monotype Corsiva" pitchFamily="66" charset="0"/>
              </a:rPr>
              <a:t> </a:t>
            </a:r>
            <a:r>
              <a:rPr lang="ru-RU" sz="4800" dirty="0" err="1" smtClean="0">
                <a:solidFill>
                  <a:schemeClr val="accent1">
                    <a:lumMod val="50000"/>
                  </a:schemeClr>
                </a:solidFill>
                <a:latin typeface="Monotype Corsiva" pitchFamily="66" charset="0"/>
              </a:rPr>
              <a:t>навчальному</a:t>
            </a:r>
            <a:r>
              <a:rPr lang="ru-RU" sz="4800" dirty="0" smtClean="0">
                <a:solidFill>
                  <a:schemeClr val="accent1">
                    <a:lumMod val="50000"/>
                  </a:schemeClr>
                </a:solidFill>
                <a:latin typeface="Monotype Corsiva" pitchFamily="66" charset="0"/>
              </a:rPr>
              <a:t> </a:t>
            </a:r>
            <a:r>
              <a:rPr lang="ru-RU" sz="4800" dirty="0" err="1" smtClean="0">
                <a:solidFill>
                  <a:schemeClr val="accent1">
                    <a:lumMod val="50000"/>
                  </a:schemeClr>
                </a:solidFill>
                <a:latin typeface="Monotype Corsiva" pitchFamily="66" charset="0"/>
              </a:rPr>
              <a:t>році</a:t>
            </a:r>
            <a:r>
              <a:rPr lang="ru-RU" sz="4800" dirty="0" smtClean="0">
                <a:solidFill>
                  <a:schemeClr val="accent1">
                    <a:lumMod val="50000"/>
                  </a:schemeClr>
                </a:solidFill>
                <a:latin typeface="Monotype Corsiva" pitchFamily="66" charset="0"/>
              </a:rPr>
              <a:t> </a:t>
            </a:r>
            <a:endParaRPr lang="ru-RU" sz="4800" dirty="0">
              <a:solidFill>
                <a:schemeClr val="accent1">
                  <a:lumMod val="50000"/>
                </a:schemeClr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116631"/>
            <a:ext cx="8208912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1400" dirty="0" smtClean="0"/>
          </a:p>
          <a:p>
            <a:pPr algn="just"/>
            <a:r>
              <a:rPr lang="ru-RU" dirty="0" err="1" smtClean="0"/>
              <a:t>Програми</a:t>
            </a:r>
            <a:r>
              <a:rPr lang="ru-RU" dirty="0" smtClean="0"/>
              <a:t> </a:t>
            </a:r>
            <a:r>
              <a:rPr lang="ru-RU" dirty="0" err="1"/>
              <a:t>Всеукраїнського</a:t>
            </a:r>
            <a:r>
              <a:rPr lang="ru-RU" dirty="0"/>
              <a:t> </a:t>
            </a:r>
            <a:r>
              <a:rPr lang="ru-RU" dirty="0" err="1" smtClean="0"/>
              <a:t>експерименту</a:t>
            </a:r>
            <a:r>
              <a:rPr lang="ru-RU" dirty="0" smtClean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впровадження</a:t>
            </a:r>
            <a:r>
              <a:rPr lang="ru-RU" dirty="0"/>
              <a:t> в </a:t>
            </a:r>
            <a:r>
              <a:rPr lang="ru-RU" dirty="0" smtClean="0"/>
              <a:t>закладах </a:t>
            </a:r>
            <a:r>
              <a:rPr lang="ru-RU" dirty="0" err="1" smtClean="0"/>
              <a:t>загальної</a:t>
            </a:r>
            <a:r>
              <a:rPr lang="ru-RU" dirty="0" smtClean="0"/>
              <a:t> </a:t>
            </a:r>
            <a:r>
              <a:rPr lang="ru-RU" dirty="0" err="1"/>
              <a:t>середньої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 </a:t>
            </a:r>
            <a:r>
              <a:rPr lang="ru-RU" dirty="0" err="1" smtClean="0"/>
              <a:t>інтегрованого</a:t>
            </a:r>
            <a:r>
              <a:rPr lang="ru-RU" dirty="0" smtClean="0"/>
              <a:t> </a:t>
            </a:r>
            <a:r>
              <a:rPr lang="ru-RU" dirty="0"/>
              <a:t>курсу «</a:t>
            </a:r>
            <a:r>
              <a:rPr lang="ru-RU" dirty="0" err="1"/>
              <a:t>Природничі</a:t>
            </a:r>
            <a:r>
              <a:rPr lang="ru-RU" dirty="0"/>
              <a:t> науки»:</a:t>
            </a:r>
          </a:p>
          <a:p>
            <a:pPr algn="just"/>
            <a:r>
              <a:rPr lang="ru-RU" dirty="0"/>
              <a:t>- «</a:t>
            </a:r>
            <a:r>
              <a:rPr lang="ru-RU" dirty="0" err="1"/>
              <a:t>Природничі</a:t>
            </a:r>
            <a:r>
              <a:rPr lang="ru-RU" dirty="0"/>
              <a:t> науки» (</a:t>
            </a:r>
            <a:r>
              <a:rPr lang="ru-RU" dirty="0" err="1" smtClean="0"/>
              <a:t>інтегрований</a:t>
            </a:r>
            <a:r>
              <a:rPr lang="ru-RU" dirty="0" smtClean="0"/>
              <a:t> курс</a:t>
            </a:r>
            <a:r>
              <a:rPr lang="ru-RU" dirty="0"/>
              <a:t>). </a:t>
            </a:r>
            <a:r>
              <a:rPr lang="ru-RU" dirty="0" err="1"/>
              <a:t>Навчальна</a:t>
            </a:r>
            <a:r>
              <a:rPr lang="ru-RU" dirty="0"/>
              <a:t> </a:t>
            </a:r>
            <a:r>
              <a:rPr lang="ru-RU" dirty="0" err="1"/>
              <a:t>програма</a:t>
            </a:r>
            <a:r>
              <a:rPr lang="ru-RU" dirty="0"/>
              <a:t> для </a:t>
            </a:r>
            <a:r>
              <a:rPr lang="ru-RU" dirty="0" err="1" smtClean="0"/>
              <a:t>закладів</a:t>
            </a:r>
            <a:r>
              <a:rPr lang="ru-RU" dirty="0" smtClean="0"/>
              <a:t> </a:t>
            </a:r>
            <a:r>
              <a:rPr lang="ru-RU" dirty="0" err="1"/>
              <a:t>загальної</a:t>
            </a:r>
            <a:r>
              <a:rPr lang="ru-RU" dirty="0"/>
              <a:t> </a:t>
            </a:r>
            <a:r>
              <a:rPr lang="ru-RU" dirty="0" err="1"/>
              <a:t>середньої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 </a:t>
            </a:r>
            <a:r>
              <a:rPr lang="ru-RU" dirty="0" smtClean="0"/>
              <a:t>10-11 </a:t>
            </a:r>
            <a:r>
              <a:rPr lang="ru-RU" dirty="0" err="1" smtClean="0"/>
              <a:t>класів</a:t>
            </a:r>
            <a:r>
              <a:rPr lang="ru-RU" dirty="0" smtClean="0"/>
              <a:t> </a:t>
            </a:r>
            <a:r>
              <a:rPr lang="ru-RU" dirty="0" err="1"/>
              <a:t>гуманітарного</a:t>
            </a:r>
            <a:r>
              <a:rPr lang="ru-RU" dirty="0"/>
              <a:t> </a:t>
            </a:r>
            <a:r>
              <a:rPr lang="ru-RU" dirty="0" err="1"/>
              <a:t>профілю</a:t>
            </a:r>
            <a:r>
              <a:rPr lang="ru-RU" dirty="0"/>
              <a:t> (</a:t>
            </a:r>
            <a:r>
              <a:rPr lang="ru-RU" dirty="0" smtClean="0"/>
              <a:t>проект 1 </a:t>
            </a:r>
            <a:r>
              <a:rPr lang="ru-RU" dirty="0" err="1"/>
              <a:t>авторського</a:t>
            </a:r>
            <a:r>
              <a:rPr lang="ru-RU" dirty="0"/>
              <a:t> </a:t>
            </a:r>
            <a:r>
              <a:rPr lang="ru-RU" dirty="0" err="1"/>
              <a:t>колективу</a:t>
            </a:r>
            <a:r>
              <a:rPr lang="ru-RU" dirty="0"/>
              <a:t>: </a:t>
            </a:r>
            <a:r>
              <a:rPr lang="ru-RU" dirty="0" err="1"/>
              <a:t>Інна</a:t>
            </a:r>
            <a:r>
              <a:rPr lang="ru-RU" dirty="0"/>
              <a:t> </a:t>
            </a:r>
            <a:r>
              <a:rPr lang="ru-RU" dirty="0" err="1"/>
              <a:t>Дьоміна</a:t>
            </a:r>
            <a:r>
              <a:rPr lang="ru-RU" dirty="0" smtClean="0"/>
              <a:t>, </a:t>
            </a:r>
            <a:r>
              <a:rPr lang="ru-RU" dirty="0" err="1" smtClean="0"/>
              <a:t>Віктор</a:t>
            </a:r>
            <a:r>
              <a:rPr lang="ru-RU" dirty="0" smtClean="0"/>
              <a:t> </a:t>
            </a:r>
            <a:r>
              <a:rPr lang="ru-RU" dirty="0" err="1"/>
              <a:t>Задоянний</a:t>
            </a:r>
            <a:r>
              <a:rPr lang="ru-RU" dirty="0"/>
              <a:t>, </a:t>
            </a:r>
            <a:r>
              <a:rPr lang="ru-RU" dirty="0" err="1"/>
              <a:t>Сергій</a:t>
            </a:r>
            <a:r>
              <a:rPr lang="ru-RU" dirty="0"/>
              <a:t> Костик);</a:t>
            </a:r>
          </a:p>
          <a:p>
            <a:pPr algn="just"/>
            <a:r>
              <a:rPr lang="ru-RU" dirty="0"/>
              <a:t>- «</a:t>
            </a:r>
            <a:r>
              <a:rPr lang="ru-RU" dirty="0" err="1"/>
              <a:t>Природничі</a:t>
            </a:r>
            <a:r>
              <a:rPr lang="ru-RU" dirty="0"/>
              <a:t> науки» (</a:t>
            </a:r>
            <a:r>
              <a:rPr lang="ru-RU" dirty="0" err="1" smtClean="0"/>
              <a:t>інтегрований</a:t>
            </a:r>
            <a:r>
              <a:rPr lang="ru-RU" dirty="0" smtClean="0"/>
              <a:t> курс</a:t>
            </a:r>
            <a:r>
              <a:rPr lang="ru-RU" dirty="0"/>
              <a:t>). </a:t>
            </a:r>
            <a:r>
              <a:rPr lang="ru-RU" dirty="0" err="1"/>
              <a:t>Навчальна</a:t>
            </a:r>
            <a:r>
              <a:rPr lang="ru-RU" dirty="0"/>
              <a:t> </a:t>
            </a:r>
            <a:r>
              <a:rPr lang="ru-RU" dirty="0" err="1"/>
              <a:t>програма</a:t>
            </a:r>
            <a:r>
              <a:rPr lang="ru-RU" dirty="0"/>
              <a:t> для </a:t>
            </a:r>
            <a:r>
              <a:rPr lang="ru-RU" dirty="0" err="1" smtClean="0"/>
              <a:t>закладів</a:t>
            </a:r>
            <a:r>
              <a:rPr lang="ru-RU" dirty="0" smtClean="0"/>
              <a:t> </a:t>
            </a:r>
            <a:r>
              <a:rPr lang="ru-RU" dirty="0" err="1"/>
              <a:t>загальної</a:t>
            </a:r>
            <a:r>
              <a:rPr lang="ru-RU" dirty="0"/>
              <a:t> </a:t>
            </a:r>
            <a:r>
              <a:rPr lang="ru-RU" dirty="0" err="1"/>
              <a:t>середньої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 </a:t>
            </a:r>
            <a:r>
              <a:rPr lang="ru-RU" dirty="0" smtClean="0"/>
              <a:t>10-11 </a:t>
            </a:r>
            <a:r>
              <a:rPr lang="ru-RU" dirty="0" err="1" smtClean="0"/>
              <a:t>класів</a:t>
            </a:r>
            <a:r>
              <a:rPr lang="ru-RU" dirty="0" smtClean="0"/>
              <a:t> </a:t>
            </a:r>
            <a:r>
              <a:rPr lang="ru-RU" dirty="0"/>
              <a:t>(проект 2 </a:t>
            </a:r>
            <a:r>
              <a:rPr lang="ru-RU" dirty="0" err="1"/>
              <a:t>авторського</a:t>
            </a:r>
            <a:r>
              <a:rPr lang="ru-RU" dirty="0"/>
              <a:t> </a:t>
            </a:r>
            <a:r>
              <a:rPr lang="ru-RU" dirty="0" err="1" smtClean="0"/>
              <a:t>колективу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/>
              <a:t>керівництвом</a:t>
            </a:r>
            <a:r>
              <a:rPr lang="ru-RU" dirty="0"/>
              <a:t> </a:t>
            </a:r>
            <a:r>
              <a:rPr lang="ru-RU" dirty="0" err="1"/>
              <a:t>Засєкіної</a:t>
            </a:r>
            <a:r>
              <a:rPr lang="ru-RU" dirty="0"/>
              <a:t> Т. М.);</a:t>
            </a:r>
          </a:p>
          <a:p>
            <a:pPr algn="just"/>
            <a:r>
              <a:rPr lang="ru-RU" dirty="0"/>
              <a:t>- «</a:t>
            </a:r>
            <a:r>
              <a:rPr lang="ru-RU" dirty="0" err="1"/>
              <a:t>Природничі</a:t>
            </a:r>
            <a:r>
              <a:rPr lang="ru-RU" dirty="0"/>
              <a:t> науки» (</a:t>
            </a:r>
            <a:r>
              <a:rPr lang="ru-RU" dirty="0" err="1" smtClean="0"/>
              <a:t>інтегрований</a:t>
            </a:r>
            <a:r>
              <a:rPr lang="ru-RU" dirty="0" smtClean="0"/>
              <a:t> курс</a:t>
            </a:r>
            <a:r>
              <a:rPr lang="ru-RU" dirty="0"/>
              <a:t>). </a:t>
            </a:r>
            <a:r>
              <a:rPr lang="ru-RU" dirty="0" err="1"/>
              <a:t>Навчальна</a:t>
            </a:r>
            <a:r>
              <a:rPr lang="ru-RU" dirty="0"/>
              <a:t> </a:t>
            </a:r>
            <a:r>
              <a:rPr lang="ru-RU" dirty="0" err="1"/>
              <a:t>програма</a:t>
            </a:r>
            <a:r>
              <a:rPr lang="ru-RU" dirty="0"/>
              <a:t> для </a:t>
            </a:r>
            <a:r>
              <a:rPr lang="ru-RU" dirty="0" err="1" smtClean="0"/>
              <a:t>закладів</a:t>
            </a:r>
            <a:r>
              <a:rPr lang="ru-RU" dirty="0" smtClean="0"/>
              <a:t> </a:t>
            </a:r>
            <a:r>
              <a:rPr lang="ru-RU" dirty="0" err="1" smtClean="0"/>
              <a:t>загальної</a:t>
            </a:r>
            <a:r>
              <a:rPr lang="ru-RU" dirty="0" smtClean="0"/>
              <a:t> </a:t>
            </a:r>
            <a:r>
              <a:rPr lang="ru-RU" dirty="0" err="1"/>
              <a:t>середньої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 10-11 </a:t>
            </a:r>
            <a:r>
              <a:rPr lang="ru-RU" dirty="0" err="1" smtClean="0"/>
              <a:t>класів</a:t>
            </a:r>
            <a:r>
              <a:rPr lang="ru-RU" dirty="0" smtClean="0"/>
              <a:t> (</a:t>
            </a:r>
            <a:r>
              <a:rPr lang="ru-RU" dirty="0"/>
              <a:t>проект 3 </a:t>
            </a:r>
            <a:r>
              <a:rPr lang="ru-RU" dirty="0" err="1"/>
              <a:t>авторського</a:t>
            </a:r>
            <a:r>
              <a:rPr lang="ru-RU" dirty="0"/>
              <a:t> </a:t>
            </a:r>
            <a:r>
              <a:rPr lang="ru-RU" dirty="0" err="1"/>
              <a:t>колективу</a:t>
            </a:r>
            <a:r>
              <a:rPr lang="ru-RU" dirty="0"/>
              <a:t>: </a:t>
            </a:r>
            <a:r>
              <a:rPr lang="ru-RU" dirty="0" err="1" smtClean="0"/>
              <a:t>Дмитро</a:t>
            </a:r>
            <a:r>
              <a:rPr lang="ru-RU" dirty="0" smtClean="0"/>
              <a:t> </a:t>
            </a:r>
            <a:r>
              <a:rPr lang="ru-RU" dirty="0"/>
              <a:t>Шабанов, </a:t>
            </a:r>
            <a:r>
              <a:rPr lang="ru-RU" dirty="0" err="1"/>
              <a:t>Олександр</a:t>
            </a:r>
            <a:r>
              <a:rPr lang="ru-RU" dirty="0"/>
              <a:t> Козленко);</a:t>
            </a:r>
          </a:p>
          <a:p>
            <a:pPr algn="just"/>
            <a:r>
              <a:rPr lang="ru-RU" dirty="0"/>
              <a:t>- «</a:t>
            </a:r>
            <a:r>
              <a:rPr lang="ru-RU" dirty="0" err="1"/>
              <a:t>Природничі</a:t>
            </a:r>
            <a:r>
              <a:rPr lang="ru-RU" dirty="0"/>
              <a:t> науки» (</a:t>
            </a:r>
            <a:r>
              <a:rPr lang="ru-RU" dirty="0" err="1" smtClean="0"/>
              <a:t>інтегрований</a:t>
            </a:r>
            <a:r>
              <a:rPr lang="ru-RU" dirty="0" smtClean="0"/>
              <a:t> курс</a:t>
            </a:r>
            <a:r>
              <a:rPr lang="ru-RU" dirty="0"/>
              <a:t>). </a:t>
            </a:r>
            <a:r>
              <a:rPr lang="ru-RU" dirty="0" err="1"/>
              <a:t>Навчальна</a:t>
            </a:r>
            <a:r>
              <a:rPr lang="ru-RU" dirty="0"/>
              <a:t> </a:t>
            </a:r>
            <a:r>
              <a:rPr lang="ru-RU" dirty="0" err="1"/>
              <a:t>програма</a:t>
            </a:r>
            <a:r>
              <a:rPr lang="ru-RU" dirty="0"/>
              <a:t> для </a:t>
            </a:r>
            <a:r>
              <a:rPr lang="ru-RU" dirty="0" err="1" smtClean="0"/>
              <a:t>закладів</a:t>
            </a:r>
            <a:r>
              <a:rPr lang="ru-RU" dirty="0" smtClean="0"/>
              <a:t> </a:t>
            </a:r>
            <a:r>
              <a:rPr lang="ru-RU" dirty="0" err="1"/>
              <a:t>загальної</a:t>
            </a:r>
            <a:r>
              <a:rPr lang="ru-RU" dirty="0"/>
              <a:t> </a:t>
            </a:r>
            <a:r>
              <a:rPr lang="ru-RU" dirty="0" err="1"/>
              <a:t>середньої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 </a:t>
            </a:r>
            <a:r>
              <a:rPr lang="ru-RU" dirty="0" smtClean="0"/>
              <a:t>10-11 </a:t>
            </a:r>
            <a:r>
              <a:rPr lang="ru-RU" dirty="0" err="1" smtClean="0"/>
              <a:t>класів</a:t>
            </a:r>
            <a:r>
              <a:rPr lang="ru-RU" dirty="0" smtClean="0"/>
              <a:t> </a:t>
            </a:r>
            <a:r>
              <a:rPr lang="ru-RU" dirty="0"/>
              <a:t>(проект 4 </a:t>
            </a:r>
            <a:r>
              <a:rPr lang="ru-RU" dirty="0" err="1"/>
              <a:t>авторського</a:t>
            </a:r>
            <a:r>
              <a:rPr lang="ru-RU" dirty="0"/>
              <a:t> </a:t>
            </a:r>
            <a:r>
              <a:rPr lang="ru-RU" dirty="0" err="1" smtClean="0"/>
              <a:t>колективу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/>
              <a:t>керівництвом</a:t>
            </a:r>
            <a:r>
              <a:rPr lang="ru-RU" dirty="0"/>
              <a:t> </a:t>
            </a:r>
            <a:r>
              <a:rPr lang="ru-RU" dirty="0" err="1"/>
              <a:t>Ільченко</a:t>
            </a:r>
            <a:r>
              <a:rPr lang="ru-RU" dirty="0"/>
              <a:t> В.Р.).</a:t>
            </a:r>
          </a:p>
          <a:p>
            <a:pPr algn="just"/>
            <a:r>
              <a:rPr lang="ru-RU" b="1" dirty="0" err="1"/>
              <a:t>Усі</a:t>
            </a:r>
            <a:r>
              <a:rPr lang="ru-RU" b="1" dirty="0"/>
              <a:t> </a:t>
            </a:r>
            <a:r>
              <a:rPr lang="ru-RU" b="1" dirty="0" err="1"/>
              <a:t>вищезазначені</a:t>
            </a:r>
            <a:r>
              <a:rPr lang="ru-RU" b="1" dirty="0"/>
              <a:t> </a:t>
            </a:r>
            <a:r>
              <a:rPr lang="ru-RU" b="1" dirty="0" err="1"/>
              <a:t>програми</a:t>
            </a:r>
            <a:r>
              <a:rPr lang="ru-RU" b="1" dirty="0"/>
              <a:t> </a:t>
            </a:r>
            <a:r>
              <a:rPr lang="ru-RU" b="1" dirty="0" err="1" smtClean="0"/>
              <a:t>розміщені</a:t>
            </a:r>
            <a:r>
              <a:rPr lang="ru-RU" b="1" dirty="0" smtClean="0"/>
              <a:t> </a:t>
            </a:r>
            <a:r>
              <a:rPr lang="ru-RU" b="1" dirty="0"/>
              <a:t>на </a:t>
            </a:r>
            <a:r>
              <a:rPr lang="ru-RU" b="1" dirty="0" err="1"/>
              <a:t>сайті</a:t>
            </a:r>
            <a:r>
              <a:rPr lang="ru-RU" b="1" dirty="0"/>
              <a:t> </a:t>
            </a:r>
            <a:r>
              <a:rPr lang="ru-RU" b="1" dirty="0" err="1"/>
              <a:t>Міністерства</a:t>
            </a:r>
            <a:r>
              <a:rPr lang="ru-RU" b="1" dirty="0"/>
              <a:t> </a:t>
            </a:r>
            <a:r>
              <a:rPr lang="ru-RU" b="1" dirty="0" err="1"/>
              <a:t>освіти</a:t>
            </a:r>
            <a:r>
              <a:rPr lang="ru-RU" b="1" dirty="0"/>
              <a:t> </a:t>
            </a:r>
            <a:r>
              <a:rPr lang="ru-RU" b="1" dirty="0" smtClean="0"/>
              <a:t>і науки </a:t>
            </a:r>
            <a:r>
              <a:rPr lang="ru-RU" b="1" dirty="0" err="1"/>
              <a:t>України</a:t>
            </a:r>
            <a:r>
              <a:rPr lang="ru-RU" b="1" dirty="0"/>
              <a:t> (</a:t>
            </a:r>
            <a:r>
              <a:rPr lang="en-US" b="1" dirty="0"/>
              <a:t>https://bit.ly/3kE8Rbw).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656762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67544" y="394692"/>
            <a:ext cx="820891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err="1" smtClean="0"/>
              <a:t>Програми</a:t>
            </a:r>
            <a:r>
              <a:rPr lang="ru-RU" dirty="0" smtClean="0"/>
              <a:t> </a:t>
            </a:r>
            <a:r>
              <a:rPr lang="ru-RU" dirty="0"/>
              <a:t>для </a:t>
            </a:r>
            <a:r>
              <a:rPr lang="ru-RU" dirty="0" err="1"/>
              <a:t>курсів</a:t>
            </a:r>
            <a:r>
              <a:rPr lang="ru-RU" dirty="0"/>
              <a:t> за </a:t>
            </a:r>
            <a:r>
              <a:rPr lang="ru-RU" dirty="0" err="1" smtClean="0"/>
              <a:t>вибором</a:t>
            </a:r>
            <a:r>
              <a:rPr lang="ru-RU" dirty="0" smtClean="0"/>
              <a:t> (</a:t>
            </a:r>
            <a:r>
              <a:rPr lang="ru-RU" dirty="0" err="1"/>
              <a:t>факультативів</a:t>
            </a:r>
            <a:r>
              <a:rPr lang="ru-RU" dirty="0"/>
              <a:t>), </a:t>
            </a:r>
            <a:r>
              <a:rPr lang="ru-RU" dirty="0" err="1"/>
              <a:t>повинні</a:t>
            </a:r>
            <a:r>
              <a:rPr lang="ru-RU" dirty="0"/>
              <a:t> </a:t>
            </a:r>
            <a:r>
              <a:rPr lang="ru-RU" dirty="0" err="1"/>
              <a:t>мати</a:t>
            </a:r>
            <a:r>
              <a:rPr lang="ru-RU" dirty="0"/>
              <a:t> </a:t>
            </a:r>
            <a:r>
              <a:rPr lang="ru-RU" dirty="0" err="1" smtClean="0"/>
              <a:t>відповідний</a:t>
            </a:r>
            <a:r>
              <a:rPr lang="ru-RU" dirty="0" smtClean="0"/>
              <a:t> </a:t>
            </a:r>
            <a:r>
              <a:rPr lang="ru-RU" dirty="0"/>
              <a:t>гриф і </a:t>
            </a:r>
            <a:r>
              <a:rPr lang="ru-RU" dirty="0" err="1"/>
              <a:t>входити</a:t>
            </a:r>
            <a:r>
              <a:rPr lang="ru-RU" dirty="0"/>
              <a:t> до </a:t>
            </a:r>
            <a:r>
              <a:rPr lang="ru-RU" dirty="0" err="1" smtClean="0"/>
              <a:t>переліку</a:t>
            </a:r>
            <a:r>
              <a:rPr lang="ru-RU" dirty="0" smtClean="0"/>
              <a:t> </a:t>
            </a:r>
            <a:r>
              <a:rPr lang="ru-RU" dirty="0" err="1" smtClean="0"/>
              <a:t>навчальних</a:t>
            </a:r>
            <a:r>
              <a:rPr lang="ru-RU" dirty="0" smtClean="0"/>
              <a:t> </a:t>
            </a:r>
            <a:r>
              <a:rPr lang="ru-RU" dirty="0" err="1"/>
              <a:t>програм</a:t>
            </a:r>
            <a:r>
              <a:rPr lang="ru-RU" dirty="0"/>
              <a:t>, </a:t>
            </a:r>
            <a:r>
              <a:rPr lang="ru-RU" dirty="0" err="1"/>
              <a:t>підручників</a:t>
            </a:r>
            <a:r>
              <a:rPr lang="ru-RU" dirty="0"/>
              <a:t> </a:t>
            </a:r>
            <a:r>
              <a:rPr lang="ru-RU" dirty="0" smtClean="0"/>
              <a:t>та </a:t>
            </a:r>
            <a:r>
              <a:rPr lang="ru-RU" dirty="0" err="1" smtClean="0"/>
              <a:t>навчально-методичних</a:t>
            </a:r>
            <a:r>
              <a:rPr lang="ru-RU" dirty="0" smtClean="0"/>
              <a:t> </a:t>
            </a:r>
            <a:r>
              <a:rPr lang="ru-RU" dirty="0" err="1"/>
              <a:t>посібників</a:t>
            </a:r>
            <a:r>
              <a:rPr lang="ru-RU" dirty="0" smtClean="0"/>
              <a:t>, </a:t>
            </a:r>
            <a:r>
              <a:rPr lang="ru-RU" dirty="0" err="1" smtClean="0"/>
              <a:t>рекомендованих</a:t>
            </a:r>
            <a:r>
              <a:rPr lang="ru-RU" dirty="0" smtClean="0"/>
              <a:t> </a:t>
            </a:r>
            <a:r>
              <a:rPr lang="ru-RU" dirty="0" err="1"/>
              <a:t>Міністерством</a:t>
            </a:r>
            <a:r>
              <a:rPr lang="ru-RU" dirty="0"/>
              <a:t> </a:t>
            </a:r>
            <a:r>
              <a:rPr lang="ru-RU" dirty="0" err="1" smtClean="0"/>
              <a:t>освіти</a:t>
            </a:r>
            <a:r>
              <a:rPr lang="ru-RU" dirty="0" smtClean="0"/>
              <a:t> і </a:t>
            </a:r>
            <a:r>
              <a:rPr lang="ru-RU" dirty="0"/>
              <a:t>науки </a:t>
            </a:r>
            <a:r>
              <a:rPr lang="ru-RU" dirty="0" err="1"/>
              <a:t>України</a:t>
            </a:r>
            <a:r>
              <a:rPr lang="ru-RU" dirty="0"/>
              <a:t> для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smtClean="0"/>
              <a:t>у закладах </a:t>
            </a:r>
            <a:r>
              <a:rPr lang="ru-RU" dirty="0" err="1"/>
              <a:t>загальної</a:t>
            </a:r>
            <a:r>
              <a:rPr lang="ru-RU" dirty="0"/>
              <a:t> </a:t>
            </a:r>
            <a:r>
              <a:rPr lang="ru-RU" dirty="0" err="1"/>
              <a:t>середньої</a:t>
            </a:r>
            <a:r>
              <a:rPr lang="ru-RU" dirty="0"/>
              <a:t> </a:t>
            </a:r>
            <a:r>
              <a:rPr lang="ru-RU" dirty="0" err="1" smtClean="0"/>
              <a:t>освіти</a:t>
            </a:r>
            <a:r>
              <a:rPr lang="ru-RU" dirty="0" smtClean="0"/>
              <a:t>. </a:t>
            </a:r>
            <a:r>
              <a:rPr lang="ru-RU" dirty="0" err="1" smtClean="0"/>
              <a:t>Відповідно</a:t>
            </a:r>
            <a:r>
              <a:rPr lang="ru-RU" dirty="0" smtClean="0"/>
              <a:t> </a:t>
            </a:r>
            <a:r>
              <a:rPr lang="ru-RU" dirty="0"/>
              <a:t>до </a:t>
            </a:r>
            <a:r>
              <a:rPr lang="ru-RU" dirty="0" err="1" smtClean="0"/>
              <a:t>виділених</a:t>
            </a:r>
            <a:r>
              <a:rPr lang="ru-RU" dirty="0" smtClean="0"/>
              <a:t> годин</a:t>
            </a:r>
            <a:r>
              <a:rPr lang="ru-RU" dirty="0"/>
              <a:t>, </a:t>
            </a:r>
            <a:r>
              <a:rPr lang="ru-RU" dirty="0" err="1"/>
              <a:t>учителі</a:t>
            </a:r>
            <a:r>
              <a:rPr lang="ru-RU" dirty="0"/>
              <a:t>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творчо</a:t>
            </a:r>
            <a:r>
              <a:rPr lang="ru-RU" dirty="0"/>
              <a:t> </a:t>
            </a:r>
            <a:r>
              <a:rPr lang="ru-RU" dirty="0" err="1" smtClean="0"/>
              <a:t>підходити</a:t>
            </a:r>
            <a:r>
              <a:rPr lang="ru-RU" dirty="0" smtClean="0"/>
              <a:t> </a:t>
            </a:r>
            <a:r>
              <a:rPr lang="ru-RU" dirty="0"/>
              <a:t>до </a:t>
            </a:r>
            <a:r>
              <a:rPr lang="ru-RU" dirty="0" err="1"/>
              <a:t>реалізації</a:t>
            </a:r>
            <a:r>
              <a:rPr lang="ru-RU" dirty="0"/>
              <a:t> </a:t>
            </a:r>
            <a:r>
              <a:rPr lang="ru-RU" dirty="0" err="1"/>
              <a:t>змісту</a:t>
            </a:r>
            <a:r>
              <a:rPr lang="ru-RU" dirty="0"/>
              <a:t>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програм</a:t>
            </a:r>
            <a:r>
              <a:rPr lang="ru-RU" dirty="0"/>
              <a:t>,</a:t>
            </a:r>
          </a:p>
          <a:p>
            <a:r>
              <a:rPr lang="ru-RU" dirty="0" err="1"/>
              <a:t>вивчаючи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окремі</a:t>
            </a:r>
            <a:r>
              <a:rPr lang="ru-RU" dirty="0"/>
              <a:t> </a:t>
            </a:r>
            <a:r>
              <a:rPr lang="ru-RU" dirty="0" err="1"/>
              <a:t>розділи</a:t>
            </a:r>
            <a:r>
              <a:rPr lang="ru-RU" dirty="0"/>
              <a:t> як </a:t>
            </a:r>
            <a:r>
              <a:rPr lang="ru-RU" dirty="0" err="1" smtClean="0"/>
              <a:t>самостійний</a:t>
            </a:r>
            <a:r>
              <a:rPr lang="ru-RU" dirty="0" smtClean="0"/>
              <a:t> </a:t>
            </a:r>
            <a:r>
              <a:rPr lang="ru-RU" dirty="0"/>
              <a:t>курс.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 smtClean="0"/>
              <a:t>учителі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самостійно</a:t>
            </a:r>
            <a:r>
              <a:rPr lang="ru-RU" dirty="0" smtClean="0"/>
              <a:t> </a:t>
            </a:r>
            <a:r>
              <a:rPr lang="ru-RU" dirty="0" err="1"/>
              <a:t>або</a:t>
            </a:r>
            <a:r>
              <a:rPr lang="ru-RU" dirty="0"/>
              <a:t> у </a:t>
            </a:r>
            <a:r>
              <a:rPr lang="ru-RU" dirty="0" err="1"/>
              <a:t>співавторстві</a:t>
            </a:r>
            <a:r>
              <a:rPr lang="ru-RU" dirty="0"/>
              <a:t> </a:t>
            </a:r>
            <a:r>
              <a:rPr lang="ru-RU" dirty="0" err="1" smtClean="0"/>
              <a:t>розробити</a:t>
            </a:r>
            <a:r>
              <a:rPr lang="ru-RU" dirty="0" smtClean="0"/>
              <a:t> </a:t>
            </a:r>
            <a:r>
              <a:rPr lang="ru-RU" dirty="0" err="1" smtClean="0"/>
              <a:t>навчальну</a:t>
            </a:r>
            <a:r>
              <a:rPr lang="ru-RU" dirty="0" smtClean="0"/>
              <a:t> </a:t>
            </a:r>
            <a:r>
              <a:rPr lang="ru-RU" dirty="0" err="1" smtClean="0"/>
              <a:t>програму</a:t>
            </a:r>
            <a:r>
              <a:rPr lang="ru-RU" dirty="0" smtClean="0"/>
              <a:t> </a:t>
            </a:r>
            <a:r>
              <a:rPr lang="ru-RU" dirty="0"/>
              <a:t>курсу </a:t>
            </a:r>
            <a:r>
              <a:rPr lang="ru-RU" dirty="0" smtClean="0"/>
              <a:t>за </a:t>
            </a:r>
            <a:r>
              <a:rPr lang="ru-RU" dirty="0" err="1" smtClean="0"/>
              <a:t>вибором</a:t>
            </a:r>
            <a:r>
              <a:rPr lang="ru-RU" dirty="0" smtClean="0"/>
              <a:t> </a:t>
            </a:r>
            <a:r>
              <a:rPr lang="ru-RU" dirty="0"/>
              <a:t>(факультативу), </a:t>
            </a:r>
            <a:r>
              <a:rPr lang="ru-RU" dirty="0" smtClean="0"/>
              <a:t>погодивши </a:t>
            </a:r>
            <a:r>
              <a:rPr lang="ru-RU" dirty="0" err="1" smtClean="0"/>
              <a:t>її</a:t>
            </a:r>
            <a:r>
              <a:rPr lang="ru-RU" dirty="0" smtClean="0"/>
              <a:t> в </a:t>
            </a:r>
            <a:r>
              <a:rPr lang="ru-RU" dirty="0" err="1" smtClean="0"/>
              <a:t>установленому</a:t>
            </a:r>
            <a:r>
              <a:rPr lang="ru-RU" dirty="0" smtClean="0"/>
              <a:t> </a:t>
            </a:r>
            <a:r>
              <a:rPr lang="ru-RU" dirty="0"/>
              <a:t>порядку.</a:t>
            </a:r>
            <a:endParaRPr lang="ru-RU" dirty="0"/>
          </a:p>
        </p:txBody>
      </p:sp>
      <p:pic>
        <p:nvPicPr>
          <p:cNvPr id="4" name="Picture 2" descr="C:\Users\ACER\Desktop\завантаження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7" y="3281612"/>
            <a:ext cx="1842517" cy="21602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17566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764704"/>
            <a:ext cx="828092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 err="1"/>
              <a:t>Навчальне</a:t>
            </a:r>
            <a:r>
              <a:rPr lang="ru-RU" sz="3600" b="1" dirty="0"/>
              <a:t> та </a:t>
            </a:r>
            <a:r>
              <a:rPr lang="ru-RU" sz="3600" b="1" dirty="0" err="1"/>
              <a:t>навчально-методичне</a:t>
            </a:r>
            <a:r>
              <a:rPr lang="ru-RU" sz="3600" b="1" dirty="0"/>
              <a:t> </a:t>
            </a:r>
            <a:r>
              <a:rPr lang="ru-RU" sz="3600" b="1" dirty="0" err="1"/>
              <a:t>забезпечення</a:t>
            </a:r>
            <a:r>
              <a:rPr lang="ru-RU" sz="3600" b="1" dirty="0"/>
              <a:t> </a:t>
            </a:r>
            <a:r>
              <a:rPr lang="ru-RU" sz="3600" b="1" dirty="0" err="1"/>
              <a:t>інваріантної</a:t>
            </a:r>
            <a:r>
              <a:rPr lang="ru-RU" sz="3600" b="1" dirty="0"/>
              <a:t> </a:t>
            </a:r>
            <a:r>
              <a:rPr lang="ru-RU" sz="3600" b="1" dirty="0" err="1"/>
              <a:t>складової</a:t>
            </a:r>
            <a:r>
              <a:rPr lang="ru-RU" sz="3600" b="1" dirty="0"/>
              <a:t> курсу</a:t>
            </a:r>
            <a:endParaRPr lang="ru-RU" sz="3600" dirty="0"/>
          </a:p>
        </p:txBody>
      </p:sp>
      <p:pic>
        <p:nvPicPr>
          <p:cNvPr id="4" name="Picture 2" descr="C:\Users\ACER\Desktop\завантаження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8" y="2852936"/>
            <a:ext cx="1842517" cy="21602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32648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67544" y="476672"/>
            <a:ext cx="820891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err="1"/>
              <a:t>Зміст</a:t>
            </a:r>
            <a:r>
              <a:rPr lang="ru-RU" dirty="0"/>
              <a:t> </a:t>
            </a:r>
            <a:r>
              <a:rPr lang="ru-RU" dirty="0" err="1"/>
              <a:t>навчальних</a:t>
            </a:r>
            <a:r>
              <a:rPr lang="ru-RU" dirty="0"/>
              <a:t> </a:t>
            </a:r>
            <a:r>
              <a:rPr lang="ru-RU" dirty="0" err="1"/>
              <a:t>програм</a:t>
            </a:r>
            <a:r>
              <a:rPr lang="ru-RU" dirty="0"/>
              <a:t> </a:t>
            </a:r>
            <a:r>
              <a:rPr lang="ru-RU" dirty="0" err="1" smtClean="0"/>
              <a:t>реалізується</a:t>
            </a:r>
            <a:r>
              <a:rPr lang="ru-RU" dirty="0" smtClean="0"/>
              <a:t> </a:t>
            </a:r>
            <a:r>
              <a:rPr lang="ru-RU" dirty="0"/>
              <a:t>через </a:t>
            </a:r>
            <a:r>
              <a:rPr lang="ru-RU" dirty="0" err="1"/>
              <a:t>навчальне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/>
              <a:t>має</a:t>
            </a:r>
            <a:r>
              <a:rPr lang="ru-RU" dirty="0"/>
              <a:t> гриф </a:t>
            </a:r>
            <a:r>
              <a:rPr lang="ru-RU" dirty="0" err="1"/>
              <a:t>Міністерства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 і </a:t>
            </a:r>
            <a:r>
              <a:rPr lang="ru-RU" dirty="0" smtClean="0"/>
              <a:t>науки </a:t>
            </a:r>
            <a:r>
              <a:rPr lang="ru-RU" dirty="0" err="1" smtClean="0"/>
              <a:t>України</a:t>
            </a:r>
            <a:r>
              <a:rPr lang="ru-RU" dirty="0" smtClean="0"/>
              <a:t>.</a:t>
            </a:r>
            <a:endParaRPr lang="ru-RU" dirty="0"/>
          </a:p>
          <a:p>
            <a:pPr algn="just"/>
            <a:r>
              <a:rPr lang="ru-RU" b="1" dirty="0" err="1" smtClean="0"/>
              <a:t>Основна</a:t>
            </a:r>
            <a:r>
              <a:rPr lang="ru-RU" b="1" dirty="0" smtClean="0"/>
              <a:t> </a:t>
            </a:r>
            <a:r>
              <a:rPr lang="ru-RU" b="1" dirty="0"/>
              <a:t>школа</a:t>
            </a:r>
          </a:p>
          <a:p>
            <a:pPr algn="just"/>
            <a:r>
              <a:rPr lang="ru-RU" i="1" dirty="0" err="1"/>
              <a:t>Підручники</a:t>
            </a:r>
            <a:r>
              <a:rPr lang="ru-RU" i="1" dirty="0"/>
              <a:t> «</a:t>
            </a:r>
            <a:r>
              <a:rPr lang="ru-RU" i="1" dirty="0" err="1"/>
              <a:t>Хімія</a:t>
            </a:r>
            <a:r>
              <a:rPr lang="ru-RU" i="1" dirty="0"/>
              <a:t>» для 7 </a:t>
            </a:r>
            <a:r>
              <a:rPr lang="ru-RU" i="1" dirty="0" err="1"/>
              <a:t>класу</a:t>
            </a:r>
            <a:endParaRPr lang="ru-RU" i="1" dirty="0"/>
          </a:p>
          <a:p>
            <a:pPr algn="just"/>
            <a:r>
              <a:rPr lang="ru-RU" dirty="0"/>
              <a:t>ЗЗСО </a:t>
            </a:r>
            <a:r>
              <a:rPr lang="ru-RU" dirty="0" err="1"/>
              <a:t>авторів</a:t>
            </a:r>
            <a:r>
              <a:rPr lang="ru-RU" dirty="0"/>
              <a:t>:</a:t>
            </a:r>
          </a:p>
          <a:p>
            <a:pPr algn="just"/>
            <a:r>
              <a:rPr lang="ru-RU" dirty="0"/>
              <a:t>− Ярошенко О.Г.;</a:t>
            </a:r>
          </a:p>
          <a:p>
            <a:pPr algn="just"/>
            <a:r>
              <a:rPr lang="ru-RU" dirty="0"/>
              <a:t>− </a:t>
            </a:r>
            <a:r>
              <a:rPr lang="ru-RU" dirty="0" err="1"/>
              <a:t>Савчин</a:t>
            </a:r>
            <a:r>
              <a:rPr lang="ru-RU" dirty="0"/>
              <a:t> М.-В. М.;</a:t>
            </a:r>
          </a:p>
          <a:p>
            <a:pPr algn="just"/>
            <a:r>
              <a:rPr lang="ru-RU" dirty="0"/>
              <a:t>− </a:t>
            </a:r>
            <a:r>
              <a:rPr lang="ru-RU" dirty="0" err="1"/>
              <a:t>Попель</a:t>
            </a:r>
            <a:r>
              <a:rPr lang="ru-RU" dirty="0"/>
              <a:t> П.П., </a:t>
            </a:r>
            <a:r>
              <a:rPr lang="ru-RU" dirty="0" err="1"/>
              <a:t>Крикля</a:t>
            </a:r>
            <a:r>
              <a:rPr lang="ru-RU" dirty="0"/>
              <a:t> Л.С.;</a:t>
            </a:r>
          </a:p>
          <a:p>
            <a:pPr algn="just"/>
            <a:r>
              <a:rPr lang="ru-RU" dirty="0"/>
              <a:t>− </a:t>
            </a:r>
            <a:r>
              <a:rPr lang="ru-RU" dirty="0" err="1"/>
              <a:t>Лашевська</a:t>
            </a:r>
            <a:r>
              <a:rPr lang="ru-RU" dirty="0"/>
              <a:t> Г.А., </a:t>
            </a:r>
            <a:r>
              <a:rPr lang="ru-RU" dirty="0" err="1"/>
              <a:t>Лашевська</a:t>
            </a:r>
            <a:r>
              <a:rPr lang="ru-RU" dirty="0"/>
              <a:t> А.А.;</a:t>
            </a:r>
          </a:p>
          <a:p>
            <a:pPr algn="just"/>
            <a:r>
              <a:rPr lang="ru-RU" dirty="0"/>
              <a:t>− Григорович О.В.;</a:t>
            </a:r>
          </a:p>
          <a:p>
            <a:pPr algn="just"/>
            <a:r>
              <a:rPr lang="ru-RU" dirty="0"/>
              <a:t>− </a:t>
            </a:r>
            <a:r>
              <a:rPr lang="ru-RU" dirty="0" err="1"/>
              <a:t>Дячук</a:t>
            </a:r>
            <a:r>
              <a:rPr lang="ru-RU" dirty="0"/>
              <a:t> Л.С., </a:t>
            </a:r>
            <a:r>
              <a:rPr lang="ru-RU" dirty="0" err="1"/>
              <a:t>Гладюк</a:t>
            </a:r>
            <a:r>
              <a:rPr lang="ru-RU" dirty="0"/>
              <a:t> М.М.;</a:t>
            </a:r>
          </a:p>
          <a:p>
            <a:pPr algn="just"/>
            <a:r>
              <a:rPr lang="ru-RU" dirty="0"/>
              <a:t>− </a:t>
            </a:r>
            <a:r>
              <a:rPr lang="ru-RU" dirty="0" err="1"/>
              <a:t>Буринська</a:t>
            </a:r>
            <a:r>
              <a:rPr lang="ru-RU" dirty="0"/>
              <a:t> Н.М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5" name="Picture 2" descr="C:\Users\ACER\Desktop\завантаження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3573016"/>
            <a:ext cx="1842517" cy="21602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51678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67544" y="476672"/>
            <a:ext cx="820891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i="1" dirty="0" err="1" smtClean="0"/>
              <a:t>Підручники</a:t>
            </a:r>
            <a:r>
              <a:rPr lang="ru-RU" i="1" dirty="0" smtClean="0"/>
              <a:t> </a:t>
            </a:r>
            <a:r>
              <a:rPr lang="ru-RU" i="1" dirty="0"/>
              <a:t>«</a:t>
            </a:r>
            <a:r>
              <a:rPr lang="ru-RU" i="1" dirty="0" err="1"/>
              <a:t>Хімія</a:t>
            </a:r>
            <a:r>
              <a:rPr lang="ru-RU" i="1" dirty="0"/>
              <a:t>» для 8 </a:t>
            </a:r>
            <a:r>
              <a:rPr lang="ru-RU" i="1" dirty="0" err="1" smtClean="0"/>
              <a:t>класу</a:t>
            </a:r>
            <a:r>
              <a:rPr lang="ru-RU" i="1" dirty="0" smtClean="0"/>
              <a:t> </a:t>
            </a:r>
            <a:r>
              <a:rPr lang="ru-RU" dirty="0" smtClean="0"/>
              <a:t>ЗЗСО </a:t>
            </a:r>
            <a:r>
              <a:rPr lang="ru-RU" dirty="0" err="1"/>
              <a:t>авторів</a:t>
            </a:r>
            <a:r>
              <a:rPr lang="ru-RU" dirty="0"/>
              <a:t>:</a:t>
            </a:r>
          </a:p>
          <a:p>
            <a:pPr algn="just"/>
            <a:r>
              <a:rPr lang="ru-RU" dirty="0"/>
              <a:t>− </a:t>
            </a:r>
            <a:r>
              <a:rPr lang="ru-RU" dirty="0" err="1"/>
              <a:t>Лашевська</a:t>
            </a:r>
            <a:r>
              <a:rPr lang="ru-RU" dirty="0"/>
              <a:t> Г.А., </a:t>
            </a:r>
            <a:r>
              <a:rPr lang="ru-RU" dirty="0" err="1"/>
              <a:t>Лашевська</a:t>
            </a:r>
            <a:r>
              <a:rPr lang="ru-RU" dirty="0"/>
              <a:t> А.А.;</a:t>
            </a:r>
          </a:p>
          <a:p>
            <a:pPr algn="just"/>
            <a:r>
              <a:rPr lang="ru-RU" dirty="0"/>
              <a:t>− </a:t>
            </a:r>
            <a:r>
              <a:rPr lang="ru-RU" dirty="0" err="1"/>
              <a:t>Попель</a:t>
            </a:r>
            <a:r>
              <a:rPr lang="ru-RU" dirty="0"/>
              <a:t> П.П., </a:t>
            </a:r>
            <a:r>
              <a:rPr lang="ru-RU" dirty="0" err="1"/>
              <a:t>Крикля</a:t>
            </a:r>
            <a:r>
              <a:rPr lang="ru-RU" dirty="0"/>
              <a:t> Л.С.;</a:t>
            </a:r>
          </a:p>
          <a:p>
            <a:pPr algn="just"/>
            <a:r>
              <a:rPr lang="ru-RU" dirty="0"/>
              <a:t>− </a:t>
            </a:r>
            <a:r>
              <a:rPr lang="ru-RU" dirty="0" err="1"/>
              <a:t>Гранкіна</a:t>
            </a:r>
            <a:r>
              <a:rPr lang="ru-RU" dirty="0"/>
              <a:t> Т.М.;</a:t>
            </a:r>
          </a:p>
          <a:p>
            <a:pPr algn="just"/>
            <a:r>
              <a:rPr lang="ru-RU" dirty="0"/>
              <a:t>− </a:t>
            </a:r>
            <a:r>
              <a:rPr lang="ru-RU" dirty="0" err="1"/>
              <a:t>Дячук</a:t>
            </a:r>
            <a:r>
              <a:rPr lang="ru-RU" dirty="0"/>
              <a:t> Л. С., </a:t>
            </a:r>
            <a:r>
              <a:rPr lang="ru-RU" dirty="0" err="1"/>
              <a:t>Гладюк</a:t>
            </a:r>
            <a:r>
              <a:rPr lang="ru-RU" dirty="0"/>
              <a:t> М.М.;</a:t>
            </a:r>
          </a:p>
          <a:p>
            <a:pPr algn="just"/>
            <a:r>
              <a:rPr lang="ru-RU" dirty="0"/>
              <a:t>− </a:t>
            </a:r>
            <a:r>
              <a:rPr lang="ru-RU" dirty="0" err="1"/>
              <a:t>Савчин</a:t>
            </a:r>
            <a:r>
              <a:rPr lang="ru-RU" dirty="0"/>
              <a:t> М.М.;</a:t>
            </a:r>
          </a:p>
          <a:p>
            <a:pPr algn="just"/>
            <a:r>
              <a:rPr lang="ru-RU" dirty="0"/>
              <a:t>− Ярошенко О.Г.;</a:t>
            </a:r>
          </a:p>
          <a:p>
            <a:pPr algn="just"/>
            <a:r>
              <a:rPr lang="ru-RU" dirty="0"/>
              <a:t>− </a:t>
            </a:r>
            <a:r>
              <a:rPr lang="ru-RU" dirty="0" err="1"/>
              <a:t>Буринська</a:t>
            </a:r>
            <a:r>
              <a:rPr lang="ru-RU" dirty="0"/>
              <a:t> Н.М.;</a:t>
            </a:r>
          </a:p>
          <a:p>
            <a:pPr algn="just"/>
            <a:r>
              <a:rPr lang="ru-RU" dirty="0"/>
              <a:t>− Григорович О.В.;</a:t>
            </a:r>
          </a:p>
          <a:p>
            <a:pPr algn="just"/>
            <a:r>
              <a:rPr lang="ru-RU" dirty="0"/>
              <a:t>− Бутенко А.М. «</a:t>
            </a:r>
            <a:r>
              <a:rPr lang="ru-RU" dirty="0" err="1"/>
              <a:t>Хімія</a:t>
            </a:r>
            <a:r>
              <a:rPr lang="ru-RU" dirty="0"/>
              <a:t> для </a:t>
            </a:r>
            <a:r>
              <a:rPr lang="ru-RU" dirty="0" err="1" smtClean="0"/>
              <a:t>загальноосвітніх</a:t>
            </a:r>
            <a:r>
              <a:rPr lang="ru-RU" dirty="0" smtClean="0"/>
              <a:t> </a:t>
            </a:r>
            <a:r>
              <a:rPr lang="ru-RU" dirty="0" err="1"/>
              <a:t>навчальних</a:t>
            </a:r>
            <a:r>
              <a:rPr lang="ru-RU" dirty="0"/>
              <a:t> </a:t>
            </a:r>
            <a:r>
              <a:rPr lang="ru-RU" dirty="0" err="1"/>
              <a:t>закладів</a:t>
            </a:r>
            <a:r>
              <a:rPr lang="ru-RU" dirty="0"/>
              <a:t> з</a:t>
            </a:r>
          </a:p>
          <a:p>
            <a:pPr algn="just"/>
            <a:r>
              <a:rPr lang="ru-RU" dirty="0" err="1"/>
              <a:t>поглибленим</a:t>
            </a:r>
            <a:r>
              <a:rPr lang="ru-RU" dirty="0"/>
              <a:t> </a:t>
            </a:r>
            <a:r>
              <a:rPr lang="ru-RU" dirty="0" err="1"/>
              <a:t>вивченням</a:t>
            </a:r>
            <a:r>
              <a:rPr lang="ru-RU" dirty="0"/>
              <a:t> </a:t>
            </a:r>
            <a:r>
              <a:rPr lang="ru-RU" dirty="0" err="1"/>
              <a:t>хімії</a:t>
            </a:r>
            <a:r>
              <a:rPr lang="ru-RU" dirty="0"/>
              <a:t>»</a:t>
            </a:r>
            <a:endParaRPr lang="ru-RU" dirty="0"/>
          </a:p>
        </p:txBody>
      </p:sp>
      <p:pic>
        <p:nvPicPr>
          <p:cNvPr id="4" name="Picture 2" descr="C:\Users\ACER\Desktop\завантаження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3968" y="3789040"/>
            <a:ext cx="1842517" cy="21602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07615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67544" y="476672"/>
            <a:ext cx="820891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i="1" dirty="0" err="1"/>
              <a:t>Підручники</a:t>
            </a:r>
            <a:r>
              <a:rPr lang="ru-RU" i="1" dirty="0"/>
              <a:t> «</a:t>
            </a:r>
            <a:r>
              <a:rPr lang="ru-RU" i="1" dirty="0" err="1"/>
              <a:t>Хімія</a:t>
            </a:r>
            <a:r>
              <a:rPr lang="ru-RU" i="1" dirty="0"/>
              <a:t>» для 9 </a:t>
            </a:r>
            <a:r>
              <a:rPr lang="ru-RU" i="1" dirty="0" err="1" smtClean="0"/>
              <a:t>класу</a:t>
            </a:r>
            <a:r>
              <a:rPr lang="ru-RU" i="1" dirty="0" smtClean="0"/>
              <a:t> </a:t>
            </a:r>
            <a:r>
              <a:rPr lang="ru-RU" dirty="0" smtClean="0"/>
              <a:t>ЗЗСО </a:t>
            </a:r>
            <a:r>
              <a:rPr lang="ru-RU" dirty="0" err="1"/>
              <a:t>авторів</a:t>
            </a:r>
            <a:r>
              <a:rPr lang="ru-RU" dirty="0"/>
              <a:t>:</a:t>
            </a:r>
          </a:p>
          <a:p>
            <a:r>
              <a:rPr lang="ru-RU" dirty="0"/>
              <a:t>− </a:t>
            </a:r>
            <a:r>
              <a:rPr lang="ru-RU" dirty="0" err="1"/>
              <a:t>Гранкіна</a:t>
            </a:r>
            <a:r>
              <a:rPr lang="ru-RU" dirty="0"/>
              <a:t> Т. М.;</a:t>
            </a:r>
          </a:p>
          <a:p>
            <a:r>
              <a:rPr lang="ru-RU" dirty="0"/>
              <a:t>− </a:t>
            </a:r>
            <a:r>
              <a:rPr lang="ru-RU" dirty="0" err="1"/>
              <a:t>Лашевська</a:t>
            </a:r>
            <a:r>
              <a:rPr lang="ru-RU" dirty="0"/>
              <a:t> Г.А., </a:t>
            </a:r>
            <a:r>
              <a:rPr lang="ru-RU" dirty="0" err="1"/>
              <a:t>Лашевська</a:t>
            </a:r>
            <a:r>
              <a:rPr lang="ru-RU" dirty="0"/>
              <a:t> А.А.;</a:t>
            </a:r>
          </a:p>
          <a:p>
            <a:r>
              <a:rPr lang="ru-RU" dirty="0"/>
              <a:t>− </a:t>
            </a:r>
            <a:r>
              <a:rPr lang="ru-RU" dirty="0" err="1"/>
              <a:t>Попель</a:t>
            </a:r>
            <a:r>
              <a:rPr lang="ru-RU" dirty="0"/>
              <a:t> П.П., </a:t>
            </a:r>
            <a:r>
              <a:rPr lang="ru-RU" dirty="0" err="1"/>
              <a:t>Крикля</a:t>
            </a:r>
            <a:r>
              <a:rPr lang="ru-RU" dirty="0"/>
              <a:t> Л.С.;</a:t>
            </a:r>
          </a:p>
          <a:p>
            <a:r>
              <a:rPr lang="ru-RU" dirty="0"/>
              <a:t>− </a:t>
            </a:r>
            <a:r>
              <a:rPr lang="ru-RU" dirty="0" err="1"/>
              <a:t>Березан</a:t>
            </a:r>
            <a:r>
              <a:rPr lang="ru-RU" dirty="0"/>
              <a:t> О.В.;</a:t>
            </a:r>
          </a:p>
          <a:p>
            <a:r>
              <a:rPr lang="ru-RU" dirty="0"/>
              <a:t>− Григорович О.В.;</a:t>
            </a:r>
          </a:p>
          <a:p>
            <a:r>
              <a:rPr lang="ru-RU" dirty="0"/>
              <a:t>− </a:t>
            </a:r>
            <a:r>
              <a:rPr lang="ru-RU" dirty="0" err="1"/>
              <a:t>Савчин</a:t>
            </a:r>
            <a:r>
              <a:rPr lang="ru-RU" dirty="0"/>
              <a:t> М.М.;</a:t>
            </a:r>
          </a:p>
          <a:p>
            <a:r>
              <a:rPr lang="ru-RU" dirty="0"/>
              <a:t>− Ярошенко О.Г.;</a:t>
            </a:r>
          </a:p>
          <a:p>
            <a:r>
              <a:rPr lang="ru-RU" dirty="0"/>
              <a:t>− </a:t>
            </a:r>
            <a:r>
              <a:rPr lang="ru-RU" dirty="0" err="1"/>
              <a:t>Буринська</a:t>
            </a:r>
            <a:r>
              <a:rPr lang="ru-RU" dirty="0"/>
              <a:t> Н.М., Величко Л.П.;</a:t>
            </a:r>
          </a:p>
          <a:p>
            <a:r>
              <a:rPr lang="ru-RU" dirty="0"/>
              <a:t>− Бутенко А.М. «</a:t>
            </a:r>
            <a:r>
              <a:rPr lang="ru-RU" dirty="0" err="1"/>
              <a:t>Хімія</a:t>
            </a:r>
            <a:r>
              <a:rPr lang="ru-RU" dirty="0"/>
              <a:t> для </a:t>
            </a:r>
            <a:r>
              <a:rPr lang="ru-RU" dirty="0" err="1" smtClean="0"/>
              <a:t>загальноосвітніх</a:t>
            </a:r>
            <a:r>
              <a:rPr lang="ru-RU" dirty="0" smtClean="0"/>
              <a:t> </a:t>
            </a:r>
            <a:r>
              <a:rPr lang="ru-RU" dirty="0" err="1"/>
              <a:t>навчальних</a:t>
            </a:r>
            <a:r>
              <a:rPr lang="ru-RU" dirty="0"/>
              <a:t> </a:t>
            </a:r>
            <a:r>
              <a:rPr lang="ru-RU" dirty="0" err="1"/>
              <a:t>закладів</a:t>
            </a:r>
            <a:r>
              <a:rPr lang="ru-RU" dirty="0"/>
              <a:t> з</a:t>
            </a:r>
          </a:p>
          <a:p>
            <a:r>
              <a:rPr lang="ru-RU" dirty="0" err="1"/>
              <a:t>поглибленим</a:t>
            </a:r>
            <a:r>
              <a:rPr lang="ru-RU" dirty="0"/>
              <a:t> </a:t>
            </a:r>
            <a:r>
              <a:rPr lang="ru-RU" dirty="0" err="1"/>
              <a:t>вивченням</a:t>
            </a:r>
            <a:r>
              <a:rPr lang="ru-RU" dirty="0"/>
              <a:t> </a:t>
            </a:r>
            <a:r>
              <a:rPr lang="ru-RU" dirty="0" err="1"/>
              <a:t>хімії</a:t>
            </a:r>
            <a:r>
              <a:rPr lang="ru-RU" dirty="0"/>
              <a:t>»</a:t>
            </a:r>
            <a:endParaRPr lang="ru-RU" dirty="0"/>
          </a:p>
        </p:txBody>
      </p:sp>
      <p:pic>
        <p:nvPicPr>
          <p:cNvPr id="4" name="Picture 2" descr="C:\Users\ACER\Desktop\завантаження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0152" y="3642625"/>
            <a:ext cx="1842517" cy="21602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45817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67544" y="476672"/>
            <a:ext cx="8208912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/>
              <a:t>Старша</a:t>
            </a:r>
            <a:r>
              <a:rPr lang="ru-RU" b="1" dirty="0"/>
              <a:t> </a:t>
            </a:r>
            <a:r>
              <a:rPr lang="ru-RU" b="1" dirty="0" err="1"/>
              <a:t>профільна</a:t>
            </a:r>
            <a:r>
              <a:rPr lang="ru-RU" b="1" dirty="0"/>
              <a:t> школа</a:t>
            </a:r>
          </a:p>
          <a:p>
            <a:r>
              <a:rPr lang="ru-RU" i="1" dirty="0" err="1" smtClean="0"/>
              <a:t>Підручники</a:t>
            </a:r>
            <a:r>
              <a:rPr lang="ru-RU" i="1" dirty="0" smtClean="0"/>
              <a:t> </a:t>
            </a:r>
            <a:r>
              <a:rPr lang="ru-RU" i="1" dirty="0"/>
              <a:t>«</a:t>
            </a:r>
            <a:r>
              <a:rPr lang="ru-RU" i="1" dirty="0" err="1"/>
              <a:t>Хімія</a:t>
            </a:r>
            <a:r>
              <a:rPr lang="ru-RU" i="1" dirty="0"/>
              <a:t>» для 10 </a:t>
            </a:r>
            <a:r>
              <a:rPr lang="ru-RU" i="1" dirty="0" err="1" smtClean="0"/>
              <a:t>класу</a:t>
            </a:r>
            <a:r>
              <a:rPr lang="ru-RU" i="1" dirty="0" smtClean="0"/>
              <a:t> ЗЗСО </a:t>
            </a:r>
            <a:r>
              <a:rPr lang="ru-RU" dirty="0"/>
              <a:t>(</a:t>
            </a:r>
            <a:r>
              <a:rPr lang="ru-RU" dirty="0" err="1"/>
              <a:t>рівень</a:t>
            </a:r>
            <a:r>
              <a:rPr lang="ru-RU" dirty="0"/>
              <a:t> стандарту) </a:t>
            </a:r>
            <a:r>
              <a:rPr lang="ru-RU" dirty="0" err="1"/>
              <a:t>авторів</a:t>
            </a:r>
            <a:r>
              <a:rPr lang="ru-RU" dirty="0"/>
              <a:t>:</a:t>
            </a:r>
          </a:p>
          <a:p>
            <a:r>
              <a:rPr lang="ru-RU" dirty="0"/>
              <a:t>− </a:t>
            </a:r>
            <a:r>
              <a:rPr lang="ru-RU" dirty="0" err="1"/>
              <a:t>Попель</a:t>
            </a:r>
            <a:r>
              <a:rPr lang="ru-RU" dirty="0"/>
              <a:t> П.П., </a:t>
            </a:r>
            <a:r>
              <a:rPr lang="ru-RU" dirty="0" err="1"/>
              <a:t>Крикля</a:t>
            </a:r>
            <a:r>
              <a:rPr lang="ru-RU" dirty="0"/>
              <a:t> Л.С.;</a:t>
            </a:r>
          </a:p>
          <a:p>
            <a:r>
              <a:rPr lang="ru-RU" dirty="0"/>
              <a:t>− Ярошенко О.Г.;</a:t>
            </a:r>
          </a:p>
          <a:p>
            <a:r>
              <a:rPr lang="ru-RU" dirty="0"/>
              <a:t>− Григорович О.В.;</a:t>
            </a:r>
          </a:p>
          <a:p>
            <a:r>
              <a:rPr lang="ru-RU" dirty="0"/>
              <a:t>− </a:t>
            </a:r>
            <a:r>
              <a:rPr lang="ru-RU" dirty="0" err="1"/>
              <a:t>Савчин</a:t>
            </a:r>
            <a:r>
              <a:rPr lang="ru-RU" dirty="0"/>
              <a:t> М.М.;</a:t>
            </a:r>
          </a:p>
          <a:p>
            <a:r>
              <a:rPr lang="ru-RU" dirty="0"/>
              <a:t>− </a:t>
            </a:r>
            <a:r>
              <a:rPr lang="ru-RU" dirty="0" err="1"/>
              <a:t>Лашевська</a:t>
            </a:r>
            <a:r>
              <a:rPr lang="ru-RU" dirty="0"/>
              <a:t> Г.А., </a:t>
            </a:r>
            <a:r>
              <a:rPr lang="ru-RU" dirty="0" err="1"/>
              <a:t>Лашевська</a:t>
            </a:r>
            <a:r>
              <a:rPr lang="ru-RU" dirty="0"/>
              <a:t> А.А</a:t>
            </a:r>
            <a:r>
              <a:rPr lang="ru-RU" dirty="0" smtClean="0"/>
              <a:t>., Ющенко </a:t>
            </a:r>
            <a:r>
              <a:rPr lang="ru-RU" dirty="0"/>
              <a:t>С.Р.</a:t>
            </a:r>
          </a:p>
          <a:p>
            <a:r>
              <a:rPr lang="ru-RU" dirty="0" err="1"/>
              <a:t>Підручник</a:t>
            </a:r>
            <a:r>
              <a:rPr lang="ru-RU" dirty="0"/>
              <a:t> «</a:t>
            </a:r>
            <a:r>
              <a:rPr lang="ru-RU" dirty="0" err="1"/>
              <a:t>Хімія</a:t>
            </a:r>
            <a:r>
              <a:rPr lang="ru-RU" dirty="0"/>
              <a:t>» для 10 </a:t>
            </a:r>
            <a:r>
              <a:rPr lang="ru-RU" dirty="0" err="1" smtClean="0"/>
              <a:t>класу</a:t>
            </a:r>
            <a:r>
              <a:rPr lang="ru-RU" dirty="0" smtClean="0"/>
              <a:t> ЗЗСО </a:t>
            </a:r>
            <a:r>
              <a:rPr lang="ru-RU" dirty="0"/>
              <a:t>(</a:t>
            </a:r>
            <a:r>
              <a:rPr lang="ru-RU" dirty="0" err="1"/>
              <a:t>профільний</a:t>
            </a:r>
            <a:r>
              <a:rPr lang="ru-RU" dirty="0"/>
              <a:t> </a:t>
            </a:r>
            <a:r>
              <a:rPr lang="ru-RU" dirty="0" err="1"/>
              <a:t>рівень</a:t>
            </a:r>
            <a:r>
              <a:rPr lang="ru-RU" dirty="0"/>
              <a:t>)</a:t>
            </a:r>
          </a:p>
          <a:p>
            <a:r>
              <a:rPr lang="ru-RU" dirty="0"/>
              <a:t>Автор: Величко Л.П</a:t>
            </a:r>
            <a:r>
              <a:rPr lang="ru-RU" dirty="0" smtClean="0"/>
              <a:t>.</a:t>
            </a:r>
          </a:p>
          <a:p>
            <a:r>
              <a:rPr lang="ru-RU" i="1" dirty="0" err="1"/>
              <a:t>Підручники</a:t>
            </a:r>
            <a:r>
              <a:rPr lang="ru-RU" i="1" dirty="0"/>
              <a:t> «</a:t>
            </a:r>
            <a:r>
              <a:rPr lang="ru-RU" i="1" dirty="0" err="1"/>
              <a:t>Хімія</a:t>
            </a:r>
            <a:r>
              <a:rPr lang="ru-RU" i="1" dirty="0"/>
              <a:t>» для 11 </a:t>
            </a:r>
            <a:r>
              <a:rPr lang="ru-RU" i="1" dirty="0" err="1" smtClean="0"/>
              <a:t>класу</a:t>
            </a:r>
            <a:r>
              <a:rPr lang="ru-RU" i="1" dirty="0" smtClean="0"/>
              <a:t> </a:t>
            </a:r>
            <a:r>
              <a:rPr lang="ru-RU" dirty="0" smtClean="0"/>
              <a:t>ЗЗСО </a:t>
            </a:r>
            <a:r>
              <a:rPr lang="ru-RU" dirty="0"/>
              <a:t>(</a:t>
            </a:r>
            <a:r>
              <a:rPr lang="ru-RU" dirty="0" err="1"/>
              <a:t>рівень</a:t>
            </a:r>
            <a:r>
              <a:rPr lang="ru-RU" dirty="0"/>
              <a:t> стандарту) </a:t>
            </a:r>
            <a:r>
              <a:rPr lang="ru-RU" dirty="0" err="1"/>
              <a:t>авторів</a:t>
            </a:r>
            <a:r>
              <a:rPr lang="ru-RU" dirty="0"/>
              <a:t>:</a:t>
            </a:r>
          </a:p>
          <a:p>
            <a:r>
              <a:rPr lang="ru-RU" dirty="0"/>
              <a:t>− </a:t>
            </a:r>
            <a:r>
              <a:rPr lang="ru-RU" dirty="0" err="1"/>
              <a:t>Попель</a:t>
            </a:r>
            <a:r>
              <a:rPr lang="ru-RU" dirty="0"/>
              <a:t> П.П., </a:t>
            </a:r>
            <a:r>
              <a:rPr lang="ru-RU" dirty="0" err="1"/>
              <a:t>Крикля</a:t>
            </a:r>
            <a:r>
              <a:rPr lang="ru-RU" dirty="0"/>
              <a:t> Л.С.;</a:t>
            </a:r>
          </a:p>
          <a:p>
            <a:r>
              <a:rPr lang="ru-RU" dirty="0"/>
              <a:t>− Ярошенко О.Г.;</a:t>
            </a:r>
          </a:p>
          <a:p>
            <a:r>
              <a:rPr lang="ru-RU" dirty="0"/>
              <a:t>− </a:t>
            </a:r>
            <a:r>
              <a:rPr lang="ru-RU" dirty="0" err="1"/>
              <a:t>Савчин</a:t>
            </a:r>
            <a:r>
              <a:rPr lang="ru-RU" dirty="0"/>
              <a:t> М.М.;</a:t>
            </a:r>
          </a:p>
          <a:p>
            <a:r>
              <a:rPr lang="ru-RU" dirty="0"/>
              <a:t>− Григорович О.В.;</a:t>
            </a:r>
          </a:p>
          <a:p>
            <a:r>
              <a:rPr lang="ru-RU" dirty="0"/>
              <a:t>− </a:t>
            </a:r>
            <a:r>
              <a:rPr lang="ru-RU" dirty="0" err="1"/>
              <a:t>Лашевська</a:t>
            </a:r>
            <a:r>
              <a:rPr lang="ru-RU" dirty="0"/>
              <a:t> Г.А., </a:t>
            </a:r>
            <a:r>
              <a:rPr lang="ru-RU" dirty="0" err="1"/>
              <a:t>Лашевська</a:t>
            </a:r>
            <a:r>
              <a:rPr lang="ru-RU" dirty="0"/>
              <a:t> А.А.</a:t>
            </a:r>
            <a:endParaRPr lang="ru-RU" dirty="0"/>
          </a:p>
        </p:txBody>
      </p:sp>
      <p:pic>
        <p:nvPicPr>
          <p:cNvPr id="4" name="Picture 2" descr="C:\Users\ACER\Desktop\завантаження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66445" y="3501008"/>
            <a:ext cx="1842517" cy="21602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29000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335846"/>
            <a:ext cx="828092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err="1"/>
              <a:t>Обираючи</a:t>
            </a:r>
            <a:r>
              <a:rPr lang="ru-RU" dirty="0"/>
              <a:t> на початку </a:t>
            </a:r>
            <a:r>
              <a:rPr lang="ru-RU" dirty="0" err="1" smtClean="0"/>
              <a:t>навчального</a:t>
            </a:r>
            <a:r>
              <a:rPr lang="ru-RU" dirty="0" smtClean="0"/>
              <a:t> </a:t>
            </a:r>
            <a:r>
              <a:rPr lang="ru-RU" dirty="0"/>
              <a:t>року </a:t>
            </a:r>
            <a:r>
              <a:rPr lang="ru-RU" dirty="0" err="1" smtClean="0"/>
              <a:t>навчально-методичний</a:t>
            </a:r>
            <a:r>
              <a:rPr lang="ru-RU" dirty="0" smtClean="0"/>
              <a:t> комплекс </a:t>
            </a:r>
            <a:r>
              <a:rPr lang="ru-RU" dirty="0"/>
              <a:t>для </a:t>
            </a:r>
            <a:r>
              <a:rPr lang="ru-RU" dirty="0" err="1"/>
              <a:t>вивчення</a:t>
            </a:r>
            <a:r>
              <a:rPr lang="ru-RU" dirty="0"/>
              <a:t> </a:t>
            </a:r>
            <a:r>
              <a:rPr lang="ru-RU" dirty="0" err="1"/>
              <a:t>хімії</a:t>
            </a:r>
            <a:r>
              <a:rPr lang="ru-RU" dirty="0"/>
              <a:t>, </a:t>
            </a:r>
            <a:r>
              <a:rPr lang="ru-RU" dirty="0" err="1" smtClean="0"/>
              <a:t>необхідно</a:t>
            </a:r>
            <a:r>
              <a:rPr lang="ru-RU" dirty="0" smtClean="0"/>
              <a:t> </a:t>
            </a:r>
            <a:r>
              <a:rPr lang="ru-RU" dirty="0" err="1"/>
              <a:t>передбачити</a:t>
            </a:r>
            <a:r>
              <a:rPr lang="ru-RU" dirty="0"/>
              <a:t> </a:t>
            </a:r>
            <a:r>
              <a:rPr lang="ru-RU" dirty="0" err="1"/>
              <a:t>можливості</a:t>
            </a:r>
            <a:r>
              <a:rPr lang="ru-RU" dirty="0"/>
              <a:t> 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/>
              <a:t>засобів</a:t>
            </a:r>
            <a:r>
              <a:rPr lang="ru-RU" dirty="0"/>
              <a:t> та </a:t>
            </a:r>
            <a:r>
              <a:rPr lang="ru-RU" dirty="0" err="1" smtClean="0"/>
              <a:t>інструментарію</a:t>
            </a:r>
            <a:r>
              <a:rPr lang="ru-RU" dirty="0" smtClean="0"/>
              <a:t> </a:t>
            </a:r>
            <a:r>
              <a:rPr lang="ru-RU" dirty="0" err="1" smtClean="0"/>
              <a:t>дистанційного</a:t>
            </a:r>
            <a:r>
              <a:rPr lang="ru-RU" dirty="0" smtClean="0"/>
              <a:t> </a:t>
            </a:r>
            <a:r>
              <a:rPr lang="ru-RU" dirty="0" err="1"/>
              <a:t>навчання</a:t>
            </a:r>
            <a:r>
              <a:rPr lang="ru-RU" dirty="0"/>
              <a:t> в </a:t>
            </a:r>
            <a:r>
              <a:rPr lang="ru-RU" dirty="0" err="1" smtClean="0"/>
              <a:t>умовах</a:t>
            </a:r>
            <a:r>
              <a:rPr lang="ru-RU" dirty="0" smtClean="0"/>
              <a:t> очного </a:t>
            </a:r>
            <a:r>
              <a:rPr lang="ru-RU" dirty="0" err="1"/>
              <a:t>навчання</a:t>
            </a:r>
            <a:r>
              <a:rPr lang="ru-RU" dirty="0"/>
              <a:t>.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 smtClean="0"/>
              <a:t>організації</a:t>
            </a:r>
            <a:r>
              <a:rPr lang="ru-RU" dirty="0" smtClean="0"/>
              <a:t> </a:t>
            </a:r>
            <a:r>
              <a:rPr lang="ru-RU" dirty="0" err="1"/>
              <a:t>освітнього</a:t>
            </a:r>
            <a:r>
              <a:rPr lang="ru-RU" dirty="0"/>
              <a:t> </a:t>
            </a:r>
            <a:r>
              <a:rPr lang="ru-RU" dirty="0" err="1"/>
              <a:t>процесу</a:t>
            </a:r>
            <a:r>
              <a:rPr lang="ru-RU" dirty="0"/>
              <a:t> в </a:t>
            </a:r>
            <a:r>
              <a:rPr lang="ru-RU" dirty="0" smtClean="0"/>
              <a:t>закладах </a:t>
            </a:r>
            <a:r>
              <a:rPr lang="ru-RU" dirty="0" err="1" smtClean="0"/>
              <a:t>загальної</a:t>
            </a:r>
            <a:r>
              <a:rPr lang="ru-RU" dirty="0" smtClean="0"/>
              <a:t> </a:t>
            </a:r>
            <a:r>
              <a:rPr lang="ru-RU" dirty="0" err="1"/>
              <a:t>середньої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 </a:t>
            </a:r>
            <a:r>
              <a:rPr lang="ru-RU" dirty="0" smtClean="0"/>
              <a:t>дозволено </a:t>
            </a:r>
            <a:r>
              <a:rPr lang="ru-RU" dirty="0" err="1"/>
              <a:t>використовувати</a:t>
            </a:r>
            <a:r>
              <a:rPr lang="ru-RU" dirty="0"/>
              <a:t> </a:t>
            </a:r>
            <a:r>
              <a:rPr lang="ru-RU" dirty="0" err="1" smtClean="0"/>
              <a:t>навчальну</a:t>
            </a:r>
            <a:r>
              <a:rPr lang="ru-RU" dirty="0" smtClean="0"/>
              <a:t> </a:t>
            </a:r>
            <a:r>
              <a:rPr lang="ru-RU" dirty="0" err="1" smtClean="0"/>
              <a:t>літературу</a:t>
            </a:r>
            <a:r>
              <a:rPr lang="ru-RU" dirty="0"/>
              <a:t>, </a:t>
            </a:r>
            <a:r>
              <a:rPr lang="ru-RU" dirty="0" err="1"/>
              <a:t>схвалену</a:t>
            </a:r>
            <a:r>
              <a:rPr lang="ru-RU" dirty="0"/>
              <a:t> </a:t>
            </a:r>
            <a:r>
              <a:rPr lang="ru-RU" dirty="0" err="1" smtClean="0"/>
              <a:t>відповідною</a:t>
            </a:r>
            <a:r>
              <a:rPr lang="ru-RU" dirty="0" smtClean="0"/>
              <a:t> </a:t>
            </a:r>
            <a:r>
              <a:rPr lang="ru-RU" dirty="0" err="1" smtClean="0"/>
              <a:t>комісією</a:t>
            </a:r>
            <a:r>
              <a:rPr lang="ru-RU" dirty="0" smtClean="0"/>
              <a:t> </a:t>
            </a:r>
            <a:r>
              <a:rPr lang="ru-RU" dirty="0" err="1"/>
              <a:t>Науково-методичної</a:t>
            </a:r>
            <a:r>
              <a:rPr lang="ru-RU" dirty="0"/>
              <a:t> </a:t>
            </a:r>
            <a:r>
              <a:rPr lang="ru-RU" dirty="0" smtClean="0"/>
              <a:t>ради з </a:t>
            </a:r>
            <a:r>
              <a:rPr lang="ru-RU" dirty="0" err="1"/>
              <a:t>питань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 </a:t>
            </a:r>
            <a:r>
              <a:rPr lang="ru-RU" dirty="0" err="1"/>
              <a:t>Міністерства</a:t>
            </a:r>
            <a:r>
              <a:rPr lang="ru-RU" dirty="0"/>
              <a:t> </a:t>
            </a:r>
            <a:r>
              <a:rPr lang="ru-RU" dirty="0" err="1" smtClean="0"/>
              <a:t>освіти</a:t>
            </a:r>
            <a:r>
              <a:rPr lang="ru-RU" dirty="0" smtClean="0"/>
              <a:t> і </a:t>
            </a:r>
            <a:r>
              <a:rPr lang="ru-RU" dirty="0"/>
              <a:t>науки </a:t>
            </a:r>
            <a:r>
              <a:rPr lang="ru-RU" dirty="0" err="1"/>
              <a:t>України</a:t>
            </a:r>
            <a:r>
              <a:rPr lang="ru-RU" dirty="0"/>
              <a:t>. </a:t>
            </a:r>
            <a:r>
              <a:rPr lang="ru-RU" dirty="0" err="1"/>
              <a:t>Перелік</a:t>
            </a:r>
            <a:r>
              <a:rPr lang="ru-RU" dirty="0"/>
              <a:t> </a:t>
            </a:r>
            <a:r>
              <a:rPr lang="ru-RU" dirty="0" err="1" smtClean="0"/>
              <a:t>навчальної</a:t>
            </a:r>
            <a:r>
              <a:rPr lang="ru-RU" dirty="0" smtClean="0"/>
              <a:t> </a:t>
            </a:r>
            <a:r>
              <a:rPr lang="ru-RU" dirty="0" err="1" smtClean="0"/>
              <a:t>літератури</a:t>
            </a:r>
            <a:r>
              <a:rPr lang="ru-RU" dirty="0" smtClean="0"/>
              <a:t> </a:t>
            </a:r>
            <a:r>
              <a:rPr lang="ru-RU" dirty="0" err="1"/>
              <a:t>щорічно</a:t>
            </a:r>
            <a:r>
              <a:rPr lang="ru-RU" dirty="0"/>
              <a:t> </a:t>
            </a:r>
            <a:r>
              <a:rPr lang="ru-RU" dirty="0" err="1"/>
              <a:t>оновлюється</a:t>
            </a:r>
            <a:r>
              <a:rPr lang="ru-RU" dirty="0"/>
              <a:t> </a:t>
            </a:r>
            <a:r>
              <a:rPr lang="ru-RU" dirty="0" smtClean="0"/>
              <a:t>та </a:t>
            </a:r>
            <a:r>
              <a:rPr lang="ru-RU" dirty="0" err="1" smtClean="0"/>
              <a:t>розміщується</a:t>
            </a:r>
            <a:r>
              <a:rPr lang="ru-RU" dirty="0" smtClean="0"/>
              <a:t> </a:t>
            </a:r>
            <a:r>
              <a:rPr lang="ru-RU" dirty="0"/>
              <a:t>на </a:t>
            </a:r>
            <a:r>
              <a:rPr lang="ru-RU" dirty="0" err="1"/>
              <a:t>сайті</a:t>
            </a:r>
            <a:r>
              <a:rPr lang="ru-RU" dirty="0"/>
              <a:t> </a:t>
            </a:r>
            <a:r>
              <a:rPr lang="ru-RU" dirty="0" err="1" smtClean="0"/>
              <a:t>Міністерства</a:t>
            </a:r>
            <a:r>
              <a:rPr lang="ru-RU" dirty="0" smtClean="0"/>
              <a:t> </a:t>
            </a:r>
            <a:r>
              <a:rPr lang="ru-RU" dirty="0" err="1" smtClean="0"/>
              <a:t>освіти</a:t>
            </a:r>
            <a:r>
              <a:rPr lang="ru-RU" dirty="0" smtClean="0"/>
              <a:t> </a:t>
            </a:r>
            <a:r>
              <a:rPr lang="ru-RU" dirty="0"/>
              <a:t>і науки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en-US" dirty="0" smtClean="0"/>
              <a:t>(</a:t>
            </a:r>
            <a:r>
              <a:rPr lang="en-US" dirty="0">
                <a:hlinkClick r:id="rId2"/>
              </a:rPr>
              <a:t>http://www.mon.gov.ua</a:t>
            </a:r>
            <a:r>
              <a:rPr lang="en-US" dirty="0" smtClean="0"/>
              <a:t>)</a:t>
            </a:r>
            <a:r>
              <a:rPr lang="uk-UA" dirty="0" smtClean="0"/>
              <a:t> </a:t>
            </a:r>
            <a:r>
              <a:rPr lang="ru-RU" dirty="0" smtClean="0"/>
              <a:t>та </a:t>
            </a:r>
            <a:r>
              <a:rPr lang="ru-RU" dirty="0"/>
              <a:t>ДНУ «</a:t>
            </a:r>
            <a:r>
              <a:rPr lang="ru-RU" dirty="0" err="1"/>
              <a:t>Інститут</a:t>
            </a:r>
            <a:r>
              <a:rPr lang="ru-RU" dirty="0"/>
              <a:t> </a:t>
            </a:r>
            <a:r>
              <a:rPr lang="ru-RU" dirty="0" err="1" smtClean="0"/>
              <a:t>модернізації</a:t>
            </a:r>
            <a:r>
              <a:rPr lang="ru-RU" dirty="0" smtClean="0"/>
              <a:t> </a:t>
            </a:r>
            <a:r>
              <a:rPr lang="ru-RU" dirty="0" err="1" smtClean="0"/>
              <a:t>змісту</a:t>
            </a:r>
            <a:r>
              <a:rPr lang="ru-RU" dirty="0" smtClean="0"/>
              <a:t> </a:t>
            </a:r>
            <a:r>
              <a:rPr lang="ru-RU" dirty="0" err="1"/>
              <a:t>освіти</a:t>
            </a:r>
            <a:r>
              <a:rPr lang="ru-RU" dirty="0"/>
              <a:t>» МОН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en-US" dirty="0" smtClean="0"/>
              <a:t>(</a:t>
            </a:r>
            <a:r>
              <a:rPr lang="en-US" dirty="0">
                <a:hlinkClick r:id="rId3"/>
              </a:rPr>
              <a:t>http://www.imzo.gov.ua</a:t>
            </a:r>
            <a:r>
              <a:rPr lang="en-US" dirty="0" smtClean="0">
                <a:hlinkClick r:id="rId3"/>
              </a:rPr>
              <a:t>/</a:t>
            </a:r>
            <a:r>
              <a:rPr lang="en-US" dirty="0" smtClean="0"/>
              <a:t>)</a:t>
            </a:r>
            <a:r>
              <a:rPr lang="uk-UA" dirty="0"/>
              <a:t> </a:t>
            </a:r>
            <a:r>
              <a:rPr lang="en-US" dirty="0" smtClean="0"/>
              <a:t>.</a:t>
            </a:r>
            <a:endParaRPr lang="ru-RU" dirty="0"/>
          </a:p>
        </p:txBody>
      </p:sp>
      <p:pic>
        <p:nvPicPr>
          <p:cNvPr id="4" name="Picture 2" descr="C:\Users\ACER\Desktop\завантаження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23927" y="3503534"/>
            <a:ext cx="1842517" cy="21602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30567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67544" y="548680"/>
            <a:ext cx="82089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Електронні</a:t>
            </a:r>
            <a:r>
              <a:rPr lang="ru-RU" dirty="0"/>
              <a:t> </a:t>
            </a:r>
            <a:r>
              <a:rPr lang="ru-RU" dirty="0" err="1"/>
              <a:t>версії</a:t>
            </a:r>
            <a:r>
              <a:rPr lang="ru-RU" dirty="0"/>
              <a:t> </a:t>
            </a:r>
            <a:r>
              <a:rPr lang="ru-RU" dirty="0" err="1"/>
              <a:t>підручників</a:t>
            </a:r>
            <a:r>
              <a:rPr lang="ru-RU" dirty="0"/>
              <a:t> </a:t>
            </a:r>
            <a:r>
              <a:rPr lang="ru-RU" dirty="0" smtClean="0"/>
              <a:t>з </a:t>
            </a:r>
            <a:r>
              <a:rPr lang="ru-RU" dirty="0" err="1" smtClean="0"/>
              <a:t>хімії</a:t>
            </a:r>
            <a:r>
              <a:rPr lang="ru-RU" dirty="0" smtClean="0"/>
              <a:t> </a:t>
            </a:r>
            <a:r>
              <a:rPr lang="ru-RU" dirty="0"/>
              <a:t>для 7 та 9-11 </a:t>
            </a:r>
            <a:r>
              <a:rPr lang="ru-RU" dirty="0" err="1"/>
              <a:t>класів</a:t>
            </a:r>
            <a:r>
              <a:rPr lang="ru-RU" dirty="0"/>
              <a:t> </a:t>
            </a:r>
            <a:r>
              <a:rPr lang="ru-RU" dirty="0" err="1"/>
              <a:t>закладів</a:t>
            </a:r>
            <a:endParaRPr lang="ru-RU" dirty="0"/>
          </a:p>
          <a:p>
            <a:r>
              <a:rPr lang="ru-RU" dirty="0" err="1"/>
              <a:t>загальної</a:t>
            </a:r>
            <a:r>
              <a:rPr lang="ru-RU" dirty="0"/>
              <a:t> </a:t>
            </a:r>
            <a:r>
              <a:rPr lang="ru-RU" dirty="0" err="1"/>
              <a:t>середньої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/>
              <a:t> </a:t>
            </a:r>
            <a:r>
              <a:rPr lang="ru-RU" dirty="0" err="1" smtClean="0"/>
              <a:t>розміщені</a:t>
            </a:r>
            <a:r>
              <a:rPr lang="ru-RU" dirty="0" smtClean="0"/>
              <a:t> </a:t>
            </a:r>
            <a:r>
              <a:rPr lang="ru-RU" dirty="0"/>
              <a:t>в </a:t>
            </a:r>
            <a:r>
              <a:rPr lang="ru-RU" dirty="0" err="1"/>
              <a:t>електронній</a:t>
            </a:r>
            <a:r>
              <a:rPr lang="ru-RU" dirty="0"/>
              <a:t> </a:t>
            </a:r>
            <a:r>
              <a:rPr lang="ru-RU" dirty="0" err="1"/>
              <a:t>бібліотеці</a:t>
            </a:r>
            <a:r>
              <a:rPr lang="ru-RU" dirty="0"/>
              <a:t> ДНУ «</a:t>
            </a:r>
            <a:r>
              <a:rPr lang="ru-RU" dirty="0" err="1" smtClean="0"/>
              <a:t>Інститут</a:t>
            </a:r>
            <a:r>
              <a:rPr lang="ru-RU" dirty="0" smtClean="0"/>
              <a:t> </a:t>
            </a:r>
            <a:r>
              <a:rPr lang="ru-RU" dirty="0" err="1"/>
              <a:t>модернізації</a:t>
            </a:r>
            <a:r>
              <a:rPr lang="ru-RU" dirty="0"/>
              <a:t> </a:t>
            </a:r>
            <a:r>
              <a:rPr lang="ru-RU" dirty="0" err="1"/>
              <a:t>змісту</a:t>
            </a:r>
            <a:r>
              <a:rPr lang="ru-RU" dirty="0"/>
              <a:t> </a:t>
            </a:r>
            <a:r>
              <a:rPr lang="ru-RU" dirty="0" err="1"/>
              <a:t>освіти</a:t>
            </a:r>
            <a:r>
              <a:rPr lang="ru-RU" dirty="0" smtClean="0"/>
              <a:t>» </a:t>
            </a:r>
            <a:r>
              <a:rPr lang="ru-RU" dirty="0" err="1" smtClean="0"/>
              <a:t>Міністерства</a:t>
            </a:r>
            <a:r>
              <a:rPr lang="ru-RU" dirty="0" smtClean="0"/>
              <a:t> </a:t>
            </a:r>
            <a:r>
              <a:rPr lang="ru-RU" dirty="0" err="1"/>
              <a:t>освіти</a:t>
            </a:r>
            <a:r>
              <a:rPr lang="ru-RU" dirty="0"/>
              <a:t> і науки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en-US" dirty="0" smtClean="0"/>
              <a:t>(</a:t>
            </a:r>
            <a:r>
              <a:rPr lang="en-US" dirty="0">
                <a:hlinkClick r:id="rId2"/>
              </a:rPr>
              <a:t>https://bit.ly/3wXrsC1</a:t>
            </a:r>
            <a:r>
              <a:rPr lang="en-US" dirty="0" smtClean="0"/>
              <a:t>)</a:t>
            </a:r>
            <a:r>
              <a:rPr lang="uk-UA" dirty="0" smtClean="0"/>
              <a:t> </a:t>
            </a:r>
            <a:r>
              <a:rPr lang="en-US" dirty="0" smtClean="0"/>
              <a:t>.</a:t>
            </a:r>
            <a:endParaRPr lang="ru-RU" dirty="0"/>
          </a:p>
        </p:txBody>
      </p:sp>
      <p:pic>
        <p:nvPicPr>
          <p:cNvPr id="4" name="Picture 2" descr="C:\Users\ACER\Desktop\завантаження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3928" y="2852936"/>
            <a:ext cx="1842517" cy="21602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21932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76672"/>
            <a:ext cx="8208912" cy="5047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Календарно-</a:t>
            </a:r>
            <a:r>
              <a:rPr lang="ru-RU" b="1" dirty="0" err="1"/>
              <a:t>тематичне</a:t>
            </a:r>
            <a:r>
              <a:rPr lang="ru-RU" b="1" dirty="0"/>
              <a:t> та </a:t>
            </a:r>
            <a:r>
              <a:rPr lang="ru-RU" b="1" dirty="0" err="1"/>
              <a:t>поурочне</a:t>
            </a:r>
            <a:r>
              <a:rPr lang="ru-RU" b="1" dirty="0"/>
              <a:t> </a:t>
            </a:r>
            <a:r>
              <a:rPr lang="ru-RU" b="1" dirty="0" err="1" smtClean="0"/>
              <a:t>планування</a:t>
            </a:r>
            <a:endParaRPr lang="ru-RU" b="1" dirty="0" smtClean="0"/>
          </a:p>
          <a:p>
            <a:pPr algn="just"/>
            <a:r>
              <a:rPr lang="ru-RU" sz="1600" dirty="0"/>
              <a:t>На </a:t>
            </a:r>
            <a:r>
              <a:rPr lang="ru-RU" sz="1600" dirty="0" err="1"/>
              <a:t>основі</a:t>
            </a:r>
            <a:r>
              <a:rPr lang="ru-RU" sz="1600" dirty="0"/>
              <a:t> </a:t>
            </a:r>
            <a:r>
              <a:rPr lang="ru-RU" sz="1600" dirty="0" err="1"/>
              <a:t>навчальної</a:t>
            </a:r>
            <a:r>
              <a:rPr lang="ru-RU" sz="1600" dirty="0"/>
              <a:t> </a:t>
            </a:r>
            <a:r>
              <a:rPr lang="ru-RU" sz="1600" dirty="0" err="1"/>
              <a:t>програми</a:t>
            </a:r>
            <a:r>
              <a:rPr lang="ru-RU" sz="1600" dirty="0"/>
              <a:t> </a:t>
            </a:r>
            <a:r>
              <a:rPr lang="ru-RU" sz="1600" dirty="0" smtClean="0"/>
              <a:t>предмета/</a:t>
            </a:r>
            <a:r>
              <a:rPr lang="ru-RU" sz="1600" dirty="0" err="1" smtClean="0"/>
              <a:t>інтегрованого</a:t>
            </a:r>
            <a:r>
              <a:rPr lang="ru-RU" sz="1600" dirty="0" smtClean="0"/>
              <a:t> </a:t>
            </a:r>
            <a:r>
              <a:rPr lang="ru-RU" sz="1600" dirty="0"/>
              <a:t>курсу </a:t>
            </a:r>
            <a:r>
              <a:rPr lang="ru-RU" sz="1600" dirty="0" err="1"/>
              <a:t>вчитель</a:t>
            </a:r>
            <a:r>
              <a:rPr lang="ru-RU" sz="1600" dirty="0"/>
              <a:t> </a:t>
            </a:r>
            <a:r>
              <a:rPr lang="ru-RU" sz="1600" dirty="0" err="1" smtClean="0"/>
              <a:t>складає</a:t>
            </a:r>
            <a:r>
              <a:rPr lang="ru-RU" sz="1600" dirty="0" smtClean="0"/>
              <a:t> </a:t>
            </a:r>
            <a:r>
              <a:rPr lang="ru-RU" sz="1600" dirty="0"/>
              <a:t>календарно-</a:t>
            </a:r>
            <a:r>
              <a:rPr lang="ru-RU" sz="1600" dirty="0" err="1"/>
              <a:t>тематичне</a:t>
            </a:r>
            <a:r>
              <a:rPr lang="ru-RU" sz="1600" dirty="0"/>
              <a:t> </a:t>
            </a:r>
            <a:r>
              <a:rPr lang="ru-RU" sz="1600" dirty="0" err="1" smtClean="0"/>
              <a:t>планування</a:t>
            </a:r>
            <a:r>
              <a:rPr lang="ru-RU" sz="1600" dirty="0" smtClean="0"/>
              <a:t> з </a:t>
            </a:r>
            <a:r>
              <a:rPr lang="ru-RU" sz="1600" dirty="0" err="1"/>
              <a:t>урахуванням</a:t>
            </a:r>
            <a:r>
              <a:rPr lang="ru-RU" sz="1600" dirty="0"/>
              <a:t> </a:t>
            </a:r>
            <a:r>
              <a:rPr lang="ru-RU" sz="1600" dirty="0" err="1"/>
              <a:t>навчальних</a:t>
            </a:r>
            <a:r>
              <a:rPr lang="ru-RU" sz="1600" dirty="0"/>
              <a:t> </a:t>
            </a:r>
            <a:r>
              <a:rPr lang="ru-RU" sz="1600" dirty="0" err="1" smtClean="0"/>
              <a:t>можливостей</a:t>
            </a:r>
            <a:r>
              <a:rPr lang="ru-RU" sz="1600" dirty="0" smtClean="0"/>
              <a:t> </a:t>
            </a:r>
            <a:r>
              <a:rPr lang="ru-RU" sz="1600" dirty="0" err="1" smtClean="0"/>
              <a:t>учнів</a:t>
            </a:r>
            <a:r>
              <a:rPr lang="ru-RU" sz="1600" dirty="0" smtClean="0"/>
              <a:t> </a:t>
            </a:r>
            <a:r>
              <a:rPr lang="ru-RU" sz="1600" dirty="0" err="1"/>
              <a:t>класу</a:t>
            </a:r>
            <a:r>
              <a:rPr lang="ru-RU" sz="1600" dirty="0" smtClean="0"/>
              <a:t>. Календарно-</a:t>
            </a:r>
            <a:r>
              <a:rPr lang="ru-RU" sz="1600" dirty="0" err="1" smtClean="0"/>
              <a:t>тематичне</a:t>
            </a:r>
            <a:r>
              <a:rPr lang="ru-RU" sz="1600" dirty="0" smtClean="0"/>
              <a:t> </a:t>
            </a:r>
            <a:r>
              <a:rPr lang="ru-RU" sz="1600" dirty="0"/>
              <a:t>та </a:t>
            </a:r>
            <a:r>
              <a:rPr lang="ru-RU" sz="1600" dirty="0" err="1" smtClean="0"/>
              <a:t>поурочне</a:t>
            </a:r>
            <a:r>
              <a:rPr lang="ru-RU" sz="1600" dirty="0" smtClean="0"/>
              <a:t> </a:t>
            </a:r>
            <a:r>
              <a:rPr lang="ru-RU" sz="1600" dirty="0" err="1" smtClean="0"/>
              <a:t>планування</a:t>
            </a:r>
            <a:r>
              <a:rPr lang="ru-RU" sz="1600" dirty="0" smtClean="0"/>
              <a:t> </a:t>
            </a:r>
            <a:r>
              <a:rPr lang="ru-RU" sz="1600" dirty="0" err="1"/>
              <a:t>здійснюється</a:t>
            </a:r>
            <a:r>
              <a:rPr lang="ru-RU" sz="1600" dirty="0"/>
              <a:t> </a:t>
            </a:r>
            <a:r>
              <a:rPr lang="ru-RU" sz="1600" dirty="0" err="1"/>
              <a:t>вчителем</a:t>
            </a:r>
            <a:r>
              <a:rPr lang="ru-RU" sz="1600" dirty="0"/>
              <a:t> </a:t>
            </a:r>
            <a:r>
              <a:rPr lang="ru-RU" sz="1600" dirty="0" smtClean="0"/>
              <a:t>у </a:t>
            </a:r>
            <a:r>
              <a:rPr lang="ru-RU" sz="1600" dirty="0" err="1" smtClean="0"/>
              <a:t>довільній</a:t>
            </a:r>
            <a:r>
              <a:rPr lang="ru-RU" sz="1600" dirty="0" smtClean="0"/>
              <a:t> </a:t>
            </a:r>
            <a:r>
              <a:rPr lang="ru-RU" sz="1600" dirty="0" err="1"/>
              <a:t>формі</a:t>
            </a:r>
            <a:r>
              <a:rPr lang="ru-RU" sz="1600" dirty="0"/>
              <a:t>, у тому </a:t>
            </a:r>
            <a:r>
              <a:rPr lang="ru-RU" sz="1600" dirty="0" err="1"/>
              <a:t>числі</a:t>
            </a:r>
            <a:r>
              <a:rPr lang="ru-RU" sz="1600" dirty="0"/>
              <a:t> з </a:t>
            </a:r>
            <a:r>
              <a:rPr lang="ru-RU" sz="1600" dirty="0" err="1" smtClean="0"/>
              <a:t>використанням</a:t>
            </a:r>
            <a:r>
              <a:rPr lang="ru-RU" sz="1600" dirty="0" smtClean="0"/>
              <a:t> </a:t>
            </a:r>
            <a:r>
              <a:rPr lang="ru-RU" sz="1600" dirty="0" err="1"/>
              <a:t>друкованих</a:t>
            </a:r>
            <a:r>
              <a:rPr lang="ru-RU" sz="1600" dirty="0"/>
              <a:t> </a:t>
            </a:r>
            <a:r>
              <a:rPr lang="ru-RU" sz="1600" dirty="0" err="1"/>
              <a:t>чи</a:t>
            </a:r>
            <a:r>
              <a:rPr lang="ru-RU" sz="1600" dirty="0"/>
              <a:t> </a:t>
            </a:r>
            <a:r>
              <a:rPr lang="ru-RU" sz="1600" dirty="0" err="1" smtClean="0"/>
              <a:t>електронних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джерел</a:t>
            </a:r>
            <a:r>
              <a:rPr lang="ru-RU" sz="1600" dirty="0" smtClean="0"/>
              <a:t> </a:t>
            </a:r>
            <a:r>
              <a:rPr lang="ru-RU" sz="1600" dirty="0" err="1"/>
              <a:t>тощо</a:t>
            </a:r>
            <a:r>
              <a:rPr lang="ru-RU" sz="1600" dirty="0"/>
              <a:t>. При </a:t>
            </a:r>
            <a:r>
              <a:rPr lang="ru-RU" sz="1600" dirty="0" err="1"/>
              <a:t>цьому</a:t>
            </a:r>
            <a:r>
              <a:rPr lang="ru-RU" sz="1600" dirty="0"/>
              <a:t> формат, </a:t>
            </a:r>
            <a:r>
              <a:rPr lang="ru-RU" sz="1600" dirty="0" err="1"/>
              <a:t>обсяг</a:t>
            </a:r>
            <a:r>
              <a:rPr lang="ru-RU" sz="1600" dirty="0" smtClean="0"/>
              <a:t>, структура</a:t>
            </a:r>
            <a:r>
              <a:rPr lang="ru-RU" sz="1600" dirty="0"/>
              <a:t>, </a:t>
            </a:r>
            <a:r>
              <a:rPr lang="ru-RU" sz="1600" dirty="0" err="1"/>
              <a:t>зміст</a:t>
            </a:r>
            <a:r>
              <a:rPr lang="ru-RU" sz="1600" dirty="0"/>
              <a:t> та </a:t>
            </a:r>
            <a:r>
              <a:rPr lang="ru-RU" sz="1600" dirty="0" err="1"/>
              <a:t>оформлення</a:t>
            </a:r>
            <a:r>
              <a:rPr lang="ru-RU" sz="1600" dirty="0"/>
              <a:t> </a:t>
            </a:r>
            <a:r>
              <a:rPr lang="ru-RU" sz="1600" dirty="0" smtClean="0"/>
              <a:t>календарно-</a:t>
            </a:r>
            <a:r>
              <a:rPr lang="ru-RU" sz="1600" dirty="0" err="1" smtClean="0"/>
              <a:t>тематичних</a:t>
            </a:r>
            <a:r>
              <a:rPr lang="ru-RU" sz="1600" dirty="0" smtClean="0"/>
              <a:t> </a:t>
            </a:r>
            <a:r>
              <a:rPr lang="ru-RU" sz="1600" dirty="0" err="1"/>
              <a:t>планів</a:t>
            </a:r>
            <a:r>
              <a:rPr lang="ru-RU" sz="1600" dirty="0"/>
              <a:t> і </a:t>
            </a:r>
            <a:r>
              <a:rPr lang="ru-RU" sz="1600" dirty="0" err="1" smtClean="0"/>
              <a:t>поурочних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планів-конспектів</a:t>
            </a:r>
            <a:r>
              <a:rPr lang="ru-RU" sz="1600" dirty="0" smtClean="0"/>
              <a:t> </a:t>
            </a:r>
            <a:r>
              <a:rPr lang="ru-RU" sz="1600" dirty="0"/>
              <a:t>є </a:t>
            </a:r>
            <a:r>
              <a:rPr lang="ru-RU" sz="1600" dirty="0" err="1" smtClean="0"/>
              <a:t>індивідуальною</a:t>
            </a:r>
            <a:r>
              <a:rPr lang="ru-RU" sz="1600" dirty="0" smtClean="0"/>
              <a:t> справою </a:t>
            </a:r>
            <a:r>
              <a:rPr lang="ru-RU" sz="1600" dirty="0" err="1"/>
              <a:t>вчителя</a:t>
            </a:r>
            <a:r>
              <a:rPr lang="ru-RU" sz="1600" dirty="0" smtClean="0"/>
              <a:t>. </a:t>
            </a:r>
            <a:r>
              <a:rPr lang="ru-RU" sz="1600" dirty="0" err="1" smtClean="0"/>
              <a:t>Під</a:t>
            </a:r>
            <a:r>
              <a:rPr lang="ru-RU" sz="1600" dirty="0" smtClean="0"/>
              <a:t> </a:t>
            </a:r>
            <a:r>
              <a:rPr lang="ru-RU" sz="1600" dirty="0"/>
              <a:t>час </a:t>
            </a:r>
            <a:r>
              <a:rPr lang="ru-RU" sz="1600" dirty="0" err="1"/>
              <a:t>розроблення</a:t>
            </a:r>
            <a:r>
              <a:rPr lang="ru-RU" sz="1600" dirty="0"/>
              <a:t> </a:t>
            </a:r>
            <a:r>
              <a:rPr lang="ru-RU" sz="1600" dirty="0" smtClean="0"/>
              <a:t>календарно-</a:t>
            </a:r>
            <a:r>
              <a:rPr lang="ru-RU" sz="1600" dirty="0" err="1" smtClean="0"/>
              <a:t>тематичного</a:t>
            </a:r>
            <a:r>
              <a:rPr lang="ru-RU" sz="1600" dirty="0" smtClean="0"/>
              <a:t> </a:t>
            </a:r>
            <a:r>
              <a:rPr lang="ru-RU" sz="1600" dirty="0"/>
              <a:t>та </a:t>
            </a:r>
            <a:r>
              <a:rPr lang="ru-RU" sz="1600" dirty="0" err="1"/>
              <a:t>системи</a:t>
            </a:r>
            <a:r>
              <a:rPr lang="ru-RU" sz="1600" dirty="0"/>
              <a:t> </a:t>
            </a:r>
            <a:r>
              <a:rPr lang="ru-RU" sz="1600" dirty="0" smtClean="0"/>
              <a:t>поурочного </a:t>
            </a:r>
            <a:r>
              <a:rPr lang="ru-RU" sz="1600" dirty="0" err="1"/>
              <a:t>планування</a:t>
            </a:r>
            <a:r>
              <a:rPr lang="ru-RU" sz="1600" dirty="0"/>
              <a:t> </a:t>
            </a:r>
            <a:r>
              <a:rPr lang="ru-RU" sz="1600" dirty="0" err="1"/>
              <a:t>вчитель</a:t>
            </a:r>
            <a:r>
              <a:rPr lang="ru-RU" sz="1600" dirty="0"/>
              <a:t> </a:t>
            </a:r>
            <a:r>
              <a:rPr lang="ru-RU" sz="1600" dirty="0" err="1"/>
              <a:t>має</a:t>
            </a:r>
            <a:r>
              <a:rPr lang="ru-RU" sz="1600" dirty="0"/>
              <a:t> </a:t>
            </a:r>
            <a:r>
              <a:rPr lang="ru-RU" sz="1600" dirty="0" err="1" smtClean="0"/>
              <a:t>самостійно</a:t>
            </a:r>
            <a:r>
              <a:rPr lang="ru-RU" sz="1600" dirty="0" smtClean="0"/>
              <a:t> </a:t>
            </a:r>
            <a:r>
              <a:rPr lang="ru-RU" sz="1600" dirty="0" err="1"/>
              <a:t>вибудовувати</a:t>
            </a:r>
            <a:r>
              <a:rPr lang="ru-RU" sz="1600" dirty="0"/>
              <a:t> </a:t>
            </a:r>
            <a:r>
              <a:rPr lang="ru-RU" sz="1600" dirty="0" err="1" smtClean="0"/>
              <a:t>послідовність</a:t>
            </a:r>
            <a:r>
              <a:rPr lang="ru-RU" sz="1600" dirty="0" smtClean="0"/>
              <a:t> </a:t>
            </a:r>
            <a:r>
              <a:rPr lang="ru-RU" sz="1600" dirty="0" err="1" smtClean="0"/>
              <a:t>формування</a:t>
            </a:r>
            <a:r>
              <a:rPr lang="ru-RU" sz="1600" dirty="0" smtClean="0"/>
              <a:t> </a:t>
            </a:r>
            <a:r>
              <a:rPr lang="ru-RU" sz="1600" dirty="0" err="1"/>
              <a:t>очікуваних</a:t>
            </a:r>
            <a:r>
              <a:rPr lang="ru-RU" sz="1600" dirty="0"/>
              <a:t> </a:t>
            </a:r>
            <a:r>
              <a:rPr lang="ru-RU" sz="1600" dirty="0" err="1" smtClean="0"/>
              <a:t>результатів</a:t>
            </a:r>
            <a:r>
              <a:rPr lang="ru-RU" sz="1600" dirty="0" smtClean="0"/>
              <a:t> </a:t>
            </a:r>
            <a:r>
              <a:rPr lang="ru-RU" sz="1600" dirty="0" err="1" smtClean="0"/>
              <a:t>навчання</a:t>
            </a:r>
            <a:r>
              <a:rPr lang="ru-RU" sz="1600" dirty="0"/>
              <a:t>, </a:t>
            </a:r>
            <a:r>
              <a:rPr lang="ru-RU" sz="1600" dirty="0" err="1"/>
              <a:t>враховуючи</a:t>
            </a:r>
            <a:r>
              <a:rPr lang="ru-RU" sz="1600" dirty="0"/>
              <a:t> при </a:t>
            </a:r>
            <a:r>
              <a:rPr lang="ru-RU" sz="1600" dirty="0" err="1"/>
              <a:t>цьому</a:t>
            </a:r>
            <a:r>
              <a:rPr lang="ru-RU" sz="1600" dirty="0"/>
              <a:t> </a:t>
            </a:r>
            <a:r>
              <a:rPr lang="ru-RU" sz="1600" dirty="0" err="1" smtClean="0"/>
              <a:t>послідовність</a:t>
            </a:r>
            <a:r>
              <a:rPr lang="ru-RU" sz="1600" dirty="0" smtClean="0"/>
              <a:t> </a:t>
            </a:r>
            <a:r>
              <a:rPr lang="ru-RU" sz="1600" dirty="0" err="1"/>
              <a:t>розгортання</a:t>
            </a:r>
            <a:r>
              <a:rPr lang="ru-RU" sz="1600" dirty="0"/>
              <a:t> </a:t>
            </a:r>
            <a:r>
              <a:rPr lang="ru-RU" sz="1600" dirty="0" err="1"/>
              <a:t>змісту</a:t>
            </a:r>
            <a:r>
              <a:rPr lang="ru-RU" sz="1600" dirty="0"/>
              <a:t> в </a:t>
            </a:r>
            <a:r>
              <a:rPr lang="ru-RU" sz="1600" dirty="0" err="1" smtClean="0"/>
              <a:t>підручнику</a:t>
            </a:r>
            <a:r>
              <a:rPr lang="ru-RU" sz="1600" dirty="0"/>
              <a:t>, </a:t>
            </a:r>
            <a:r>
              <a:rPr lang="ru-RU" sz="1600" dirty="0" err="1"/>
              <a:t>може</a:t>
            </a:r>
            <a:r>
              <a:rPr lang="ru-RU" sz="1600" dirty="0"/>
              <a:t> </a:t>
            </a:r>
            <a:r>
              <a:rPr lang="ru-RU" sz="1600" dirty="0" err="1"/>
              <a:t>переставляти</a:t>
            </a:r>
            <a:r>
              <a:rPr lang="ru-RU" sz="1600" dirty="0"/>
              <a:t> </a:t>
            </a:r>
            <a:r>
              <a:rPr lang="ru-RU" sz="1600" dirty="0" err="1" smtClean="0"/>
              <a:t>місцями</a:t>
            </a:r>
            <a:r>
              <a:rPr lang="ru-RU" sz="1600" dirty="0" smtClean="0"/>
              <a:t> теми </a:t>
            </a:r>
            <a:r>
              <a:rPr lang="ru-RU" sz="1600" dirty="0" err="1"/>
              <a:t>уроків</a:t>
            </a:r>
            <a:r>
              <a:rPr lang="ru-RU" sz="1600" dirty="0"/>
              <a:t>, </a:t>
            </a:r>
            <a:r>
              <a:rPr lang="ru-RU" sz="1600" dirty="0" err="1"/>
              <a:t>відповідно</a:t>
            </a:r>
            <a:r>
              <a:rPr lang="ru-RU" sz="1600" dirty="0"/>
              <a:t> до того, </a:t>
            </a:r>
            <a:r>
              <a:rPr lang="ru-RU" sz="1600" dirty="0" smtClean="0"/>
              <a:t>як </a:t>
            </a:r>
            <a:r>
              <a:rPr lang="ru-RU" sz="1600" dirty="0" err="1" smtClean="0"/>
              <a:t>учні</a:t>
            </a:r>
            <a:r>
              <a:rPr lang="ru-RU" sz="1600" dirty="0" smtClean="0"/>
              <a:t> </a:t>
            </a:r>
            <a:r>
              <a:rPr lang="ru-RU" sz="1600" dirty="0" err="1"/>
              <a:t>засвоїли</a:t>
            </a:r>
            <a:r>
              <a:rPr lang="ru-RU" sz="1600" dirty="0"/>
              <a:t> </a:t>
            </a:r>
            <a:r>
              <a:rPr lang="ru-RU" sz="1600" dirty="0" err="1"/>
              <a:t>навчальний</a:t>
            </a:r>
            <a:r>
              <a:rPr lang="ru-RU" sz="1600" dirty="0"/>
              <a:t> </a:t>
            </a:r>
            <a:r>
              <a:rPr lang="ru-RU" sz="1600" dirty="0" err="1"/>
              <a:t>матеріал</a:t>
            </a:r>
            <a:r>
              <a:rPr lang="ru-RU" sz="1600" dirty="0" smtClean="0"/>
              <a:t>, </a:t>
            </a:r>
            <a:r>
              <a:rPr lang="ru-RU" sz="1600" dirty="0" err="1" smtClean="0"/>
              <a:t>визначати</a:t>
            </a:r>
            <a:r>
              <a:rPr lang="ru-RU" sz="1600" dirty="0" smtClean="0"/>
              <a:t> </a:t>
            </a:r>
            <a:r>
              <a:rPr lang="ru-RU" sz="1600" dirty="0" err="1"/>
              <a:t>кількість</a:t>
            </a:r>
            <a:r>
              <a:rPr lang="ru-RU" sz="1600" dirty="0"/>
              <a:t> годин на </a:t>
            </a:r>
            <a:r>
              <a:rPr lang="ru-RU" sz="1600" dirty="0" err="1" smtClean="0"/>
              <a:t>вивчення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окремих</a:t>
            </a:r>
            <a:r>
              <a:rPr lang="ru-RU" sz="1600" dirty="0" smtClean="0"/>
              <a:t> </a:t>
            </a:r>
            <a:r>
              <a:rPr lang="ru-RU" sz="1600" dirty="0"/>
              <a:t>тем</a:t>
            </a:r>
            <a:r>
              <a:rPr lang="ru-RU" sz="1600" dirty="0" smtClean="0"/>
              <a:t>. </a:t>
            </a:r>
            <a:r>
              <a:rPr lang="ru-RU" sz="1600" dirty="0" err="1" smtClean="0"/>
              <a:t>Рекомендуємо</a:t>
            </a:r>
            <a:r>
              <a:rPr lang="ru-RU" sz="1600" dirty="0" smtClean="0"/>
              <a:t> </a:t>
            </a:r>
            <a:r>
              <a:rPr lang="ru-RU" sz="1600" dirty="0"/>
              <a:t>в </a:t>
            </a:r>
            <a:r>
              <a:rPr lang="ru-RU" sz="1600" dirty="0" smtClean="0"/>
              <a:t>календарно-</a:t>
            </a:r>
            <a:r>
              <a:rPr lang="ru-RU" sz="1600" dirty="0" err="1" smtClean="0"/>
              <a:t>тематичних</a:t>
            </a:r>
            <a:r>
              <a:rPr lang="ru-RU" sz="1600" dirty="0" smtClean="0"/>
              <a:t> </a:t>
            </a:r>
            <a:r>
              <a:rPr lang="ru-RU" sz="1600" dirty="0"/>
              <a:t>планах </a:t>
            </a:r>
            <a:r>
              <a:rPr lang="ru-RU" sz="1600" dirty="0" err="1"/>
              <a:t>виділити</a:t>
            </a:r>
            <a:r>
              <a:rPr lang="ru-RU" sz="1600" dirty="0"/>
              <a:t> </a:t>
            </a:r>
            <a:r>
              <a:rPr lang="ru-RU" sz="1600" dirty="0" err="1"/>
              <a:t>ключові</a:t>
            </a:r>
            <a:r>
              <a:rPr lang="ru-RU" sz="1600" dirty="0"/>
              <a:t> теми</a:t>
            </a:r>
            <a:r>
              <a:rPr lang="ru-RU" sz="1600" dirty="0" smtClean="0"/>
              <a:t>, на </a:t>
            </a:r>
            <a:r>
              <a:rPr lang="ru-RU" sz="1600" dirty="0" err="1"/>
              <a:t>яких</a:t>
            </a:r>
            <a:r>
              <a:rPr lang="ru-RU" sz="1600" dirty="0"/>
              <a:t> </a:t>
            </a:r>
            <a:r>
              <a:rPr lang="ru-RU" sz="1600" dirty="0" err="1"/>
              <a:t>ґрунтується</a:t>
            </a:r>
            <a:r>
              <a:rPr lang="ru-RU" sz="1600" dirty="0"/>
              <a:t> подальше </a:t>
            </a:r>
            <a:r>
              <a:rPr lang="ru-RU" sz="1600" dirty="0" err="1" smtClean="0"/>
              <a:t>опрацювання</a:t>
            </a:r>
            <a:r>
              <a:rPr lang="ru-RU" sz="1600" dirty="0" smtClean="0"/>
              <a:t> </a:t>
            </a:r>
            <a:r>
              <a:rPr lang="ru-RU" sz="1600" dirty="0" err="1"/>
              <a:t>програмового</a:t>
            </a:r>
            <a:r>
              <a:rPr lang="ru-RU" sz="1600" dirty="0"/>
              <a:t> </a:t>
            </a:r>
            <a:r>
              <a:rPr lang="ru-RU" sz="1600" dirty="0" err="1"/>
              <a:t>матеріалу</a:t>
            </a:r>
            <a:r>
              <a:rPr lang="ru-RU" sz="1600" dirty="0"/>
              <a:t>. </a:t>
            </a:r>
            <a:r>
              <a:rPr lang="ru-RU" sz="1600" dirty="0" err="1"/>
              <a:t>Це</a:t>
            </a:r>
            <a:r>
              <a:rPr lang="ru-RU" sz="1600" dirty="0"/>
              <a:t> </a:t>
            </a:r>
            <a:r>
              <a:rPr lang="ru-RU" sz="1600" dirty="0" smtClean="0"/>
              <a:t>дозволить </a:t>
            </a:r>
            <a:r>
              <a:rPr lang="ru-RU" sz="1600" dirty="0"/>
              <a:t>без </a:t>
            </a:r>
            <a:r>
              <a:rPr lang="ru-RU" sz="1600" dirty="0" err="1"/>
              <a:t>порушення</a:t>
            </a:r>
            <a:r>
              <a:rPr lang="ru-RU" sz="1600" dirty="0"/>
              <a:t> </a:t>
            </a:r>
            <a:r>
              <a:rPr lang="ru-RU" sz="1600" dirty="0" err="1"/>
              <a:t>системи</a:t>
            </a:r>
            <a:r>
              <a:rPr lang="ru-RU" sz="1600" dirty="0"/>
              <a:t> </a:t>
            </a:r>
            <a:r>
              <a:rPr lang="ru-RU" sz="1600" dirty="0" err="1" smtClean="0"/>
              <a:t>програмових</a:t>
            </a:r>
            <a:r>
              <a:rPr lang="ru-RU" sz="1600" dirty="0" smtClean="0"/>
              <a:t> </a:t>
            </a:r>
            <a:r>
              <a:rPr lang="ru-RU" sz="1600" dirty="0" err="1"/>
              <a:t>вимог</a:t>
            </a:r>
            <a:r>
              <a:rPr lang="ru-RU" sz="1600" dirty="0"/>
              <a:t> </a:t>
            </a:r>
            <a:r>
              <a:rPr lang="ru-RU" sz="1600" dirty="0" err="1"/>
              <a:t>ущільнювати</a:t>
            </a:r>
            <a:r>
              <a:rPr lang="ru-RU" sz="1600" dirty="0"/>
              <a:t>, </a:t>
            </a:r>
            <a:r>
              <a:rPr lang="ru-RU" sz="1600" dirty="0" err="1" smtClean="0"/>
              <a:t>оптимізувати</a:t>
            </a:r>
            <a:r>
              <a:rPr lang="ru-RU" sz="1600" dirty="0" smtClean="0"/>
              <a:t> </a:t>
            </a:r>
            <a:r>
              <a:rPr lang="ru-RU" sz="1600" dirty="0" err="1" smtClean="0"/>
              <a:t>вивчення</a:t>
            </a:r>
            <a:r>
              <a:rPr lang="ru-RU" sz="1600" dirty="0" smtClean="0"/>
              <a:t> </a:t>
            </a:r>
            <a:r>
              <a:rPr lang="ru-RU" sz="1600" dirty="0"/>
              <a:t>предмета, </a:t>
            </a:r>
            <a:r>
              <a:rPr lang="ru-RU" sz="1600" dirty="0" err="1"/>
              <a:t>концентрувати</a:t>
            </a:r>
            <a:r>
              <a:rPr lang="ru-RU" sz="1600" dirty="0"/>
              <a:t> </a:t>
            </a:r>
            <a:r>
              <a:rPr lang="ru-RU" sz="1600" dirty="0" err="1" smtClean="0"/>
              <a:t>увагу</a:t>
            </a:r>
            <a:r>
              <a:rPr lang="ru-RU" sz="1600" dirty="0" smtClean="0"/>
              <a:t> на </a:t>
            </a:r>
            <a:r>
              <a:rPr lang="ru-RU" sz="1600" dirty="0" err="1"/>
              <a:t>відпрацюванні</a:t>
            </a:r>
            <a:r>
              <a:rPr lang="ru-RU" sz="1600" dirty="0"/>
              <a:t> </a:t>
            </a:r>
            <a:r>
              <a:rPr lang="ru-RU" sz="1600" dirty="0" err="1"/>
              <a:t>позицій</a:t>
            </a:r>
            <a:r>
              <a:rPr lang="ru-RU" sz="1600" dirty="0"/>
              <a:t>, </a:t>
            </a:r>
            <a:r>
              <a:rPr lang="ru-RU" sz="1600" dirty="0" err="1"/>
              <a:t>що</a:t>
            </a:r>
            <a:r>
              <a:rPr lang="ru-RU" sz="1600" dirty="0"/>
              <a:t> </a:t>
            </a:r>
            <a:r>
              <a:rPr lang="ru-RU" sz="1600" dirty="0" err="1" smtClean="0"/>
              <a:t>мають</a:t>
            </a:r>
            <a:r>
              <a:rPr lang="ru-RU" sz="1600" dirty="0" smtClean="0"/>
              <a:t> </a:t>
            </a:r>
            <a:r>
              <a:rPr lang="ru-RU" sz="1600" dirty="0" err="1" smtClean="0"/>
              <a:t>забезпечити</a:t>
            </a:r>
            <a:r>
              <a:rPr lang="ru-RU" sz="1600" dirty="0" smtClean="0"/>
              <a:t> </a:t>
            </a:r>
            <a:r>
              <a:rPr lang="ru-RU" sz="1600" dirty="0" err="1"/>
              <a:t>якісну</a:t>
            </a:r>
            <a:r>
              <a:rPr lang="ru-RU" sz="1600" dirty="0"/>
              <a:t> </a:t>
            </a:r>
            <a:r>
              <a:rPr lang="ru-RU" sz="1600" dirty="0" err="1"/>
              <a:t>самостійну</a:t>
            </a:r>
            <a:r>
              <a:rPr lang="ru-RU" sz="1600" dirty="0"/>
              <a:t> </a:t>
            </a:r>
            <a:r>
              <a:rPr lang="ru-RU" sz="1600" dirty="0" smtClean="0"/>
              <a:t>роботу </a:t>
            </a:r>
            <a:r>
              <a:rPr lang="ru-RU" sz="1600" dirty="0" err="1" smtClean="0"/>
              <a:t>учнів</a:t>
            </a:r>
            <a:r>
              <a:rPr lang="ru-RU" sz="1600" dirty="0" smtClean="0"/>
              <a:t> </a:t>
            </a:r>
            <a:r>
              <a:rPr lang="ru-RU" sz="1600" dirty="0"/>
              <a:t>в </a:t>
            </a:r>
            <a:r>
              <a:rPr lang="ru-RU" sz="1600" dirty="0" err="1"/>
              <a:t>умовах</a:t>
            </a:r>
            <a:r>
              <a:rPr lang="ru-RU" sz="1600" dirty="0"/>
              <a:t> </a:t>
            </a:r>
            <a:r>
              <a:rPr lang="ru-RU" sz="1600" dirty="0" err="1"/>
              <a:t>дистанційного</a:t>
            </a:r>
            <a:r>
              <a:rPr lang="ru-RU" sz="1600" dirty="0"/>
              <a:t> </a:t>
            </a:r>
            <a:r>
              <a:rPr lang="ru-RU" sz="1600" dirty="0" err="1"/>
              <a:t>навчання</a:t>
            </a:r>
            <a:r>
              <a:rPr lang="ru-RU" sz="1600" dirty="0"/>
              <a:t>.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469849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6139008"/>
          </a:xfrm>
        </p:spPr>
        <p:txBody>
          <a:bodyPr/>
          <a:lstStyle/>
          <a:p>
            <a:pPr algn="ctr"/>
            <a:endParaRPr lang="en-US" dirty="0" smtClean="0">
              <a:latin typeface="Monotype Corsiva" pitchFamily="66" charset="0"/>
            </a:endParaRPr>
          </a:p>
          <a:p>
            <a:pPr algn="ctr"/>
            <a:endParaRPr lang="en-US" dirty="0" smtClean="0">
              <a:latin typeface="Monotype Corsiva" pitchFamily="66" charset="0"/>
            </a:endParaRPr>
          </a:p>
          <a:p>
            <a:pPr algn="ctr"/>
            <a:r>
              <a:rPr lang="uk-UA" dirty="0" smtClean="0">
                <a:latin typeface="Monotype Corsiva" pitchFamily="66" charset="0"/>
              </a:rPr>
              <a:t>Методичні рекомендації щодо викладання  хімії у ЗЗСО в </a:t>
            </a:r>
            <a:r>
              <a:rPr lang="uk-UA" dirty="0" smtClean="0">
                <a:latin typeface="Monotype Corsiva" pitchFamily="66" charset="0"/>
              </a:rPr>
              <a:t>202</a:t>
            </a:r>
            <a:r>
              <a:rPr lang="en-US" dirty="0" smtClean="0">
                <a:latin typeface="Monotype Corsiva" pitchFamily="66" charset="0"/>
              </a:rPr>
              <a:t>1</a:t>
            </a:r>
            <a:r>
              <a:rPr lang="uk-UA" dirty="0" smtClean="0">
                <a:latin typeface="Monotype Corsiva" pitchFamily="66" charset="0"/>
              </a:rPr>
              <a:t>/202</a:t>
            </a:r>
            <a:r>
              <a:rPr lang="en-US" dirty="0" smtClean="0">
                <a:latin typeface="Monotype Corsiva" pitchFamily="66" charset="0"/>
              </a:rPr>
              <a:t>2</a:t>
            </a:r>
            <a:r>
              <a:rPr lang="uk-UA" dirty="0" smtClean="0">
                <a:latin typeface="Monotype Corsiva" pitchFamily="66" charset="0"/>
              </a:rPr>
              <a:t> </a:t>
            </a:r>
            <a:r>
              <a:rPr lang="uk-UA" dirty="0" err="1" smtClean="0">
                <a:latin typeface="Monotype Corsiva" pitchFamily="66" charset="0"/>
              </a:rPr>
              <a:t>н.р</a:t>
            </a:r>
            <a:r>
              <a:rPr lang="uk-UA" dirty="0" smtClean="0">
                <a:latin typeface="Monotype Corsiva" pitchFamily="66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76672"/>
            <a:ext cx="820891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b="1" dirty="0" err="1"/>
              <a:t>Рекомендації</a:t>
            </a:r>
            <a:r>
              <a:rPr lang="ru-RU" sz="4800" b="1" dirty="0"/>
              <a:t> </a:t>
            </a:r>
            <a:r>
              <a:rPr lang="ru-RU" sz="4800" b="1" dirty="0" err="1"/>
              <a:t>щодо</a:t>
            </a:r>
            <a:r>
              <a:rPr lang="ru-RU" sz="4800" b="1" dirty="0"/>
              <a:t> </a:t>
            </a:r>
            <a:r>
              <a:rPr lang="ru-RU" sz="4800" b="1" dirty="0" err="1"/>
              <a:t>організації</a:t>
            </a:r>
            <a:r>
              <a:rPr lang="ru-RU" sz="4800" b="1" dirty="0"/>
              <a:t> </a:t>
            </a:r>
            <a:r>
              <a:rPr lang="ru-RU" sz="4800" b="1" dirty="0" err="1"/>
              <a:t>процесу</a:t>
            </a:r>
            <a:r>
              <a:rPr lang="ru-RU" sz="4800" b="1" dirty="0"/>
              <a:t> </a:t>
            </a:r>
            <a:r>
              <a:rPr lang="ru-RU" sz="4800" b="1" dirty="0" err="1"/>
              <a:t>навчання</a:t>
            </a:r>
            <a:r>
              <a:rPr lang="ru-RU" sz="4800" b="1" dirty="0"/>
              <a:t> </a:t>
            </a:r>
            <a:r>
              <a:rPr lang="ru-RU" sz="4800" b="1" dirty="0" err="1"/>
              <a:t>хімії</a:t>
            </a:r>
            <a:endParaRPr lang="ru-RU" sz="4800" dirty="0"/>
          </a:p>
        </p:txBody>
      </p:sp>
      <p:pic>
        <p:nvPicPr>
          <p:cNvPr id="3" name="Picture 2" descr="C:\Users\ACER\Desktop\завантаження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8" y="2852936"/>
            <a:ext cx="1842517" cy="21602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20784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76672"/>
            <a:ext cx="820891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16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476672"/>
            <a:ext cx="820891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 err="1"/>
              <a:t>Пропонуємо</a:t>
            </a:r>
            <a:r>
              <a:rPr lang="ru-RU" sz="1400" dirty="0"/>
              <a:t> на початку </a:t>
            </a:r>
            <a:r>
              <a:rPr lang="ru-RU" sz="1400" dirty="0" smtClean="0"/>
              <a:t>2021/2022 </a:t>
            </a:r>
            <a:r>
              <a:rPr lang="ru-RU" sz="1400" dirty="0" err="1" smtClean="0"/>
              <a:t>н.р</a:t>
            </a:r>
            <a:r>
              <a:rPr lang="ru-RU" sz="1400" dirty="0"/>
              <a:t>. </a:t>
            </a:r>
            <a:r>
              <a:rPr lang="ru-RU" sz="1400" dirty="0" err="1"/>
              <a:t>запровадити</a:t>
            </a:r>
            <a:r>
              <a:rPr lang="ru-RU" sz="1400" dirty="0"/>
              <a:t> «</a:t>
            </a:r>
            <a:r>
              <a:rPr lang="ru-RU" sz="1400" dirty="0" err="1"/>
              <a:t>коригуюче</a:t>
            </a:r>
            <a:r>
              <a:rPr lang="ru-RU" sz="1400" dirty="0"/>
              <a:t> </a:t>
            </a:r>
            <a:r>
              <a:rPr lang="ru-RU" sz="1400" dirty="0" err="1"/>
              <a:t>навчання</a:t>
            </a:r>
            <a:r>
              <a:rPr lang="ru-RU" sz="1400" dirty="0" smtClean="0"/>
              <a:t>» для </a:t>
            </a:r>
            <a:r>
              <a:rPr lang="ru-RU" sz="1400" dirty="0" err="1"/>
              <a:t>повторення</a:t>
            </a:r>
            <a:r>
              <a:rPr lang="ru-RU" sz="1400" dirty="0"/>
              <a:t> </a:t>
            </a:r>
            <a:r>
              <a:rPr lang="ru-RU" sz="1400" dirty="0" err="1"/>
              <a:t>вивченого</a:t>
            </a:r>
            <a:r>
              <a:rPr lang="ru-RU" sz="1400" dirty="0"/>
              <a:t> </a:t>
            </a:r>
            <a:r>
              <a:rPr lang="ru-RU" sz="1400" dirty="0" err="1"/>
              <a:t>матеріалу</a:t>
            </a:r>
            <a:r>
              <a:rPr lang="ru-RU" sz="1400" dirty="0"/>
              <a:t> </a:t>
            </a:r>
            <a:r>
              <a:rPr lang="ru-RU" sz="1400" dirty="0" smtClean="0"/>
              <a:t>за </a:t>
            </a:r>
            <a:r>
              <a:rPr lang="ru-RU" sz="1400" dirty="0" err="1" smtClean="0"/>
              <a:t>минулий</a:t>
            </a:r>
            <a:r>
              <a:rPr lang="ru-RU" sz="1400" dirty="0" smtClean="0"/>
              <a:t> </a:t>
            </a:r>
            <a:r>
              <a:rPr lang="ru-RU" sz="1400" dirty="0" err="1"/>
              <a:t>рік</a:t>
            </a:r>
            <a:r>
              <a:rPr lang="ru-RU" sz="1400" dirty="0"/>
              <a:t>. Учителю </a:t>
            </a:r>
            <a:r>
              <a:rPr lang="ru-RU" sz="1400" dirty="0" err="1"/>
              <a:t>необхідно</a:t>
            </a:r>
            <a:r>
              <a:rPr lang="ru-RU" sz="1400" dirty="0"/>
              <a:t>:</a:t>
            </a:r>
          </a:p>
          <a:p>
            <a:pPr algn="just"/>
            <a:r>
              <a:rPr lang="ru-RU" sz="1400" dirty="0"/>
              <a:t>1. Провести </a:t>
            </a:r>
            <a:r>
              <a:rPr lang="ru-RU" sz="1400" dirty="0" err="1"/>
              <a:t>безоціночні</a:t>
            </a:r>
            <a:r>
              <a:rPr lang="ru-RU" sz="1400" dirty="0"/>
              <a:t> </a:t>
            </a:r>
            <a:r>
              <a:rPr lang="ru-RU" sz="1400" dirty="0" err="1" smtClean="0"/>
              <a:t>діагностичні</a:t>
            </a:r>
            <a:r>
              <a:rPr lang="ru-RU" sz="1400" dirty="0" smtClean="0"/>
              <a:t> </a:t>
            </a:r>
            <a:r>
              <a:rPr lang="ru-RU" sz="1400" dirty="0" err="1" smtClean="0"/>
              <a:t>роботи</a:t>
            </a:r>
            <a:r>
              <a:rPr lang="ru-RU" sz="1400" dirty="0" smtClean="0"/>
              <a:t> </a:t>
            </a:r>
            <a:r>
              <a:rPr lang="ru-RU" sz="1400" dirty="0"/>
              <a:t>(</a:t>
            </a:r>
            <a:r>
              <a:rPr lang="ru-RU" sz="1400" dirty="0" err="1"/>
              <a:t>усні</a:t>
            </a:r>
            <a:r>
              <a:rPr lang="ru-RU" sz="1400" dirty="0"/>
              <a:t> </a:t>
            </a:r>
            <a:r>
              <a:rPr lang="ru-RU" sz="1400" dirty="0" err="1"/>
              <a:t>співбесіди</a:t>
            </a:r>
            <a:r>
              <a:rPr lang="ru-RU" sz="1400" dirty="0"/>
              <a:t>) </a:t>
            </a:r>
            <a:r>
              <a:rPr lang="ru-RU" sz="1400" dirty="0" err="1"/>
              <a:t>опитування</a:t>
            </a:r>
            <a:r>
              <a:rPr lang="ru-RU" sz="1400" dirty="0"/>
              <a:t> </a:t>
            </a:r>
            <a:r>
              <a:rPr lang="ru-RU" sz="1400" dirty="0" smtClean="0"/>
              <a:t>в 8-11-х </a:t>
            </a:r>
            <a:r>
              <a:rPr lang="ru-RU" sz="1400" dirty="0" err="1"/>
              <a:t>класах</a:t>
            </a:r>
            <a:r>
              <a:rPr lang="ru-RU" sz="1400" dirty="0"/>
              <a:t> з метою </a:t>
            </a:r>
            <a:r>
              <a:rPr lang="ru-RU" sz="1400" dirty="0" err="1"/>
              <a:t>визначення</a:t>
            </a:r>
            <a:r>
              <a:rPr lang="ru-RU" sz="1400" dirty="0"/>
              <a:t> </a:t>
            </a:r>
            <a:r>
              <a:rPr lang="ru-RU" sz="1400" dirty="0" err="1" smtClean="0"/>
              <a:t>рівня</a:t>
            </a:r>
            <a:r>
              <a:rPr lang="ru-RU" sz="1400" dirty="0" smtClean="0"/>
              <a:t> </a:t>
            </a:r>
            <a:r>
              <a:rPr lang="ru-RU" sz="1400" dirty="0" err="1" smtClean="0"/>
              <a:t>засвоєння</a:t>
            </a:r>
            <a:r>
              <a:rPr lang="ru-RU" sz="1400" dirty="0" smtClean="0"/>
              <a:t> </a:t>
            </a:r>
            <a:r>
              <a:rPr lang="ru-RU" sz="1400" dirty="0" err="1"/>
              <a:t>матеріалу</a:t>
            </a:r>
            <a:r>
              <a:rPr lang="ru-RU" sz="1400" dirty="0"/>
              <a:t> </a:t>
            </a:r>
            <a:r>
              <a:rPr lang="ru-RU" sz="1400" dirty="0" err="1"/>
              <a:t>учнями</a:t>
            </a:r>
            <a:r>
              <a:rPr lang="ru-RU" sz="1400" dirty="0"/>
              <a:t> за </a:t>
            </a:r>
            <a:r>
              <a:rPr lang="ru-RU" sz="1400" dirty="0" err="1" smtClean="0"/>
              <a:t>період</a:t>
            </a:r>
            <a:r>
              <a:rPr lang="ru-RU" sz="1400" dirty="0" smtClean="0"/>
              <a:t> карантину</a:t>
            </a:r>
            <a:r>
              <a:rPr lang="ru-RU" sz="1400" dirty="0"/>
              <a:t>.</a:t>
            </a:r>
          </a:p>
          <a:p>
            <a:pPr algn="just"/>
            <a:r>
              <a:rPr lang="ru-RU" sz="1400" dirty="0"/>
              <a:t>2. </a:t>
            </a:r>
            <a:r>
              <a:rPr lang="ru-RU" sz="1400" dirty="0" err="1"/>
              <a:t>Відповідно</a:t>
            </a:r>
            <a:r>
              <a:rPr lang="ru-RU" sz="1400" dirty="0"/>
              <a:t> до </a:t>
            </a:r>
            <a:r>
              <a:rPr lang="ru-RU" sz="1400" dirty="0" err="1"/>
              <a:t>результатів</a:t>
            </a:r>
            <a:r>
              <a:rPr lang="ru-RU" sz="1400" dirty="0"/>
              <a:t>, </a:t>
            </a:r>
            <a:r>
              <a:rPr lang="ru-RU" sz="1400" dirty="0" err="1" smtClean="0"/>
              <a:t>спланувати</a:t>
            </a:r>
            <a:r>
              <a:rPr lang="ru-RU" sz="1400" dirty="0" smtClean="0"/>
              <a:t> </a:t>
            </a:r>
            <a:r>
              <a:rPr lang="ru-RU" sz="1400" dirty="0"/>
              <a:t>роботу (</a:t>
            </a:r>
            <a:r>
              <a:rPr lang="ru-RU" sz="1400" dirty="0" err="1"/>
              <a:t>колективну</a:t>
            </a:r>
            <a:r>
              <a:rPr lang="ru-RU" sz="1400" dirty="0"/>
              <a:t> </a:t>
            </a:r>
            <a:r>
              <a:rPr lang="ru-RU" sz="1400" dirty="0" err="1"/>
              <a:t>або</a:t>
            </a:r>
            <a:r>
              <a:rPr lang="ru-RU" sz="1400" dirty="0"/>
              <a:t> </a:t>
            </a:r>
            <a:r>
              <a:rPr lang="ru-RU" sz="1400" dirty="0" err="1" smtClean="0"/>
              <a:t>індивідуальну</a:t>
            </a:r>
            <a:r>
              <a:rPr lang="ru-RU" sz="1400" dirty="0"/>
              <a:t>) </a:t>
            </a:r>
            <a:r>
              <a:rPr lang="ru-RU" sz="1400" dirty="0" err="1"/>
              <a:t>щодо</a:t>
            </a:r>
            <a:r>
              <a:rPr lang="ru-RU" sz="1400" dirty="0"/>
              <a:t> </a:t>
            </a:r>
            <a:r>
              <a:rPr lang="ru-RU" sz="1400" dirty="0" err="1"/>
              <a:t>актуалізації</a:t>
            </a:r>
            <a:r>
              <a:rPr lang="ru-RU" sz="1400" dirty="0"/>
              <a:t> </a:t>
            </a:r>
            <a:r>
              <a:rPr lang="ru-RU" sz="1400" dirty="0" err="1"/>
              <a:t>окремих</a:t>
            </a:r>
            <a:r>
              <a:rPr lang="ru-RU" sz="1400" dirty="0"/>
              <a:t> тем</a:t>
            </a:r>
            <a:r>
              <a:rPr lang="ru-RU" sz="1400" dirty="0" smtClean="0"/>
              <a:t>, </a:t>
            </a:r>
            <a:r>
              <a:rPr lang="ru-RU" sz="1400" dirty="0" err="1" smtClean="0"/>
              <a:t>систематизації</a:t>
            </a:r>
            <a:r>
              <a:rPr lang="ru-RU" sz="1400" dirty="0" smtClean="0"/>
              <a:t> </a:t>
            </a:r>
            <a:r>
              <a:rPr lang="ru-RU" sz="1400" dirty="0" err="1"/>
              <a:t>знань</a:t>
            </a:r>
            <a:r>
              <a:rPr lang="ru-RU" sz="1400" dirty="0"/>
              <a:t> та </a:t>
            </a:r>
            <a:r>
              <a:rPr lang="ru-RU" sz="1400" dirty="0" err="1"/>
              <a:t>умінь</a:t>
            </a:r>
            <a:r>
              <a:rPr lang="ru-RU" sz="1400" dirty="0"/>
              <a:t>, </a:t>
            </a:r>
            <a:r>
              <a:rPr lang="ru-RU" sz="1400" dirty="0" smtClean="0"/>
              <a:t>практичного </a:t>
            </a:r>
            <a:r>
              <a:rPr lang="ru-RU" sz="1400" dirty="0" err="1"/>
              <a:t>їх</a:t>
            </a:r>
            <a:r>
              <a:rPr lang="ru-RU" sz="1400" dirty="0"/>
              <a:t> </a:t>
            </a:r>
            <a:r>
              <a:rPr lang="ru-RU" sz="1400" dirty="0" err="1"/>
              <a:t>закріплення</a:t>
            </a:r>
            <a:r>
              <a:rPr lang="ru-RU" sz="1400" dirty="0"/>
              <a:t> </a:t>
            </a:r>
            <a:r>
              <a:rPr lang="ru-RU" sz="1400" dirty="0" err="1"/>
              <a:t>тощо</a:t>
            </a:r>
            <a:r>
              <a:rPr lang="ru-RU" sz="1400" dirty="0"/>
              <a:t>.</a:t>
            </a:r>
          </a:p>
          <a:p>
            <a:pPr algn="just"/>
            <a:r>
              <a:rPr lang="ru-RU" sz="1400" dirty="0"/>
              <a:t>3. </a:t>
            </a:r>
            <a:r>
              <a:rPr lang="ru-RU" sz="1400" dirty="0" err="1"/>
              <a:t>Тривалість</a:t>
            </a:r>
            <a:r>
              <a:rPr lang="ru-RU" sz="1400" dirty="0"/>
              <a:t> </a:t>
            </a:r>
            <a:r>
              <a:rPr lang="ru-RU" sz="1400" dirty="0" err="1"/>
              <a:t>періоду</a:t>
            </a:r>
            <a:r>
              <a:rPr lang="ru-RU" sz="1400" dirty="0"/>
              <a:t> «</a:t>
            </a:r>
            <a:r>
              <a:rPr lang="ru-RU" sz="1400" dirty="0" err="1" smtClean="0"/>
              <a:t>коригувального</a:t>
            </a:r>
            <a:r>
              <a:rPr lang="ru-RU" sz="1400" dirty="0" smtClean="0"/>
              <a:t> </a:t>
            </a:r>
            <a:r>
              <a:rPr lang="ru-RU" sz="1400" dirty="0" err="1"/>
              <a:t>навчання</a:t>
            </a:r>
            <a:r>
              <a:rPr lang="ru-RU" sz="1400" dirty="0"/>
              <a:t>» </a:t>
            </a:r>
            <a:r>
              <a:rPr lang="ru-RU" sz="1400" dirty="0" err="1"/>
              <a:t>кожен</a:t>
            </a:r>
            <a:r>
              <a:rPr lang="ru-RU" sz="1400" dirty="0"/>
              <a:t> учитель </a:t>
            </a:r>
            <a:r>
              <a:rPr lang="ru-RU" sz="1400" dirty="0" err="1" smtClean="0"/>
              <a:t>визначає</a:t>
            </a:r>
            <a:r>
              <a:rPr lang="ru-RU" sz="1400" dirty="0" smtClean="0"/>
              <a:t> </a:t>
            </a:r>
            <a:r>
              <a:rPr lang="ru-RU" sz="1400" dirty="0" err="1" smtClean="0"/>
              <a:t>самостійно</a:t>
            </a:r>
            <a:r>
              <a:rPr lang="ru-RU" sz="1400" dirty="0" smtClean="0"/>
              <a:t> </a:t>
            </a:r>
            <a:r>
              <a:rPr lang="ru-RU" sz="1400" dirty="0" err="1"/>
              <a:t>після</a:t>
            </a:r>
            <a:r>
              <a:rPr lang="ru-RU" sz="1400" dirty="0"/>
              <a:t> </a:t>
            </a:r>
            <a:r>
              <a:rPr lang="ru-RU" sz="1400" dirty="0" err="1"/>
              <a:t>проведення</a:t>
            </a:r>
            <a:r>
              <a:rPr lang="ru-RU" sz="1400" dirty="0"/>
              <a:t> </a:t>
            </a:r>
            <a:r>
              <a:rPr lang="ru-RU" sz="1400" dirty="0" err="1" smtClean="0"/>
              <a:t>діагностичних</a:t>
            </a:r>
            <a:r>
              <a:rPr lang="ru-RU" sz="1400" dirty="0" smtClean="0"/>
              <a:t> </a:t>
            </a:r>
            <a:r>
              <a:rPr lang="ru-RU" sz="1400" dirty="0" err="1"/>
              <a:t>робіт</a:t>
            </a:r>
            <a:r>
              <a:rPr lang="ru-RU" sz="1400" dirty="0"/>
              <a:t> і </a:t>
            </a:r>
            <a:r>
              <a:rPr lang="ru-RU" sz="1400" dirty="0" err="1"/>
              <a:t>внесення</a:t>
            </a:r>
            <a:r>
              <a:rPr lang="ru-RU" sz="1400" dirty="0"/>
              <a:t> </a:t>
            </a:r>
            <a:r>
              <a:rPr lang="ru-RU" sz="1400" dirty="0" err="1"/>
              <a:t>змін</a:t>
            </a:r>
            <a:r>
              <a:rPr lang="ru-RU" sz="1400" dirty="0"/>
              <a:t> до </a:t>
            </a:r>
            <a:r>
              <a:rPr lang="ru-RU" sz="1400" dirty="0" smtClean="0"/>
              <a:t>календарно-</a:t>
            </a:r>
            <a:r>
              <a:rPr lang="ru-RU" sz="1400" dirty="0" err="1" smtClean="0"/>
              <a:t>тематичного</a:t>
            </a:r>
            <a:r>
              <a:rPr lang="ru-RU" sz="1400" dirty="0" smtClean="0"/>
              <a:t> </a:t>
            </a:r>
            <a:r>
              <a:rPr lang="ru-RU" sz="1400" dirty="0"/>
              <a:t>плану.</a:t>
            </a:r>
          </a:p>
          <a:p>
            <a:pPr algn="just"/>
            <a:r>
              <a:rPr lang="ru-RU" sz="1400" dirty="0" err="1"/>
              <a:t>Рекомендуємо</a:t>
            </a:r>
            <a:r>
              <a:rPr lang="ru-RU" sz="1400" dirty="0"/>
              <a:t> </a:t>
            </a:r>
            <a:r>
              <a:rPr lang="ru-RU" sz="1400" dirty="0" err="1"/>
              <a:t>під</a:t>
            </a:r>
            <a:r>
              <a:rPr lang="ru-RU" sz="1400" dirty="0"/>
              <a:t> час </a:t>
            </a:r>
            <a:r>
              <a:rPr lang="ru-RU" sz="1400" dirty="0" err="1" smtClean="0"/>
              <a:t>повторення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навчального</a:t>
            </a:r>
            <a:r>
              <a:rPr lang="ru-RU" sz="1400" dirty="0" smtClean="0"/>
              <a:t> </a:t>
            </a:r>
            <a:r>
              <a:rPr lang="ru-RU" sz="1400" dirty="0" err="1"/>
              <a:t>матеріалу</a:t>
            </a:r>
            <a:r>
              <a:rPr lang="ru-RU" sz="1400" dirty="0"/>
              <a:t> у 8-9 </a:t>
            </a:r>
            <a:r>
              <a:rPr lang="ru-RU" sz="1400" dirty="0" err="1" smtClean="0"/>
              <a:t>класах</a:t>
            </a:r>
            <a:r>
              <a:rPr lang="ru-RU" sz="1400" dirty="0" smtClean="0"/>
              <a:t> </a:t>
            </a:r>
            <a:r>
              <a:rPr lang="ru-RU" sz="1400" dirty="0" err="1" smtClean="0"/>
              <a:t>скласти</a:t>
            </a:r>
            <a:r>
              <a:rPr lang="ru-RU" sz="1400" dirty="0" smtClean="0"/>
              <a:t> </a:t>
            </a:r>
            <a:r>
              <a:rPr lang="ru-RU" sz="1400" dirty="0"/>
              <a:t>з </a:t>
            </a:r>
            <a:r>
              <a:rPr lang="ru-RU" sz="1400" dirty="0" err="1"/>
              <a:t>учнями</a:t>
            </a:r>
            <a:r>
              <a:rPr lang="ru-RU" sz="1400" dirty="0"/>
              <a:t> </a:t>
            </a:r>
            <a:r>
              <a:rPr lang="ru-RU" sz="1400" dirty="0" err="1"/>
              <a:t>узагальнюючі</a:t>
            </a:r>
            <a:r>
              <a:rPr lang="ru-RU" sz="1400" dirty="0"/>
              <a:t> </a:t>
            </a:r>
            <a:r>
              <a:rPr lang="ru-RU" sz="1400" dirty="0" smtClean="0"/>
              <a:t>блок-</a:t>
            </a:r>
            <a:r>
              <a:rPr lang="ru-RU" sz="1400" dirty="0" err="1" smtClean="0"/>
              <a:t>схеми</a:t>
            </a:r>
            <a:r>
              <a:rPr lang="ru-RU" sz="1400" dirty="0"/>
              <a:t>, </a:t>
            </a:r>
            <a:r>
              <a:rPr lang="ru-RU" sz="1400" dirty="0" err="1"/>
              <a:t>опорні</a:t>
            </a:r>
            <a:r>
              <a:rPr lang="ru-RU" sz="1400" dirty="0"/>
              <a:t> </a:t>
            </a:r>
            <a:r>
              <a:rPr lang="ru-RU" sz="1400" dirty="0" err="1"/>
              <a:t>конспекти</a:t>
            </a:r>
            <a:r>
              <a:rPr lang="ru-RU" sz="1400" dirty="0"/>
              <a:t>, </a:t>
            </a:r>
            <a:r>
              <a:rPr lang="ru-RU" sz="1400" dirty="0" err="1" smtClean="0"/>
              <a:t>ментальні</a:t>
            </a:r>
            <a:r>
              <a:rPr lang="ru-RU" sz="1400" dirty="0" smtClean="0"/>
              <a:t> </a:t>
            </a:r>
            <a:r>
              <a:rPr lang="ru-RU" sz="1400" dirty="0" err="1" smtClean="0"/>
              <a:t>карти</a:t>
            </a:r>
            <a:r>
              <a:rPr lang="ru-RU" sz="1400" dirty="0" smtClean="0"/>
              <a:t> </a:t>
            </a:r>
            <a:r>
              <a:rPr lang="ru-RU" sz="1400" dirty="0" err="1"/>
              <a:t>тощо</a:t>
            </a:r>
            <a:r>
              <a:rPr lang="ru-RU" sz="1400" dirty="0"/>
              <a:t>, </a:t>
            </a:r>
            <a:r>
              <a:rPr lang="ru-RU" sz="1400" dirty="0" err="1"/>
              <a:t>які</a:t>
            </a:r>
            <a:r>
              <a:rPr lang="ru-RU" sz="1400" dirty="0"/>
              <a:t> б давали </a:t>
            </a:r>
            <a:r>
              <a:rPr lang="ru-RU" sz="1400" dirty="0" err="1" smtClean="0"/>
              <a:t>можливість</a:t>
            </a:r>
            <a:r>
              <a:rPr lang="ru-RU" sz="1400" dirty="0" smtClean="0"/>
              <a:t> </a:t>
            </a:r>
            <a:r>
              <a:rPr lang="ru-RU" sz="1400" dirty="0" err="1" smtClean="0"/>
              <a:t>здобувачам</a:t>
            </a:r>
            <a:r>
              <a:rPr lang="ru-RU" sz="1400" dirty="0" smtClean="0"/>
              <a:t> </a:t>
            </a:r>
            <a:r>
              <a:rPr lang="ru-RU" sz="1400" dirty="0" err="1"/>
              <a:t>освіти</a:t>
            </a:r>
            <a:r>
              <a:rPr lang="ru-RU" sz="1400" dirty="0"/>
              <a:t> </a:t>
            </a:r>
            <a:r>
              <a:rPr lang="ru-RU" sz="1400" dirty="0" err="1"/>
              <a:t>цілісно</a:t>
            </a:r>
            <a:r>
              <a:rPr lang="ru-RU" sz="1400" dirty="0"/>
              <a:t> </a:t>
            </a:r>
            <a:r>
              <a:rPr lang="ru-RU" sz="1400" dirty="0" err="1" smtClean="0"/>
              <a:t>сприймати</a:t>
            </a:r>
            <a:r>
              <a:rPr lang="ru-RU" sz="1400" dirty="0" smtClean="0"/>
              <a:t> </a:t>
            </a:r>
            <a:r>
              <a:rPr lang="ru-RU" sz="1400" dirty="0" err="1" smtClean="0"/>
              <a:t>інформацію</a:t>
            </a:r>
            <a:r>
              <a:rPr lang="ru-RU" sz="1400" dirty="0"/>
              <a:t>, </a:t>
            </a:r>
            <a:r>
              <a:rPr lang="ru-RU" sz="1400" dirty="0" err="1"/>
              <a:t>використовуючи</a:t>
            </a:r>
            <a:r>
              <a:rPr lang="ru-RU" sz="1400" dirty="0"/>
              <a:t> </a:t>
            </a:r>
            <a:r>
              <a:rPr lang="ru-RU" sz="1400" dirty="0" err="1"/>
              <a:t>зорову</a:t>
            </a:r>
            <a:r>
              <a:rPr lang="ru-RU" sz="1400" dirty="0" smtClean="0"/>
              <a:t>, </a:t>
            </a:r>
            <a:r>
              <a:rPr lang="ru-RU" sz="1400" dirty="0" err="1" smtClean="0"/>
              <a:t>слухову</a:t>
            </a:r>
            <a:r>
              <a:rPr lang="ru-RU" sz="1400" dirty="0" smtClean="0"/>
              <a:t> </a:t>
            </a:r>
            <a:r>
              <a:rPr lang="ru-RU" sz="1400" dirty="0"/>
              <a:t>та </a:t>
            </a:r>
            <a:r>
              <a:rPr lang="ru-RU" sz="1400" dirty="0" err="1"/>
              <a:t>механічну</a:t>
            </a:r>
            <a:r>
              <a:rPr lang="ru-RU" sz="1400" dirty="0"/>
              <a:t> </a:t>
            </a:r>
            <a:r>
              <a:rPr lang="ru-RU" sz="1400" dirty="0" err="1"/>
              <a:t>пам’ять</a:t>
            </a:r>
            <a:r>
              <a:rPr lang="ru-RU" sz="1400" dirty="0"/>
              <a:t>, а </a:t>
            </a:r>
            <a:r>
              <a:rPr lang="ru-RU" sz="1400" dirty="0" err="1" smtClean="0"/>
              <a:t>також</a:t>
            </a:r>
            <a:r>
              <a:rPr lang="ru-RU" sz="1400" dirty="0" smtClean="0"/>
              <a:t> </a:t>
            </a:r>
            <a:r>
              <a:rPr lang="ru-RU" sz="1400" dirty="0" err="1" smtClean="0"/>
              <a:t>встановлювати</a:t>
            </a:r>
            <a:r>
              <a:rPr lang="ru-RU" sz="1400" dirty="0" smtClean="0"/>
              <a:t> </a:t>
            </a:r>
            <a:r>
              <a:rPr lang="ru-RU" sz="1400" dirty="0"/>
              <a:t>причинно-</a:t>
            </a:r>
            <a:r>
              <a:rPr lang="ru-RU" sz="1400" dirty="0" err="1"/>
              <a:t>наслідкові</a:t>
            </a:r>
            <a:r>
              <a:rPr lang="ru-RU" sz="1400" dirty="0"/>
              <a:t> </a:t>
            </a:r>
            <a:r>
              <a:rPr lang="ru-RU" sz="1400" dirty="0" smtClean="0"/>
              <a:t>та </a:t>
            </a:r>
            <a:r>
              <a:rPr lang="ru-RU" sz="1400" dirty="0" err="1" smtClean="0"/>
              <a:t>міжпредметні</a:t>
            </a:r>
            <a:r>
              <a:rPr lang="ru-RU" sz="1400" dirty="0" smtClean="0"/>
              <a:t> </a:t>
            </a:r>
            <a:r>
              <a:rPr lang="ru-RU" sz="1400" dirty="0" err="1"/>
              <a:t>зв’язки</a:t>
            </a:r>
            <a:r>
              <a:rPr lang="ru-RU" sz="1400" dirty="0"/>
              <a:t>.</a:t>
            </a:r>
          </a:p>
          <a:p>
            <a:pPr algn="just"/>
            <a:r>
              <a:rPr lang="ru-RU" sz="1400" dirty="0" err="1"/>
              <a:t>Програмою</a:t>
            </a:r>
            <a:r>
              <a:rPr lang="ru-RU" sz="1400" dirty="0"/>
              <a:t> з </a:t>
            </a:r>
            <a:r>
              <a:rPr lang="ru-RU" sz="1400" dirty="0" err="1"/>
              <a:t>хімії</a:t>
            </a:r>
            <a:r>
              <a:rPr lang="ru-RU" sz="1400" dirty="0"/>
              <a:t> для 10 </a:t>
            </a:r>
            <a:r>
              <a:rPr lang="ru-RU" sz="1400" dirty="0" err="1"/>
              <a:t>класу</a:t>
            </a:r>
            <a:r>
              <a:rPr lang="ru-RU" sz="1400" dirty="0"/>
              <a:t> (</a:t>
            </a:r>
            <a:r>
              <a:rPr lang="ru-RU" sz="1400" dirty="0" err="1" smtClean="0"/>
              <a:t>рівень</a:t>
            </a:r>
            <a:r>
              <a:rPr lang="ru-RU" sz="1400" dirty="0" smtClean="0"/>
              <a:t> </a:t>
            </a:r>
            <a:r>
              <a:rPr lang="ru-RU" sz="1400" dirty="0"/>
              <a:t>стандарту) </a:t>
            </a:r>
            <a:r>
              <a:rPr lang="ru-RU" sz="1400" dirty="0" err="1"/>
              <a:t>передбачено</a:t>
            </a:r>
            <a:r>
              <a:rPr lang="ru-RU" sz="1400" dirty="0"/>
              <a:t> </a:t>
            </a:r>
            <a:r>
              <a:rPr lang="ru-RU" sz="1400" dirty="0" err="1" smtClean="0"/>
              <a:t>вивчення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класів</a:t>
            </a:r>
            <a:r>
              <a:rPr lang="ru-RU" sz="1400" dirty="0" smtClean="0"/>
              <a:t> </a:t>
            </a:r>
            <a:r>
              <a:rPr lang="ru-RU" sz="1400" dirty="0" err="1"/>
              <a:t>органічних</a:t>
            </a:r>
            <a:r>
              <a:rPr lang="ru-RU" sz="1400" dirty="0"/>
              <a:t> </a:t>
            </a:r>
            <a:r>
              <a:rPr lang="ru-RU" sz="1400" dirty="0" err="1"/>
              <a:t>сполук</a:t>
            </a:r>
            <a:r>
              <a:rPr lang="ru-RU" sz="1400" dirty="0"/>
              <a:t>, </a:t>
            </a:r>
            <a:r>
              <a:rPr lang="ru-RU" sz="1400" dirty="0" err="1"/>
              <a:t>окремі</a:t>
            </a:r>
            <a:r>
              <a:rPr lang="ru-RU" sz="1400" dirty="0"/>
              <a:t> </a:t>
            </a:r>
            <a:r>
              <a:rPr lang="ru-RU" sz="1400" dirty="0" err="1" smtClean="0"/>
              <a:t>представники</a:t>
            </a:r>
            <a:r>
              <a:rPr lang="ru-RU" sz="1400" dirty="0" smtClean="0"/>
              <a:t> </a:t>
            </a:r>
            <a:r>
              <a:rPr lang="ru-RU" sz="1400" dirty="0" err="1"/>
              <a:t>яких</a:t>
            </a:r>
            <a:r>
              <a:rPr lang="ru-RU" sz="1400" dirty="0"/>
              <a:t> </a:t>
            </a:r>
            <a:r>
              <a:rPr lang="ru-RU" sz="1400" dirty="0" err="1"/>
              <a:t>вивчалися</a:t>
            </a:r>
            <a:r>
              <a:rPr lang="ru-RU" sz="1400" dirty="0"/>
              <a:t> у ІІ </a:t>
            </a:r>
            <a:r>
              <a:rPr lang="ru-RU" sz="1400" dirty="0" err="1" smtClean="0"/>
              <a:t>семестрі</a:t>
            </a:r>
            <a:r>
              <a:rPr lang="ru-RU" sz="1400" dirty="0" smtClean="0"/>
              <a:t> 9 </a:t>
            </a:r>
            <a:r>
              <a:rPr lang="ru-RU" sz="1400" dirty="0" err="1"/>
              <a:t>класу</a:t>
            </a:r>
            <a:r>
              <a:rPr lang="ru-RU" sz="1400" dirty="0"/>
              <a:t>. </a:t>
            </a:r>
            <a:r>
              <a:rPr lang="ru-RU" sz="1400" dirty="0" err="1"/>
              <a:t>Враховуючи</a:t>
            </a:r>
            <a:r>
              <a:rPr lang="ru-RU" sz="1400" dirty="0"/>
              <a:t> </a:t>
            </a:r>
            <a:r>
              <a:rPr lang="ru-RU" sz="1400" dirty="0" err="1"/>
              <a:t>це</a:t>
            </a:r>
            <a:r>
              <a:rPr lang="ru-RU" sz="1400" dirty="0"/>
              <a:t>, </a:t>
            </a:r>
            <a:r>
              <a:rPr lang="ru-RU" sz="1400" dirty="0" err="1" smtClean="0"/>
              <a:t>рекомендуємо</a:t>
            </a:r>
            <a:r>
              <a:rPr lang="ru-RU" sz="1400" dirty="0" smtClean="0"/>
              <a:t> </a:t>
            </a:r>
            <a:r>
              <a:rPr lang="ru-RU" sz="1400" dirty="0" err="1" smtClean="0"/>
              <a:t>розпочати</a:t>
            </a:r>
            <a:r>
              <a:rPr lang="ru-RU" sz="1400" dirty="0" smtClean="0"/>
              <a:t> </a:t>
            </a:r>
            <a:r>
              <a:rPr lang="ru-RU" sz="1400" dirty="0" err="1"/>
              <a:t>повторення</a:t>
            </a:r>
            <a:r>
              <a:rPr lang="ru-RU" sz="1400" dirty="0"/>
              <a:t> </a:t>
            </a:r>
            <a:r>
              <a:rPr lang="ru-RU" sz="1400" dirty="0" err="1"/>
              <a:t>зі</a:t>
            </a:r>
            <a:r>
              <a:rPr lang="ru-RU" sz="1400" dirty="0"/>
              <a:t> </a:t>
            </a:r>
            <a:r>
              <a:rPr lang="ru-RU" sz="1400" dirty="0" err="1"/>
              <a:t>складання</a:t>
            </a:r>
            <a:r>
              <a:rPr lang="ru-RU" sz="1400" dirty="0"/>
              <a:t> </a:t>
            </a:r>
            <a:r>
              <a:rPr lang="ru-RU" sz="1400" dirty="0" err="1" smtClean="0"/>
              <a:t>загальної</a:t>
            </a:r>
            <a:r>
              <a:rPr lang="ru-RU" sz="1400" dirty="0" smtClean="0"/>
              <a:t> </a:t>
            </a:r>
            <a:r>
              <a:rPr lang="ru-RU" sz="1400" dirty="0" err="1"/>
              <a:t>схеми</a:t>
            </a:r>
            <a:r>
              <a:rPr lang="ru-RU" sz="1400" dirty="0"/>
              <a:t> </a:t>
            </a:r>
            <a:r>
              <a:rPr lang="ru-RU" sz="1400" dirty="0" err="1"/>
              <a:t>класифікації</a:t>
            </a:r>
            <a:r>
              <a:rPr lang="ru-RU" sz="1400" dirty="0"/>
              <a:t> </a:t>
            </a:r>
            <a:r>
              <a:rPr lang="ru-RU" sz="1400" dirty="0" err="1" smtClean="0"/>
              <a:t>органічних</a:t>
            </a:r>
            <a:r>
              <a:rPr lang="ru-RU" sz="1400" dirty="0" smtClean="0"/>
              <a:t> </a:t>
            </a:r>
            <a:r>
              <a:rPr lang="ru-RU" sz="1400" dirty="0" err="1" smtClean="0"/>
              <a:t>сполук</a:t>
            </a:r>
            <a:r>
              <a:rPr lang="ru-RU" sz="1400" dirty="0"/>
              <a:t>, </a:t>
            </a:r>
            <a:r>
              <a:rPr lang="ru-RU" sz="1400" dirty="0" err="1"/>
              <a:t>використовуючи</a:t>
            </a:r>
            <a:r>
              <a:rPr lang="ru-RU" sz="1400" dirty="0"/>
              <a:t> в </a:t>
            </a:r>
            <a:r>
              <a:rPr lang="ru-RU" sz="1400" dirty="0" err="1"/>
              <a:t>якості</a:t>
            </a:r>
            <a:r>
              <a:rPr lang="ru-RU" sz="1400" dirty="0"/>
              <a:t> </a:t>
            </a:r>
            <a:r>
              <a:rPr lang="ru-RU" sz="1400" dirty="0" err="1" smtClean="0"/>
              <a:t>прикладів</a:t>
            </a:r>
            <a:r>
              <a:rPr lang="ru-RU" sz="1400" dirty="0" smtClean="0"/>
              <a:t> </a:t>
            </a:r>
            <a:r>
              <a:rPr lang="ru-RU" sz="1400" dirty="0" err="1"/>
              <a:t>представників</a:t>
            </a:r>
            <a:r>
              <a:rPr lang="ru-RU" sz="1400" dirty="0"/>
              <a:t> (метан, </a:t>
            </a:r>
            <a:r>
              <a:rPr lang="ru-RU" sz="1400" dirty="0" err="1"/>
              <a:t>етен</a:t>
            </a:r>
            <a:r>
              <a:rPr lang="ru-RU" sz="1400" dirty="0"/>
              <a:t>, </a:t>
            </a:r>
            <a:r>
              <a:rPr lang="ru-RU" sz="1400" dirty="0" err="1"/>
              <a:t>етин</a:t>
            </a:r>
            <a:r>
              <a:rPr lang="ru-RU" sz="1400" dirty="0"/>
              <a:t>, </a:t>
            </a:r>
            <a:r>
              <a:rPr lang="ru-RU" sz="1400" dirty="0" smtClean="0"/>
              <a:t>метанол</a:t>
            </a:r>
            <a:r>
              <a:rPr lang="ru-RU" sz="1400" dirty="0"/>
              <a:t>, </a:t>
            </a:r>
            <a:r>
              <a:rPr lang="ru-RU" sz="1400" dirty="0" err="1"/>
              <a:t>етанол</a:t>
            </a:r>
            <a:r>
              <a:rPr lang="ru-RU" sz="1400" dirty="0"/>
              <a:t>, </a:t>
            </a:r>
            <a:r>
              <a:rPr lang="ru-RU" sz="1400" dirty="0" err="1"/>
              <a:t>етанова</a:t>
            </a:r>
            <a:r>
              <a:rPr lang="ru-RU" sz="1400" dirty="0"/>
              <a:t> кислота, глюкоза</a:t>
            </a:r>
            <a:r>
              <a:rPr lang="ru-RU" sz="1400" dirty="0" smtClean="0"/>
              <a:t>, сахароза</a:t>
            </a:r>
            <a:r>
              <a:rPr lang="ru-RU" sz="1400" dirty="0"/>
              <a:t>, </a:t>
            </a:r>
            <a:r>
              <a:rPr lang="ru-RU" sz="1400" dirty="0" err="1"/>
              <a:t>крохмаль</a:t>
            </a:r>
            <a:r>
              <a:rPr lang="ru-RU" sz="1400" dirty="0"/>
              <a:t>, </a:t>
            </a:r>
            <a:r>
              <a:rPr lang="ru-RU" sz="1400" dirty="0" err="1"/>
              <a:t>целюлоза</a:t>
            </a:r>
            <a:r>
              <a:rPr lang="ru-RU" sz="1400" dirty="0"/>
              <a:t> </a:t>
            </a:r>
            <a:r>
              <a:rPr lang="ru-RU" sz="1400" dirty="0" err="1"/>
              <a:t>тощо</a:t>
            </a:r>
            <a:r>
              <a:rPr lang="ru-RU" sz="1400" dirty="0" smtClean="0"/>
              <a:t>), </a:t>
            </a:r>
            <a:r>
              <a:rPr lang="ru-RU" sz="1400" dirty="0" err="1" smtClean="0"/>
              <a:t>що</a:t>
            </a:r>
            <a:r>
              <a:rPr lang="ru-RU" sz="1400" dirty="0" smtClean="0"/>
              <a:t> </a:t>
            </a:r>
            <a:r>
              <a:rPr lang="ru-RU" sz="1400" dirty="0" err="1"/>
              <a:t>вивчалися</a:t>
            </a:r>
            <a:r>
              <a:rPr lang="ru-RU" sz="1400" dirty="0"/>
              <a:t> </a:t>
            </a:r>
            <a:r>
              <a:rPr lang="ru-RU" sz="1400" dirty="0" err="1"/>
              <a:t>учнями</a:t>
            </a:r>
            <a:r>
              <a:rPr lang="ru-RU" sz="1400" dirty="0"/>
              <a:t> </a:t>
            </a:r>
            <a:r>
              <a:rPr lang="ru-RU" sz="1400" dirty="0" err="1"/>
              <a:t>під</a:t>
            </a:r>
            <a:r>
              <a:rPr lang="ru-RU" sz="1400" dirty="0"/>
              <a:t> час </a:t>
            </a:r>
            <a:r>
              <a:rPr lang="ru-RU" sz="1400" dirty="0" err="1" smtClean="0"/>
              <a:t>дистанційного</a:t>
            </a:r>
            <a:r>
              <a:rPr lang="ru-RU" sz="1400" dirty="0" smtClean="0"/>
              <a:t> </a:t>
            </a:r>
            <a:r>
              <a:rPr lang="ru-RU" sz="1400" dirty="0" err="1"/>
              <a:t>навчання</a:t>
            </a:r>
            <a:r>
              <a:rPr lang="ru-RU" sz="1400" dirty="0"/>
              <a:t>. </a:t>
            </a:r>
            <a:r>
              <a:rPr lang="ru-RU" sz="1400" dirty="0" err="1"/>
              <a:t>Надалі</a:t>
            </a:r>
            <a:r>
              <a:rPr lang="ru-RU" sz="1400" dirty="0"/>
              <a:t> </a:t>
            </a:r>
            <a:r>
              <a:rPr lang="ru-RU" sz="1400" dirty="0" err="1" smtClean="0"/>
              <a:t>опрацьовувати</a:t>
            </a:r>
            <a:r>
              <a:rPr lang="ru-RU" sz="1400" dirty="0" smtClean="0"/>
              <a:t> </a:t>
            </a:r>
            <a:r>
              <a:rPr lang="ru-RU" sz="1400" dirty="0" err="1" smtClean="0"/>
              <a:t>навчальний</a:t>
            </a:r>
            <a:r>
              <a:rPr lang="ru-RU" sz="1400" dirty="0" smtClean="0"/>
              <a:t> </a:t>
            </a:r>
            <a:r>
              <a:rPr lang="ru-RU" sz="1400" dirty="0" err="1"/>
              <a:t>матеріал</a:t>
            </a:r>
            <a:r>
              <a:rPr lang="ru-RU" sz="1400" dirty="0"/>
              <a:t> за </a:t>
            </a:r>
            <a:r>
              <a:rPr lang="ru-RU" sz="1400" dirty="0" err="1"/>
              <a:t>програмою</a:t>
            </a:r>
            <a:r>
              <a:rPr lang="ru-RU" sz="1400" dirty="0"/>
              <a:t> </a:t>
            </a:r>
            <a:r>
              <a:rPr lang="ru-RU" sz="1400" dirty="0" smtClean="0"/>
              <a:t>10 </a:t>
            </a:r>
            <a:r>
              <a:rPr lang="ru-RU" sz="1400" dirty="0" err="1" smtClean="0"/>
              <a:t>класу</a:t>
            </a:r>
            <a:r>
              <a:rPr lang="ru-RU" sz="1400" dirty="0"/>
              <a:t>, </a:t>
            </a:r>
            <a:r>
              <a:rPr lang="ru-RU" sz="1400" dirty="0" err="1"/>
              <a:t>повторюючи</a:t>
            </a:r>
            <a:r>
              <a:rPr lang="ru-RU" sz="1400" dirty="0"/>
              <a:t> та </a:t>
            </a:r>
            <a:r>
              <a:rPr lang="ru-RU" sz="1400" dirty="0" err="1"/>
              <a:t>поглиблюючи</a:t>
            </a:r>
            <a:r>
              <a:rPr lang="ru-RU" sz="1400" dirty="0"/>
              <a:t> </a:t>
            </a:r>
            <a:r>
              <a:rPr lang="ru-RU" sz="1400" dirty="0" err="1" smtClean="0"/>
              <a:t>знання</a:t>
            </a:r>
            <a:r>
              <a:rPr lang="ru-RU" sz="1400" dirty="0" smtClean="0"/>
              <a:t> </a:t>
            </a:r>
            <a:r>
              <a:rPr lang="ru-RU" sz="1400" dirty="0"/>
              <a:t>складу, </a:t>
            </a:r>
            <a:r>
              <a:rPr lang="ru-RU" sz="1400" dirty="0" err="1"/>
              <a:t>будови</a:t>
            </a:r>
            <a:r>
              <a:rPr lang="ru-RU" sz="1400" dirty="0"/>
              <a:t>, </a:t>
            </a:r>
            <a:r>
              <a:rPr lang="ru-RU" sz="1400" dirty="0" err="1"/>
              <a:t>фізичних</a:t>
            </a:r>
            <a:r>
              <a:rPr lang="ru-RU" sz="1400" dirty="0"/>
              <a:t> та </a:t>
            </a:r>
            <a:r>
              <a:rPr lang="ru-RU" sz="1400" dirty="0" err="1" smtClean="0"/>
              <a:t>хімічних</a:t>
            </a:r>
            <a:r>
              <a:rPr lang="ru-RU" sz="1400" dirty="0" smtClean="0"/>
              <a:t> </a:t>
            </a:r>
            <a:r>
              <a:rPr lang="ru-RU" sz="1400" dirty="0" err="1" smtClean="0"/>
              <a:t>властивостей</a:t>
            </a:r>
            <a:r>
              <a:rPr lang="ru-RU" sz="1400" dirty="0"/>
              <a:t>, </a:t>
            </a:r>
            <a:r>
              <a:rPr lang="ru-RU" sz="1400" dirty="0" err="1"/>
              <a:t>способів</a:t>
            </a:r>
            <a:r>
              <a:rPr lang="ru-RU" sz="1400" dirty="0"/>
              <a:t> </a:t>
            </a:r>
            <a:r>
              <a:rPr lang="ru-RU" sz="1400" dirty="0" err="1"/>
              <a:t>добування</a:t>
            </a:r>
            <a:r>
              <a:rPr lang="ru-RU" sz="1400" dirty="0"/>
              <a:t> </a:t>
            </a:r>
            <a:r>
              <a:rPr lang="ru-RU" sz="1400" dirty="0" smtClean="0"/>
              <a:t>та </a:t>
            </a:r>
            <a:r>
              <a:rPr lang="ru-RU" sz="1400" dirty="0" err="1" smtClean="0"/>
              <a:t>застосування</a:t>
            </a:r>
            <a:r>
              <a:rPr lang="ru-RU" sz="1400" dirty="0" smtClean="0"/>
              <a:t> </a:t>
            </a:r>
            <a:r>
              <a:rPr lang="ru-RU" sz="1400" dirty="0" err="1"/>
              <a:t>органічних</a:t>
            </a:r>
            <a:r>
              <a:rPr lang="ru-RU" sz="1400" dirty="0"/>
              <a:t> </a:t>
            </a:r>
            <a:r>
              <a:rPr lang="ru-RU" sz="1400" dirty="0" err="1"/>
              <a:t>сполук</a:t>
            </a:r>
            <a:r>
              <a:rPr lang="ru-RU" sz="1400" dirty="0"/>
              <a:t>.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723172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76672"/>
            <a:ext cx="820891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16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476672"/>
            <a:ext cx="8208912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 err="1"/>
              <a:t>Особливістю</a:t>
            </a:r>
            <a:r>
              <a:rPr lang="ru-RU" sz="1400" dirty="0"/>
              <a:t> </a:t>
            </a:r>
            <a:r>
              <a:rPr lang="ru-RU" sz="1400" dirty="0" err="1"/>
              <a:t>програми</a:t>
            </a:r>
            <a:r>
              <a:rPr lang="ru-RU" sz="1400" dirty="0"/>
              <a:t> з </a:t>
            </a:r>
            <a:r>
              <a:rPr lang="ru-RU" sz="1400" dirty="0" err="1"/>
              <a:t>хімії</a:t>
            </a:r>
            <a:r>
              <a:rPr lang="ru-RU" sz="1400" dirty="0"/>
              <a:t> </a:t>
            </a:r>
            <a:r>
              <a:rPr lang="ru-RU" sz="1400" dirty="0" smtClean="0"/>
              <a:t>для 11 </a:t>
            </a:r>
            <a:r>
              <a:rPr lang="ru-RU" sz="1400" dirty="0" err="1"/>
              <a:t>класу</a:t>
            </a:r>
            <a:r>
              <a:rPr lang="ru-RU" sz="1400" dirty="0"/>
              <a:t> (</a:t>
            </a:r>
            <a:r>
              <a:rPr lang="ru-RU" sz="1400" dirty="0" err="1"/>
              <a:t>рівень</a:t>
            </a:r>
            <a:r>
              <a:rPr lang="ru-RU" sz="1400" dirty="0"/>
              <a:t> стандарту) є </a:t>
            </a:r>
            <a:r>
              <a:rPr lang="ru-RU" sz="1400" dirty="0" err="1" smtClean="0"/>
              <a:t>вивчення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загальної</a:t>
            </a:r>
            <a:r>
              <a:rPr lang="ru-RU" sz="1400" dirty="0" smtClean="0"/>
              <a:t> та </a:t>
            </a:r>
            <a:r>
              <a:rPr lang="ru-RU" sz="1400" dirty="0" err="1"/>
              <a:t>неорганічної</a:t>
            </a:r>
            <a:r>
              <a:rPr lang="ru-RU" sz="1400" dirty="0"/>
              <a:t> </a:t>
            </a:r>
            <a:r>
              <a:rPr lang="ru-RU" sz="1400" dirty="0" err="1"/>
              <a:t>хімії</a:t>
            </a:r>
            <a:r>
              <a:rPr lang="ru-RU" sz="1400" dirty="0"/>
              <a:t>. </a:t>
            </a:r>
            <a:r>
              <a:rPr lang="ru-RU" sz="1400" dirty="0" err="1" smtClean="0"/>
              <a:t>Враховуючи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під</a:t>
            </a:r>
            <a:r>
              <a:rPr lang="ru-RU" sz="1400" dirty="0"/>
              <a:t> час </a:t>
            </a:r>
            <a:r>
              <a:rPr lang="ru-RU" sz="1400" dirty="0" err="1"/>
              <a:t>дистанційного</a:t>
            </a:r>
            <a:r>
              <a:rPr lang="ru-RU" sz="1400" dirty="0"/>
              <a:t> </a:t>
            </a:r>
            <a:r>
              <a:rPr lang="ru-RU" sz="1400" dirty="0" err="1" smtClean="0"/>
              <a:t>навчання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здобувачі</a:t>
            </a:r>
            <a:r>
              <a:rPr lang="ru-RU" sz="1400" dirty="0" smtClean="0"/>
              <a:t> </a:t>
            </a:r>
            <a:r>
              <a:rPr lang="ru-RU" sz="1400" dirty="0" err="1" smtClean="0"/>
              <a:t>світи</a:t>
            </a:r>
            <a:r>
              <a:rPr lang="ru-RU" sz="1400" dirty="0" smtClean="0"/>
              <a:t> </a:t>
            </a:r>
            <a:r>
              <a:rPr lang="ru-RU" sz="1400" dirty="0" err="1"/>
              <a:t>вивчали</a:t>
            </a:r>
            <a:r>
              <a:rPr lang="ru-RU" sz="1400" dirty="0"/>
              <a:t> теми «</a:t>
            </a:r>
            <a:r>
              <a:rPr lang="ru-RU" sz="1400" dirty="0" err="1" smtClean="0"/>
              <a:t>Синтетичні</a:t>
            </a:r>
            <a:r>
              <a:rPr lang="ru-RU" sz="1400" dirty="0" smtClean="0"/>
              <a:t> </a:t>
            </a:r>
            <a:r>
              <a:rPr lang="ru-RU" sz="1400" dirty="0"/>
              <a:t>і </a:t>
            </a:r>
            <a:r>
              <a:rPr lang="ru-RU" sz="1400" dirty="0" err="1"/>
              <a:t>високомолекулярні</a:t>
            </a:r>
            <a:r>
              <a:rPr lang="ru-RU" sz="1400" dirty="0"/>
              <a:t> </a:t>
            </a:r>
            <a:r>
              <a:rPr lang="ru-RU" sz="1400" dirty="0" err="1" smtClean="0"/>
              <a:t>речовини</a:t>
            </a:r>
            <a:r>
              <a:rPr lang="ru-RU" sz="1400" dirty="0" smtClean="0"/>
              <a:t> і </a:t>
            </a:r>
            <a:r>
              <a:rPr lang="ru-RU" sz="1400" dirty="0" err="1"/>
              <a:t>полімерні</a:t>
            </a:r>
            <a:r>
              <a:rPr lang="ru-RU" sz="1400" dirty="0"/>
              <a:t> </a:t>
            </a:r>
            <a:r>
              <a:rPr lang="ru-RU" sz="1400" dirty="0" err="1"/>
              <a:t>матеріали</a:t>
            </a:r>
            <a:r>
              <a:rPr lang="ru-RU" sz="1400" dirty="0"/>
              <a:t> на </a:t>
            </a:r>
            <a:r>
              <a:rPr lang="ru-RU" sz="1400" dirty="0" err="1"/>
              <a:t>їх</a:t>
            </a:r>
            <a:r>
              <a:rPr lang="ru-RU" sz="1400" dirty="0"/>
              <a:t> </a:t>
            </a:r>
            <a:r>
              <a:rPr lang="ru-RU" sz="1400" dirty="0" err="1"/>
              <a:t>основі</a:t>
            </a:r>
            <a:r>
              <a:rPr lang="ru-RU" sz="1400" dirty="0"/>
              <a:t>» </a:t>
            </a:r>
            <a:r>
              <a:rPr lang="ru-RU" sz="1400" dirty="0" smtClean="0"/>
              <a:t>й «</a:t>
            </a:r>
            <a:r>
              <a:rPr lang="ru-RU" sz="1400" dirty="0" err="1"/>
              <a:t>Багатоманітність</a:t>
            </a:r>
            <a:r>
              <a:rPr lang="ru-RU" sz="1400" dirty="0"/>
              <a:t> та </a:t>
            </a:r>
            <a:r>
              <a:rPr lang="ru-RU" sz="1400" dirty="0" err="1"/>
              <a:t>зв’язки</a:t>
            </a:r>
            <a:r>
              <a:rPr lang="ru-RU" sz="1400" dirty="0"/>
              <a:t> </a:t>
            </a:r>
            <a:r>
              <a:rPr lang="ru-RU" sz="1400" dirty="0" err="1"/>
              <a:t>між</a:t>
            </a:r>
            <a:r>
              <a:rPr lang="ru-RU" sz="1400" dirty="0"/>
              <a:t> </a:t>
            </a:r>
            <a:r>
              <a:rPr lang="ru-RU" sz="1400" dirty="0" err="1" smtClean="0"/>
              <a:t>класами</a:t>
            </a:r>
            <a:r>
              <a:rPr lang="ru-RU" sz="1400" dirty="0" smtClean="0"/>
              <a:t> </a:t>
            </a:r>
            <a:r>
              <a:rPr lang="ru-RU" sz="1400" dirty="0" err="1"/>
              <a:t>органічних</a:t>
            </a:r>
            <a:r>
              <a:rPr lang="ru-RU" sz="1400" dirty="0"/>
              <a:t> </a:t>
            </a:r>
            <a:r>
              <a:rPr lang="ru-RU" sz="1400" dirty="0" err="1"/>
              <a:t>речовин</a:t>
            </a:r>
            <a:r>
              <a:rPr lang="ru-RU" sz="1400" dirty="0"/>
              <a:t>», </a:t>
            </a:r>
            <a:r>
              <a:rPr lang="ru-RU" sz="1400" dirty="0" err="1"/>
              <a:t>які</a:t>
            </a:r>
            <a:r>
              <a:rPr lang="ru-RU" sz="1400" dirty="0"/>
              <a:t> за </a:t>
            </a:r>
            <a:r>
              <a:rPr lang="ru-RU" sz="1400" dirty="0" err="1" smtClean="0"/>
              <a:t>змістом</a:t>
            </a:r>
            <a:r>
              <a:rPr lang="ru-RU" sz="1400" dirty="0" smtClean="0"/>
              <a:t> </a:t>
            </a:r>
            <a:r>
              <a:rPr lang="ru-RU" sz="1400" dirty="0" err="1" smtClean="0"/>
              <a:t>здебільшого</a:t>
            </a:r>
            <a:r>
              <a:rPr lang="ru-RU" sz="1400" dirty="0" smtClean="0"/>
              <a:t> </a:t>
            </a:r>
            <a:r>
              <a:rPr lang="ru-RU" sz="1400" dirty="0"/>
              <a:t>теоретичного </a:t>
            </a:r>
            <a:r>
              <a:rPr lang="ru-RU" sz="1400" dirty="0" err="1"/>
              <a:t>спрямування</a:t>
            </a:r>
            <a:r>
              <a:rPr lang="ru-RU" sz="1400" dirty="0" smtClean="0"/>
              <a:t>, </a:t>
            </a:r>
            <a:r>
              <a:rPr lang="ru-RU" sz="1400" dirty="0" err="1" smtClean="0"/>
              <a:t>рекомендуємо</a:t>
            </a:r>
            <a:r>
              <a:rPr lang="ru-RU" sz="1400" dirty="0" smtClean="0"/>
              <a:t> </a:t>
            </a:r>
            <a:r>
              <a:rPr lang="ru-RU" sz="1400" dirty="0" err="1"/>
              <a:t>спланувати</a:t>
            </a:r>
            <a:r>
              <a:rPr lang="ru-RU" sz="1400" dirty="0"/>
              <a:t> </a:t>
            </a:r>
            <a:r>
              <a:rPr lang="ru-RU" sz="1400" dirty="0" err="1" smtClean="0"/>
              <a:t>опрацювання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навчального</a:t>
            </a:r>
            <a:r>
              <a:rPr lang="ru-RU" sz="1400" dirty="0" smtClean="0"/>
              <a:t> </a:t>
            </a:r>
            <a:r>
              <a:rPr lang="ru-RU" sz="1400" dirty="0" err="1"/>
              <a:t>матеріалу</a:t>
            </a:r>
            <a:r>
              <a:rPr lang="ru-RU" sz="1400" dirty="0"/>
              <a:t> так, </a:t>
            </a:r>
            <a:r>
              <a:rPr lang="ru-RU" sz="1400" dirty="0" err="1"/>
              <a:t>щоб</a:t>
            </a:r>
            <a:r>
              <a:rPr lang="ru-RU" sz="1400" dirty="0"/>
              <a:t> </a:t>
            </a:r>
            <a:r>
              <a:rPr lang="ru-RU" sz="1400" dirty="0" err="1"/>
              <a:t>учні</a:t>
            </a:r>
            <a:r>
              <a:rPr lang="ru-RU" sz="1400" dirty="0"/>
              <a:t> </a:t>
            </a:r>
            <a:r>
              <a:rPr lang="ru-RU" sz="1400" dirty="0" err="1" smtClean="0"/>
              <a:t>під</a:t>
            </a:r>
            <a:r>
              <a:rPr lang="ru-RU" sz="1400" dirty="0" smtClean="0"/>
              <a:t> час </a:t>
            </a:r>
            <a:r>
              <a:rPr lang="ru-RU" sz="1400" dirty="0" err="1"/>
              <a:t>виконання</a:t>
            </a:r>
            <a:r>
              <a:rPr lang="ru-RU" sz="1400" dirty="0"/>
              <a:t> </a:t>
            </a:r>
            <a:r>
              <a:rPr lang="ru-RU" sz="1400" dirty="0" err="1"/>
              <a:t>домашнього</a:t>
            </a:r>
            <a:r>
              <a:rPr lang="ru-RU" sz="1400" dirty="0"/>
              <a:t> </a:t>
            </a:r>
            <a:r>
              <a:rPr lang="ru-RU" sz="1400" dirty="0" err="1" smtClean="0"/>
              <a:t>завдання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готували</a:t>
            </a:r>
            <a:r>
              <a:rPr lang="ru-RU" sz="1400" dirty="0" smtClean="0"/>
              <a:t> </a:t>
            </a:r>
            <a:r>
              <a:rPr lang="ru-RU" sz="1400" dirty="0" err="1"/>
              <a:t>повідомлення</a:t>
            </a:r>
            <a:r>
              <a:rPr lang="ru-RU" sz="1400" dirty="0"/>
              <a:t>, </a:t>
            </a:r>
            <a:r>
              <a:rPr lang="ru-RU" sz="1400" dirty="0" err="1" smtClean="0"/>
              <a:t>виконували</a:t>
            </a:r>
            <a:r>
              <a:rPr lang="ru-RU" sz="1400" dirty="0" smtClean="0"/>
              <a:t> </a:t>
            </a:r>
            <a:r>
              <a:rPr lang="ru-RU" sz="1400" dirty="0" err="1" smtClean="0"/>
              <a:t>інформаційні</a:t>
            </a:r>
            <a:r>
              <a:rPr lang="ru-RU" sz="1400" dirty="0" smtClean="0"/>
              <a:t> </a:t>
            </a:r>
            <a:r>
              <a:rPr lang="ru-RU" sz="1400" dirty="0" err="1"/>
              <a:t>проєкти</a:t>
            </a:r>
            <a:r>
              <a:rPr lang="ru-RU" sz="1400" dirty="0"/>
              <a:t>, </a:t>
            </a:r>
            <a:r>
              <a:rPr lang="ru-RU" sz="1400" dirty="0" err="1"/>
              <a:t>розробляли</a:t>
            </a:r>
            <a:r>
              <a:rPr lang="ru-RU" sz="1400" dirty="0"/>
              <a:t> уза-</a:t>
            </a:r>
          </a:p>
          <a:p>
            <a:r>
              <a:rPr lang="ru-RU" sz="1400" dirty="0" err="1"/>
              <a:t>гальнюючі</a:t>
            </a:r>
            <a:r>
              <a:rPr lang="ru-RU" sz="1400" dirty="0"/>
              <a:t> </a:t>
            </a:r>
            <a:r>
              <a:rPr lang="ru-RU" sz="1400" dirty="0" err="1"/>
              <a:t>схеми</a:t>
            </a:r>
            <a:r>
              <a:rPr lang="ru-RU" sz="1400" dirty="0"/>
              <a:t>, </a:t>
            </a:r>
            <a:r>
              <a:rPr lang="ru-RU" sz="1400" dirty="0" err="1"/>
              <a:t>які</a:t>
            </a:r>
            <a:r>
              <a:rPr lang="ru-RU" sz="1400" dirty="0"/>
              <a:t> </a:t>
            </a:r>
            <a:r>
              <a:rPr lang="ru-RU" sz="1400" dirty="0" err="1"/>
              <a:t>потім</a:t>
            </a:r>
            <a:r>
              <a:rPr lang="ru-RU" sz="1400" dirty="0"/>
              <a:t> </a:t>
            </a:r>
            <a:r>
              <a:rPr lang="ru-RU" sz="1400" dirty="0" err="1" smtClean="0"/>
              <a:t>презентували</a:t>
            </a:r>
            <a:r>
              <a:rPr lang="ru-RU" sz="1400" dirty="0" smtClean="0"/>
              <a:t> на </a:t>
            </a:r>
            <a:r>
              <a:rPr lang="ru-RU" sz="1400" dirty="0" err="1"/>
              <a:t>уроці</a:t>
            </a:r>
            <a:r>
              <a:rPr lang="ru-RU" sz="1400" dirty="0"/>
              <a:t>.</a:t>
            </a:r>
          </a:p>
          <a:p>
            <a:pPr algn="just"/>
            <a:r>
              <a:rPr lang="ru-RU" sz="1400" dirty="0" err="1"/>
              <a:t>Плануючи</a:t>
            </a:r>
            <a:r>
              <a:rPr lang="ru-RU" sz="1400" dirty="0"/>
              <a:t> </a:t>
            </a:r>
            <a:r>
              <a:rPr lang="ru-RU" sz="1400" dirty="0" err="1"/>
              <a:t>повторення</a:t>
            </a:r>
            <a:r>
              <a:rPr lang="ru-RU" sz="1400" dirty="0"/>
              <a:t>, </a:t>
            </a:r>
            <a:r>
              <a:rPr lang="ru-RU" sz="1400" dirty="0" err="1" smtClean="0"/>
              <a:t>рекомендуємо</a:t>
            </a:r>
            <a:r>
              <a:rPr lang="ru-RU" sz="1400" dirty="0" smtClean="0"/>
              <a:t> </a:t>
            </a:r>
            <a:r>
              <a:rPr lang="ru-RU" sz="1400" dirty="0" err="1"/>
              <a:t>звернути</a:t>
            </a:r>
            <a:r>
              <a:rPr lang="ru-RU" sz="1400" dirty="0"/>
              <a:t> </a:t>
            </a:r>
            <a:r>
              <a:rPr lang="ru-RU" sz="1400" dirty="0" err="1"/>
              <a:t>увагу</a:t>
            </a:r>
            <a:r>
              <a:rPr lang="ru-RU" sz="1400" dirty="0"/>
              <a:t> й на </a:t>
            </a:r>
            <a:r>
              <a:rPr lang="ru-RU" sz="1400" dirty="0" err="1" smtClean="0"/>
              <a:t>практичну</a:t>
            </a:r>
            <a:r>
              <a:rPr lang="ru-RU" sz="1400" dirty="0" smtClean="0"/>
              <a:t> </a:t>
            </a:r>
            <a:r>
              <a:rPr lang="ru-RU" sz="1400" dirty="0" err="1" smtClean="0"/>
              <a:t>складову</a:t>
            </a:r>
            <a:r>
              <a:rPr lang="ru-RU" sz="1400" dirty="0" smtClean="0"/>
              <a:t> </a:t>
            </a:r>
            <a:r>
              <a:rPr lang="ru-RU" sz="1400" dirty="0" err="1" smtClean="0"/>
              <a:t>навчальних</a:t>
            </a:r>
            <a:r>
              <a:rPr lang="ru-RU" sz="1400" dirty="0" smtClean="0"/>
              <a:t> </a:t>
            </a:r>
            <a:r>
              <a:rPr lang="ru-RU" sz="1400" dirty="0" err="1"/>
              <a:t>програм</a:t>
            </a:r>
            <a:r>
              <a:rPr lang="ru-RU" sz="1400" dirty="0"/>
              <a:t> з </a:t>
            </a:r>
            <a:r>
              <a:rPr lang="ru-RU" sz="1400" dirty="0" err="1" smtClean="0"/>
              <a:t>хімії</a:t>
            </a:r>
            <a:r>
              <a:rPr lang="ru-RU" sz="1400" dirty="0" smtClean="0"/>
              <a:t> та </a:t>
            </a:r>
            <a:r>
              <a:rPr lang="ru-RU" sz="1400" dirty="0" err="1"/>
              <a:t>врахувати</a:t>
            </a:r>
            <a:r>
              <a:rPr lang="ru-RU" sz="1400" dirty="0"/>
              <a:t> </a:t>
            </a:r>
            <a:r>
              <a:rPr lang="ru-RU" sz="1400" dirty="0" err="1"/>
              <a:t>доцільність</a:t>
            </a:r>
            <a:r>
              <a:rPr lang="ru-RU" sz="1400" dirty="0"/>
              <a:t> </a:t>
            </a:r>
            <a:r>
              <a:rPr lang="ru-RU" sz="1400" dirty="0" err="1" smtClean="0"/>
              <a:t>виконання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лабораторних</a:t>
            </a:r>
            <a:r>
              <a:rPr lang="ru-RU" sz="1400" dirty="0" smtClean="0"/>
              <a:t> </a:t>
            </a:r>
            <a:r>
              <a:rPr lang="ru-RU" sz="1400" dirty="0"/>
              <a:t>і </a:t>
            </a:r>
            <a:r>
              <a:rPr lang="ru-RU" sz="1400" dirty="0" err="1"/>
              <a:t>практичних</a:t>
            </a:r>
            <a:r>
              <a:rPr lang="ru-RU" sz="1400" dirty="0"/>
              <a:t> </a:t>
            </a:r>
            <a:r>
              <a:rPr lang="ru-RU" sz="1400" dirty="0" err="1"/>
              <a:t>робіт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 smtClean="0"/>
              <a:t>виконувалися</a:t>
            </a:r>
            <a:r>
              <a:rPr lang="ru-RU" sz="1400" dirty="0" smtClean="0"/>
              <a:t> </a:t>
            </a:r>
            <a:r>
              <a:rPr lang="ru-RU" sz="1400" dirty="0" err="1"/>
              <a:t>під</a:t>
            </a:r>
            <a:r>
              <a:rPr lang="ru-RU" sz="1400" dirty="0"/>
              <a:t> час карантину</a:t>
            </a:r>
            <a:r>
              <a:rPr lang="ru-RU" sz="1400" dirty="0" smtClean="0"/>
              <a:t>. </a:t>
            </a:r>
            <a:r>
              <a:rPr lang="ru-RU" sz="1400" dirty="0" err="1" smtClean="0"/>
              <a:t>Подальший</a:t>
            </a:r>
            <a:r>
              <a:rPr lang="ru-RU" sz="1400" dirty="0" smtClean="0"/>
              <a:t> </a:t>
            </a:r>
            <a:r>
              <a:rPr lang="ru-RU" sz="1400" dirty="0" err="1"/>
              <a:t>освітній</a:t>
            </a:r>
            <a:r>
              <a:rPr lang="ru-RU" sz="1400" dirty="0"/>
              <a:t> </a:t>
            </a:r>
            <a:r>
              <a:rPr lang="ru-RU" sz="1400" dirty="0" err="1"/>
              <a:t>процес</a:t>
            </a:r>
            <a:r>
              <a:rPr lang="ru-RU" sz="1400" dirty="0"/>
              <a:t> </a:t>
            </a:r>
            <a:r>
              <a:rPr lang="ru-RU" sz="1400" dirty="0" err="1" smtClean="0"/>
              <a:t>необхідно</a:t>
            </a:r>
            <a:r>
              <a:rPr lang="ru-RU" sz="1400" dirty="0" smtClean="0"/>
              <a:t> </a:t>
            </a:r>
            <a:r>
              <a:rPr lang="ru-RU" sz="1400" dirty="0" err="1"/>
              <a:t>спрямувати</a:t>
            </a:r>
            <a:r>
              <a:rPr lang="ru-RU" sz="1400" dirty="0"/>
              <a:t> на </a:t>
            </a:r>
            <a:r>
              <a:rPr lang="ru-RU" sz="1400" dirty="0" err="1"/>
              <a:t>формування</a:t>
            </a:r>
            <a:r>
              <a:rPr lang="ru-RU" sz="1400" dirty="0"/>
              <a:t> </a:t>
            </a:r>
            <a:r>
              <a:rPr lang="ru-RU" sz="1400" dirty="0" err="1" smtClean="0"/>
              <a:t>ключових</a:t>
            </a:r>
            <a:r>
              <a:rPr lang="ru-RU" sz="1400" dirty="0" smtClean="0"/>
              <a:t> і </a:t>
            </a:r>
            <a:r>
              <a:rPr lang="ru-RU" sz="1400" dirty="0" err="1"/>
              <a:t>предметних</a:t>
            </a:r>
            <a:r>
              <a:rPr lang="ru-RU" sz="1400" dirty="0"/>
              <a:t> компетентностей </a:t>
            </a:r>
            <a:r>
              <a:rPr lang="ru-RU" sz="1400" dirty="0" err="1" smtClean="0"/>
              <a:t>відповідно</a:t>
            </a:r>
            <a:r>
              <a:rPr lang="ru-RU" sz="1400" dirty="0" smtClean="0"/>
              <a:t> </a:t>
            </a:r>
            <a:r>
              <a:rPr lang="ru-RU" sz="1400" dirty="0"/>
              <a:t>до </a:t>
            </a:r>
            <a:r>
              <a:rPr lang="ru-RU" sz="1400" dirty="0" err="1"/>
              <a:t>навчальної</a:t>
            </a:r>
            <a:r>
              <a:rPr lang="ru-RU" sz="1400" dirty="0"/>
              <a:t> </a:t>
            </a:r>
            <a:r>
              <a:rPr lang="ru-RU" sz="1400" dirty="0" err="1"/>
              <a:t>програми</a:t>
            </a:r>
            <a:r>
              <a:rPr lang="ru-RU" sz="1400" dirty="0"/>
              <a:t>. А </a:t>
            </a:r>
            <a:r>
              <a:rPr lang="ru-RU" sz="1400" dirty="0" err="1"/>
              <a:t>саме</a:t>
            </a:r>
            <a:r>
              <a:rPr lang="ru-RU" sz="1400" dirty="0"/>
              <a:t>:</a:t>
            </a:r>
            <a:endParaRPr lang="ru-RU" sz="1400" dirty="0"/>
          </a:p>
        </p:txBody>
      </p:sp>
      <p:pic>
        <p:nvPicPr>
          <p:cNvPr id="4" name="Picture 2" descr="C:\Users\ACER\Desktop\завантаження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3564" y="3501008"/>
            <a:ext cx="1842517" cy="21602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96639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76672"/>
            <a:ext cx="820891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1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476672"/>
            <a:ext cx="820891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1. </a:t>
            </a:r>
            <a:r>
              <a:rPr lang="ru-RU" dirty="0" err="1"/>
              <a:t>Завданням</a:t>
            </a:r>
            <a:r>
              <a:rPr lang="ru-RU" dirty="0"/>
              <a:t> кожного уроку </a:t>
            </a:r>
            <a:r>
              <a:rPr lang="ru-RU" dirty="0" err="1" smtClean="0"/>
              <a:t>має</a:t>
            </a:r>
            <a:r>
              <a:rPr lang="ru-RU" dirty="0" smtClean="0"/>
              <a:t> стати </a:t>
            </a:r>
            <a:r>
              <a:rPr lang="ru-RU" dirty="0" err="1"/>
              <a:t>досягнення</a:t>
            </a:r>
            <a:r>
              <a:rPr lang="ru-RU" dirty="0"/>
              <a:t> </a:t>
            </a:r>
            <a:r>
              <a:rPr lang="ru-RU" dirty="0" err="1"/>
              <a:t>учнем</a:t>
            </a:r>
            <a:r>
              <a:rPr lang="ru-RU" dirty="0"/>
              <a:t> </a:t>
            </a:r>
            <a:r>
              <a:rPr lang="ru-RU" dirty="0" err="1"/>
              <a:t>певного</a:t>
            </a:r>
            <a:r>
              <a:rPr lang="ru-RU" dirty="0"/>
              <a:t> </a:t>
            </a:r>
            <a:r>
              <a:rPr lang="ru-RU" dirty="0" smtClean="0"/>
              <a:t>результату </a:t>
            </a:r>
            <a:r>
              <a:rPr lang="ru-RU" dirty="0" err="1"/>
              <a:t>навчання</a:t>
            </a:r>
            <a:r>
              <a:rPr lang="ru-RU" dirty="0"/>
              <a:t> (</a:t>
            </a:r>
            <a:r>
              <a:rPr lang="ru-RU" dirty="0" err="1"/>
              <a:t>набуття</a:t>
            </a:r>
            <a:r>
              <a:rPr lang="ru-RU" dirty="0"/>
              <a:t>, </a:t>
            </a:r>
            <a:r>
              <a:rPr lang="ru-RU" dirty="0" err="1"/>
              <a:t>формування</a:t>
            </a:r>
            <a:r>
              <a:rPr lang="ru-RU" dirty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розвиток</a:t>
            </a:r>
            <a:r>
              <a:rPr lang="ru-RU" dirty="0"/>
              <a:t>) </a:t>
            </a:r>
            <a:r>
              <a:rPr lang="ru-RU" dirty="0" err="1" smtClean="0"/>
              <a:t>визначених</a:t>
            </a:r>
            <a:r>
              <a:rPr lang="ru-RU" dirty="0" smtClean="0"/>
              <a:t> </a:t>
            </a:r>
            <a:r>
              <a:rPr lang="ru-RU" dirty="0" err="1"/>
              <a:t>умінь</a:t>
            </a:r>
            <a:r>
              <a:rPr lang="ru-RU" dirty="0"/>
              <a:t>, </a:t>
            </a:r>
            <a:r>
              <a:rPr lang="ru-RU" dirty="0" err="1"/>
              <a:t>навичок</a:t>
            </a:r>
            <a:r>
              <a:rPr lang="ru-RU" dirty="0" smtClean="0"/>
              <a:t>, </a:t>
            </a:r>
            <a:r>
              <a:rPr lang="ru-RU" dirty="0" err="1" smtClean="0"/>
              <a:t>ставлень</a:t>
            </a:r>
            <a:r>
              <a:rPr lang="ru-RU" dirty="0"/>
              <a:t>, </a:t>
            </a:r>
            <a:r>
              <a:rPr lang="ru-RU" dirty="0" err="1"/>
              <a:t>цінностей</a:t>
            </a:r>
            <a:r>
              <a:rPr lang="ru-RU" dirty="0"/>
              <a:t>, </a:t>
            </a:r>
            <a:r>
              <a:rPr lang="ru-RU" dirty="0" err="1"/>
              <a:t>зазначених</a:t>
            </a:r>
            <a:r>
              <a:rPr lang="ru-RU" dirty="0"/>
              <a:t> у </a:t>
            </a:r>
            <a:r>
              <a:rPr lang="ru-RU" dirty="0" err="1" smtClean="0"/>
              <a:t>розділі</a:t>
            </a:r>
            <a:r>
              <a:rPr lang="ru-RU" dirty="0" smtClean="0"/>
              <a:t> </a:t>
            </a:r>
            <a:r>
              <a:rPr lang="ru-RU" dirty="0"/>
              <a:t>«</a:t>
            </a:r>
            <a:r>
              <a:rPr lang="ru-RU" dirty="0" err="1"/>
              <a:t>Очікувані</a:t>
            </a:r>
            <a:r>
              <a:rPr lang="ru-RU" dirty="0"/>
              <a:t> </a:t>
            </a:r>
            <a:r>
              <a:rPr lang="ru-RU" dirty="0" err="1"/>
              <a:t>результати</a:t>
            </a:r>
            <a:r>
              <a:rPr lang="ru-RU" dirty="0"/>
              <a:t> </a:t>
            </a:r>
            <a:r>
              <a:rPr lang="ru-RU" dirty="0" err="1"/>
              <a:t>навчання</a:t>
            </a:r>
            <a:r>
              <a:rPr lang="ru-RU" dirty="0"/>
              <a:t>».</a:t>
            </a:r>
          </a:p>
          <a:p>
            <a:pPr algn="just"/>
            <a:r>
              <a:rPr lang="ru-RU" dirty="0"/>
              <a:t>2. </a:t>
            </a:r>
            <a:r>
              <a:rPr lang="ru-RU" dirty="0" err="1"/>
              <a:t>Змінити</a:t>
            </a:r>
            <a:r>
              <a:rPr lang="ru-RU" dirty="0"/>
              <a:t> </a:t>
            </a:r>
            <a:r>
              <a:rPr lang="ru-RU" dirty="0" err="1"/>
              <a:t>підходи</a:t>
            </a:r>
            <a:r>
              <a:rPr lang="ru-RU" dirty="0"/>
              <a:t> до </a:t>
            </a:r>
            <a:r>
              <a:rPr lang="ru-RU" dirty="0" err="1" smtClean="0"/>
              <a:t>конструювання</a:t>
            </a:r>
            <a:r>
              <a:rPr lang="ru-RU" dirty="0" smtClean="0"/>
              <a:t> і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навчальних</a:t>
            </a:r>
            <a:r>
              <a:rPr lang="ru-RU" dirty="0"/>
              <a:t> </a:t>
            </a:r>
            <a:r>
              <a:rPr lang="ru-RU" dirty="0" smtClean="0"/>
              <a:t>занять </a:t>
            </a:r>
            <a:r>
              <a:rPr lang="ru-RU" dirty="0"/>
              <a:t>–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трансляції</a:t>
            </a:r>
            <a:r>
              <a:rPr lang="ru-RU" dirty="0" smtClean="0"/>
              <a:t> </a:t>
            </a:r>
            <a:r>
              <a:rPr lang="ru-RU" dirty="0" err="1"/>
              <a:t>готових</a:t>
            </a:r>
            <a:r>
              <a:rPr lang="ru-RU" dirty="0"/>
              <a:t> </a:t>
            </a:r>
            <a:r>
              <a:rPr lang="ru-RU" dirty="0" err="1"/>
              <a:t>знань</a:t>
            </a:r>
            <a:r>
              <a:rPr lang="ru-RU" dirty="0"/>
              <a:t> учителем </a:t>
            </a:r>
            <a:r>
              <a:rPr lang="ru-RU" dirty="0" smtClean="0"/>
              <a:t>до методик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дозволять </a:t>
            </a:r>
            <a:r>
              <a:rPr lang="ru-RU" dirty="0" err="1"/>
              <a:t>учням</a:t>
            </a:r>
            <a:r>
              <a:rPr lang="ru-RU" dirty="0"/>
              <a:t> </a:t>
            </a:r>
            <a:r>
              <a:rPr lang="ru-RU" dirty="0" err="1" smtClean="0"/>
              <a:t>самостійно</a:t>
            </a:r>
            <a:r>
              <a:rPr lang="ru-RU" dirty="0" smtClean="0"/>
              <a:t> </a:t>
            </a:r>
            <a:r>
              <a:rPr lang="ru-RU" dirty="0" err="1"/>
              <a:t>здобувати</a:t>
            </a:r>
            <a:r>
              <a:rPr lang="ru-RU" dirty="0"/>
              <a:t> </a:t>
            </a:r>
            <a:r>
              <a:rPr lang="ru-RU" dirty="0" err="1"/>
              <a:t>знання</a:t>
            </a:r>
            <a:r>
              <a:rPr lang="ru-RU" dirty="0"/>
              <a:t> </a:t>
            </a:r>
            <a:r>
              <a:rPr lang="ru-RU" dirty="0" err="1"/>
              <a:t>під</a:t>
            </a:r>
            <a:r>
              <a:rPr lang="ru-RU" dirty="0"/>
              <a:t> час </a:t>
            </a:r>
            <a:r>
              <a:rPr lang="ru-RU" dirty="0" err="1"/>
              <a:t>навчальної</a:t>
            </a:r>
            <a:endParaRPr lang="ru-RU" dirty="0"/>
          </a:p>
          <a:p>
            <a:pPr algn="just"/>
            <a:r>
              <a:rPr lang="ru-RU" dirty="0" err="1"/>
              <a:t>діяльності</a:t>
            </a:r>
            <a:r>
              <a:rPr lang="ru-RU" dirty="0"/>
              <a:t>; </a:t>
            </a:r>
            <a:r>
              <a:rPr lang="ru-RU" dirty="0" err="1"/>
              <a:t>формувати</a:t>
            </a:r>
            <a:r>
              <a:rPr lang="ru-RU" dirty="0"/>
              <a:t> </a:t>
            </a:r>
            <a:r>
              <a:rPr lang="ru-RU" dirty="0" err="1"/>
              <a:t>уміння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 smtClean="0"/>
              <a:t>застосовувати</a:t>
            </a:r>
            <a:r>
              <a:rPr lang="ru-RU" dirty="0" smtClean="0"/>
              <a:t> </a:t>
            </a:r>
            <a:r>
              <a:rPr lang="ru-RU" dirty="0"/>
              <a:t>у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ситуаціях</a:t>
            </a:r>
            <a:r>
              <a:rPr lang="ru-RU" dirty="0"/>
              <a:t>, </a:t>
            </a:r>
            <a:r>
              <a:rPr lang="ru-RU" dirty="0" err="1" smtClean="0"/>
              <a:t>генерувати</a:t>
            </a:r>
            <a:r>
              <a:rPr lang="ru-RU" dirty="0" smtClean="0"/>
              <a:t> і </a:t>
            </a:r>
            <a:r>
              <a:rPr lang="ru-RU" dirty="0" err="1"/>
              <a:t>продукувати</a:t>
            </a:r>
            <a:r>
              <a:rPr lang="ru-RU" dirty="0"/>
              <a:t> </a:t>
            </a:r>
            <a:r>
              <a:rPr lang="ru-RU" dirty="0" err="1"/>
              <a:t>ідеї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нові</a:t>
            </a:r>
            <a:r>
              <a:rPr lang="ru-RU" dirty="0"/>
              <a:t> </a:t>
            </a:r>
            <a:r>
              <a:rPr lang="ru-RU" dirty="0" err="1" smtClean="0"/>
              <a:t>знання</a:t>
            </a:r>
            <a:r>
              <a:rPr lang="ru-RU" dirty="0" smtClean="0"/>
              <a:t>; </a:t>
            </a:r>
            <a:r>
              <a:rPr lang="ru-RU" dirty="0" err="1" smtClean="0"/>
              <a:t>висловлювати</a:t>
            </a:r>
            <a:r>
              <a:rPr lang="ru-RU" dirty="0" smtClean="0"/>
              <a:t> </a:t>
            </a:r>
            <a:r>
              <a:rPr lang="ru-RU" dirty="0" err="1" smtClean="0"/>
              <a:t>власну</a:t>
            </a:r>
            <a:r>
              <a:rPr lang="ru-RU" dirty="0" smtClean="0"/>
              <a:t> </a:t>
            </a:r>
            <a:r>
              <a:rPr lang="ru-RU" dirty="0"/>
              <a:t>точку </a:t>
            </a:r>
            <a:r>
              <a:rPr lang="ru-RU" dirty="0" err="1"/>
              <a:t>зору</a:t>
            </a:r>
            <a:r>
              <a:rPr lang="ru-RU" dirty="0"/>
              <a:t> </a:t>
            </a:r>
            <a:r>
              <a:rPr lang="ru-RU" dirty="0" err="1" smtClean="0"/>
              <a:t>щодо</a:t>
            </a:r>
            <a:r>
              <a:rPr lang="ru-RU" dirty="0" smtClean="0"/>
              <a:t> </a:t>
            </a:r>
            <a:r>
              <a:rPr lang="ru-RU" dirty="0" err="1" smtClean="0"/>
              <a:t>певних</a:t>
            </a:r>
            <a:r>
              <a:rPr lang="ru-RU" dirty="0" smtClean="0"/>
              <a:t> </a:t>
            </a:r>
            <a:r>
              <a:rPr lang="ru-RU" dirty="0" err="1"/>
              <a:t>процесів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явищ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.</a:t>
            </a:r>
            <a:endParaRPr lang="ru-RU" dirty="0"/>
          </a:p>
        </p:txBody>
      </p:sp>
      <p:pic>
        <p:nvPicPr>
          <p:cNvPr id="5" name="Picture 2" descr="C:\Users\ACER\Desktop\завантаження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0740" y="3645024"/>
            <a:ext cx="1842517" cy="21602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993166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76672"/>
            <a:ext cx="820891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1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33890" y="453719"/>
            <a:ext cx="8208912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/>
              <a:t>3. </a:t>
            </a:r>
            <a:r>
              <a:rPr lang="ru-RU" sz="1400" dirty="0" err="1"/>
              <a:t>Приділити</a:t>
            </a:r>
            <a:r>
              <a:rPr lang="ru-RU" sz="1400" dirty="0"/>
              <a:t> </a:t>
            </a:r>
            <a:r>
              <a:rPr lang="ru-RU" sz="1400" dirty="0" err="1"/>
              <a:t>більше</a:t>
            </a:r>
            <a:r>
              <a:rPr lang="ru-RU" sz="1400" dirty="0"/>
              <a:t> </a:t>
            </a:r>
            <a:r>
              <a:rPr lang="ru-RU" sz="1400" dirty="0" err="1"/>
              <a:t>уваги</a:t>
            </a:r>
            <a:r>
              <a:rPr lang="ru-RU" sz="1400" dirty="0"/>
              <a:t> </a:t>
            </a:r>
            <a:r>
              <a:rPr lang="ru-RU" sz="1400" dirty="0" smtClean="0"/>
              <a:t>методам </a:t>
            </a:r>
            <a:r>
              <a:rPr lang="ru-RU" sz="1400" dirty="0" err="1" smtClean="0"/>
              <a:t>наукового</a:t>
            </a:r>
            <a:r>
              <a:rPr lang="ru-RU" sz="1400" dirty="0" smtClean="0"/>
              <a:t> </a:t>
            </a:r>
            <a:r>
              <a:rPr lang="ru-RU" sz="1400" dirty="0" err="1"/>
              <a:t>пізнання</a:t>
            </a:r>
            <a:r>
              <a:rPr lang="ru-RU" sz="1400" dirty="0"/>
              <a:t> </a:t>
            </a:r>
            <a:r>
              <a:rPr lang="ru-RU" sz="1400" dirty="0" err="1"/>
              <a:t>хімії</a:t>
            </a:r>
            <a:r>
              <a:rPr lang="ru-RU" sz="1400" dirty="0"/>
              <a:t>, </a:t>
            </a:r>
            <a:r>
              <a:rPr lang="ru-RU" sz="1400" dirty="0" err="1"/>
              <a:t>ролі</a:t>
            </a:r>
            <a:r>
              <a:rPr lang="ru-RU" sz="1400" dirty="0"/>
              <a:t> </a:t>
            </a:r>
            <a:r>
              <a:rPr lang="ru-RU" sz="1400" dirty="0" err="1" smtClean="0"/>
              <a:t>спостереження</a:t>
            </a:r>
            <a:r>
              <a:rPr lang="ru-RU" sz="1400" dirty="0" smtClean="0"/>
              <a:t> </a:t>
            </a:r>
            <a:r>
              <a:rPr lang="ru-RU" sz="1400" dirty="0"/>
              <a:t>й </a:t>
            </a:r>
            <a:r>
              <a:rPr lang="ru-RU" sz="1400" dirty="0" err="1"/>
              <a:t>експерименту</a:t>
            </a:r>
            <a:r>
              <a:rPr lang="ru-RU" sz="1400" dirty="0"/>
              <a:t>. </a:t>
            </a:r>
            <a:r>
              <a:rPr lang="ru-RU" sz="1400" dirty="0" err="1"/>
              <a:t>Формувати</a:t>
            </a:r>
            <a:r>
              <a:rPr lang="ru-RU" sz="1400" dirty="0"/>
              <a:t> </a:t>
            </a:r>
            <a:r>
              <a:rPr lang="ru-RU" sz="1400" dirty="0" smtClean="0"/>
              <a:t>в </a:t>
            </a:r>
            <a:r>
              <a:rPr lang="ru-RU" sz="1400" dirty="0" err="1" smtClean="0"/>
              <a:t>учнів</a:t>
            </a:r>
            <a:r>
              <a:rPr lang="ru-RU" sz="1400" dirty="0" smtClean="0"/>
              <a:t> </a:t>
            </a:r>
            <a:r>
              <a:rPr lang="ru-RU" sz="1400" dirty="0" err="1"/>
              <a:t>дослідницькі</a:t>
            </a:r>
            <a:r>
              <a:rPr lang="ru-RU" sz="1400" dirty="0"/>
              <a:t> </a:t>
            </a:r>
            <a:r>
              <a:rPr lang="ru-RU" sz="1400" dirty="0" err="1"/>
              <a:t>вміння</a:t>
            </a:r>
            <a:r>
              <a:rPr lang="ru-RU" sz="1400" dirty="0"/>
              <a:t> і </a:t>
            </a:r>
            <a:r>
              <a:rPr lang="ru-RU" sz="1400" dirty="0" err="1"/>
              <a:t>навички</a:t>
            </a:r>
            <a:r>
              <a:rPr lang="ru-RU" sz="1400" dirty="0"/>
              <a:t> </a:t>
            </a:r>
            <a:r>
              <a:rPr lang="ru-RU" sz="1400" dirty="0" err="1" smtClean="0"/>
              <a:t>щодо</a:t>
            </a:r>
            <a:r>
              <a:rPr lang="ru-RU" sz="1400" dirty="0" smtClean="0"/>
              <a:t> постановки </a:t>
            </a:r>
            <a:r>
              <a:rPr lang="ru-RU" sz="1400" dirty="0" err="1"/>
              <a:t>проблеми</a:t>
            </a:r>
            <a:r>
              <a:rPr lang="ru-RU" sz="1400" dirty="0"/>
              <a:t>, </a:t>
            </a:r>
            <a:r>
              <a:rPr lang="ru-RU" sz="1400" dirty="0" err="1" smtClean="0"/>
              <a:t>формулювання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гіпотези</a:t>
            </a:r>
            <a:r>
              <a:rPr lang="ru-RU" sz="1400" dirty="0"/>
              <a:t>, </a:t>
            </a:r>
            <a:r>
              <a:rPr lang="ru-RU" sz="1400" dirty="0" err="1"/>
              <a:t>планування</a:t>
            </a:r>
            <a:r>
              <a:rPr lang="ru-RU" sz="1400" dirty="0"/>
              <a:t> </a:t>
            </a:r>
            <a:r>
              <a:rPr lang="ru-RU" sz="1400" dirty="0" err="1"/>
              <a:t>експерименту</a:t>
            </a:r>
            <a:r>
              <a:rPr lang="ru-RU" sz="1400" dirty="0"/>
              <a:t>, </a:t>
            </a:r>
            <a:r>
              <a:rPr lang="ru-RU" sz="1400" dirty="0" err="1" smtClean="0"/>
              <a:t>пошуку</a:t>
            </a:r>
            <a:r>
              <a:rPr lang="ru-RU" sz="1400" dirty="0" smtClean="0"/>
              <a:t> </a:t>
            </a:r>
            <a:r>
              <a:rPr lang="ru-RU" sz="1400" dirty="0"/>
              <a:t>методик </a:t>
            </a:r>
            <a:r>
              <a:rPr lang="ru-RU" sz="1400" dirty="0" err="1"/>
              <a:t>дослідження</a:t>
            </a:r>
            <a:r>
              <a:rPr lang="ru-RU" sz="1400" dirty="0"/>
              <a:t>, </a:t>
            </a:r>
            <a:r>
              <a:rPr lang="ru-RU" sz="1400" dirty="0" err="1" smtClean="0"/>
              <a:t>реалізації</a:t>
            </a:r>
            <a:r>
              <a:rPr lang="ru-RU" sz="1400" dirty="0" smtClean="0"/>
              <a:t> </a:t>
            </a:r>
            <a:r>
              <a:rPr lang="ru-RU" sz="1400" dirty="0" err="1" smtClean="0"/>
              <a:t>експерименту</a:t>
            </a:r>
            <a:r>
              <a:rPr lang="ru-RU" sz="1400" dirty="0"/>
              <a:t>, </a:t>
            </a:r>
            <a:r>
              <a:rPr lang="ru-RU" sz="1400" dirty="0" err="1"/>
              <a:t>роботи</a:t>
            </a:r>
            <a:r>
              <a:rPr lang="ru-RU" sz="1400" dirty="0"/>
              <a:t> з </a:t>
            </a:r>
            <a:r>
              <a:rPr lang="ru-RU" sz="1400" dirty="0" err="1"/>
              <a:t>хімічним</a:t>
            </a:r>
            <a:r>
              <a:rPr lang="ru-RU" sz="1400" dirty="0"/>
              <a:t> і </a:t>
            </a:r>
            <a:r>
              <a:rPr lang="ru-RU" sz="1400" dirty="0" err="1" smtClean="0"/>
              <a:t>вимірювальним</a:t>
            </a:r>
            <a:r>
              <a:rPr lang="ru-RU" sz="1400" dirty="0" smtClean="0"/>
              <a:t> </a:t>
            </a:r>
            <a:r>
              <a:rPr lang="ru-RU" sz="1400" dirty="0" err="1"/>
              <a:t>обладнанням</a:t>
            </a:r>
            <a:r>
              <a:rPr lang="ru-RU" sz="1400" dirty="0"/>
              <a:t>, </a:t>
            </a:r>
            <a:r>
              <a:rPr lang="ru-RU" sz="1400" dirty="0" err="1" smtClean="0"/>
              <a:t>обробки</a:t>
            </a:r>
            <a:r>
              <a:rPr lang="ru-RU" sz="1400" dirty="0" smtClean="0"/>
              <a:t> </a:t>
            </a:r>
            <a:r>
              <a:rPr lang="ru-RU" sz="1400" dirty="0" err="1" smtClean="0"/>
              <a:t>результатів</a:t>
            </a:r>
            <a:r>
              <a:rPr lang="ru-RU" sz="1400" dirty="0" smtClean="0"/>
              <a:t> </a:t>
            </a:r>
            <a:r>
              <a:rPr lang="ru-RU" sz="1400" dirty="0"/>
              <a:t>і </a:t>
            </a:r>
            <a:r>
              <a:rPr lang="ru-RU" sz="1400" dirty="0" err="1"/>
              <a:t>формулювання</a:t>
            </a:r>
            <a:r>
              <a:rPr lang="ru-RU" sz="1400" dirty="0"/>
              <a:t> </a:t>
            </a:r>
            <a:r>
              <a:rPr lang="ru-RU" sz="1400" dirty="0" err="1"/>
              <a:t>висновків</a:t>
            </a:r>
            <a:r>
              <a:rPr lang="ru-RU" sz="1400" dirty="0"/>
              <a:t>.</a:t>
            </a:r>
          </a:p>
          <a:p>
            <a:pPr algn="just"/>
            <a:r>
              <a:rPr lang="ru-RU" sz="1400" dirty="0"/>
              <a:t>4. В </a:t>
            </a:r>
            <a:r>
              <a:rPr lang="ru-RU" sz="1400" dirty="0" err="1"/>
              <a:t>організації</a:t>
            </a:r>
            <a:r>
              <a:rPr lang="ru-RU" sz="1400" dirty="0"/>
              <a:t> </a:t>
            </a:r>
            <a:r>
              <a:rPr lang="ru-RU" sz="1400" dirty="0" err="1"/>
              <a:t>освітнього</a:t>
            </a:r>
            <a:r>
              <a:rPr lang="ru-RU" sz="1400" dirty="0"/>
              <a:t> </a:t>
            </a:r>
            <a:r>
              <a:rPr lang="ru-RU" sz="1400" dirty="0" err="1" smtClean="0"/>
              <a:t>процесу</a:t>
            </a:r>
            <a:r>
              <a:rPr lang="ru-RU" sz="1400" dirty="0" smtClean="0"/>
              <a:t> </a:t>
            </a:r>
            <a:r>
              <a:rPr lang="ru-RU" sz="1400" dirty="0" err="1" smtClean="0"/>
              <a:t>раціонально</a:t>
            </a:r>
            <a:r>
              <a:rPr lang="ru-RU" sz="1400" dirty="0" smtClean="0"/>
              <a:t> </a:t>
            </a:r>
            <a:r>
              <a:rPr lang="ru-RU" sz="1400" dirty="0" err="1"/>
              <a:t>застосовувати</a:t>
            </a:r>
            <a:r>
              <a:rPr lang="ru-RU" sz="1400" dirty="0"/>
              <a:t> </a:t>
            </a:r>
            <a:r>
              <a:rPr lang="ru-RU" sz="1400" dirty="0" err="1"/>
              <a:t>способи</a:t>
            </a:r>
            <a:r>
              <a:rPr lang="ru-RU" sz="1400" dirty="0"/>
              <a:t> </a:t>
            </a:r>
            <a:r>
              <a:rPr lang="ru-RU" sz="1400" dirty="0" err="1"/>
              <a:t>дій</a:t>
            </a:r>
            <a:r>
              <a:rPr lang="ru-RU" sz="1400" dirty="0" smtClean="0"/>
              <a:t>, </a:t>
            </a:r>
            <a:r>
              <a:rPr lang="ru-RU" sz="1400" dirty="0" err="1" smtClean="0"/>
              <a:t>методи</a:t>
            </a:r>
            <a:r>
              <a:rPr lang="ru-RU" sz="1400" dirty="0" smtClean="0"/>
              <a:t> </a:t>
            </a:r>
            <a:r>
              <a:rPr lang="ru-RU" sz="1400" dirty="0"/>
              <a:t>і </a:t>
            </a:r>
            <a:r>
              <a:rPr lang="ru-RU" sz="1400" dirty="0" err="1"/>
              <a:t>засоби</a:t>
            </a:r>
            <a:r>
              <a:rPr lang="ru-RU" sz="1400" dirty="0"/>
              <a:t> </a:t>
            </a:r>
            <a:r>
              <a:rPr lang="ru-RU" sz="1400" dirty="0" err="1" smtClean="0"/>
              <a:t>навчання</a:t>
            </a:r>
            <a:r>
              <a:rPr lang="ru-RU" sz="1400" dirty="0"/>
              <a:t>, </a:t>
            </a:r>
            <a:r>
              <a:rPr lang="ru-RU" sz="1400" dirty="0" err="1" smtClean="0"/>
              <a:t>використовувати</a:t>
            </a:r>
            <a:r>
              <a:rPr lang="ru-RU" sz="1400" dirty="0" smtClean="0"/>
              <a:t> </a:t>
            </a:r>
            <a:r>
              <a:rPr lang="ru-RU" sz="1400" dirty="0" err="1"/>
              <a:t>активні</a:t>
            </a:r>
            <a:r>
              <a:rPr lang="ru-RU" sz="1400" dirty="0"/>
              <a:t> та </a:t>
            </a:r>
            <a:r>
              <a:rPr lang="ru-RU" sz="1400" dirty="0" err="1"/>
              <a:t>інтерактивні</a:t>
            </a:r>
            <a:r>
              <a:rPr lang="ru-RU" sz="1400" dirty="0"/>
              <a:t> </a:t>
            </a:r>
            <a:r>
              <a:rPr lang="ru-RU" sz="1400" dirty="0" err="1"/>
              <a:t>технології</a:t>
            </a:r>
            <a:r>
              <a:rPr lang="ru-RU" sz="1400" dirty="0" smtClean="0"/>
              <a:t>: </a:t>
            </a:r>
            <a:r>
              <a:rPr lang="ru-RU" sz="1400" dirty="0" err="1" smtClean="0"/>
              <a:t>групової</a:t>
            </a:r>
            <a:r>
              <a:rPr lang="ru-RU" sz="1400" dirty="0" smtClean="0"/>
              <a:t> </a:t>
            </a:r>
            <a:r>
              <a:rPr lang="ru-RU" sz="1400" dirty="0" err="1"/>
              <a:t>роботи</a:t>
            </a:r>
            <a:r>
              <a:rPr lang="ru-RU" sz="1400" dirty="0"/>
              <a:t>, проблемного </a:t>
            </a:r>
            <a:r>
              <a:rPr lang="ru-RU" sz="1400" dirty="0" err="1"/>
              <a:t>навчання</a:t>
            </a:r>
            <a:r>
              <a:rPr lang="ru-RU" sz="1400" dirty="0" smtClean="0"/>
              <a:t>, </a:t>
            </a:r>
            <a:r>
              <a:rPr lang="ru-RU" sz="1400" dirty="0" err="1" smtClean="0"/>
              <a:t>дидактичних</a:t>
            </a:r>
            <a:r>
              <a:rPr lang="ru-RU" sz="1400" dirty="0" smtClean="0"/>
              <a:t> </a:t>
            </a:r>
            <a:r>
              <a:rPr lang="ru-RU" sz="1400" dirty="0" err="1"/>
              <a:t>ігор</a:t>
            </a:r>
            <a:r>
              <a:rPr lang="ru-RU" sz="1400" dirty="0"/>
              <a:t>, </a:t>
            </a:r>
            <a:r>
              <a:rPr lang="ru-RU" sz="1400" dirty="0" err="1"/>
              <a:t>проєктної</a:t>
            </a:r>
            <a:r>
              <a:rPr lang="ru-RU" sz="1400" dirty="0"/>
              <a:t> </a:t>
            </a:r>
            <a:r>
              <a:rPr lang="ru-RU" sz="1400" dirty="0" err="1" smtClean="0"/>
              <a:t>діяльності</a:t>
            </a:r>
            <a:r>
              <a:rPr lang="ru-RU" sz="1400" dirty="0" smtClean="0"/>
              <a:t> </a:t>
            </a:r>
            <a:r>
              <a:rPr lang="ru-RU" sz="1400" dirty="0" err="1" smtClean="0"/>
              <a:t>тощо</a:t>
            </a:r>
            <a:r>
              <a:rPr lang="ru-RU" sz="1400" dirty="0"/>
              <a:t>. </a:t>
            </a:r>
            <a:r>
              <a:rPr lang="ru-RU" sz="1400" dirty="0" err="1"/>
              <a:t>Упродовж</a:t>
            </a:r>
            <a:r>
              <a:rPr lang="ru-RU" sz="1400" dirty="0"/>
              <a:t> року </a:t>
            </a:r>
            <a:r>
              <a:rPr lang="ru-RU" sz="1400" dirty="0" err="1"/>
              <a:t>учень</a:t>
            </a:r>
            <a:r>
              <a:rPr lang="ru-RU" sz="1400" dirty="0"/>
              <a:t> </a:t>
            </a:r>
            <a:r>
              <a:rPr lang="ru-RU" sz="1400" dirty="0" err="1" smtClean="0"/>
              <a:t>обов’язково</a:t>
            </a:r>
            <a:r>
              <a:rPr lang="ru-RU" sz="1400" dirty="0" smtClean="0"/>
              <a:t> повинен </a:t>
            </a:r>
            <a:r>
              <a:rPr lang="ru-RU" sz="1400" dirty="0" err="1"/>
              <a:t>виконати</a:t>
            </a:r>
            <a:r>
              <a:rPr lang="ru-RU" sz="1400" dirty="0"/>
              <a:t> один </a:t>
            </a:r>
            <a:r>
              <a:rPr lang="ru-RU" sz="1400" dirty="0" err="1"/>
              <a:t>навчальний</a:t>
            </a:r>
            <a:r>
              <a:rPr lang="ru-RU" sz="1400" dirty="0"/>
              <a:t> </a:t>
            </a:r>
            <a:r>
              <a:rPr lang="ru-RU" sz="1400" dirty="0" err="1" smtClean="0"/>
              <a:t>проєкт</a:t>
            </a:r>
            <a:r>
              <a:rPr lang="ru-RU" sz="1400" dirty="0" smtClean="0"/>
              <a:t> </a:t>
            </a:r>
            <a:r>
              <a:rPr lang="ru-RU" sz="1400" dirty="0"/>
              <a:t>(</a:t>
            </a:r>
            <a:r>
              <a:rPr lang="ru-RU" sz="1400" dirty="0" err="1"/>
              <a:t>індивідуально</a:t>
            </a:r>
            <a:r>
              <a:rPr lang="ru-RU" sz="1400" dirty="0"/>
              <a:t> </a:t>
            </a:r>
            <a:r>
              <a:rPr lang="ru-RU" sz="1400" dirty="0" err="1"/>
              <a:t>чи</a:t>
            </a:r>
            <a:r>
              <a:rPr lang="ru-RU" sz="1400" dirty="0"/>
              <a:t> в </a:t>
            </a:r>
            <a:r>
              <a:rPr lang="ru-RU" sz="1400" dirty="0" err="1"/>
              <a:t>групі</a:t>
            </a:r>
            <a:r>
              <a:rPr lang="ru-RU" sz="1400" dirty="0"/>
              <a:t>) </a:t>
            </a:r>
            <a:r>
              <a:rPr lang="ru-RU" sz="1400" dirty="0" err="1"/>
              <a:t>або</a:t>
            </a:r>
            <a:r>
              <a:rPr lang="ru-RU" sz="1400" dirty="0"/>
              <a:t> за </a:t>
            </a:r>
            <a:r>
              <a:rPr lang="ru-RU" sz="1400" dirty="0" err="1" smtClean="0"/>
              <a:t>бажанням</a:t>
            </a:r>
            <a:r>
              <a:rPr lang="ru-RU" sz="1400" dirty="0" smtClean="0"/>
              <a:t> </a:t>
            </a:r>
            <a:r>
              <a:rPr lang="ru-RU" sz="1400" dirty="0" err="1"/>
              <a:t>взяти</a:t>
            </a:r>
            <a:r>
              <a:rPr lang="ru-RU" sz="1400" dirty="0"/>
              <a:t> участь у </a:t>
            </a:r>
            <a:r>
              <a:rPr lang="ru-RU" sz="1400" dirty="0" err="1"/>
              <a:t>кількох</a:t>
            </a:r>
            <a:r>
              <a:rPr lang="ru-RU" sz="1400" dirty="0"/>
              <a:t> </a:t>
            </a:r>
            <a:r>
              <a:rPr lang="ru-RU" sz="1400" dirty="0" err="1"/>
              <a:t>проєктах</a:t>
            </a:r>
            <a:r>
              <a:rPr lang="ru-RU" sz="1400" dirty="0" smtClean="0"/>
              <a:t>. Для </a:t>
            </a:r>
            <a:r>
              <a:rPr lang="ru-RU" sz="1400" dirty="0" err="1"/>
              <a:t>ефективної</a:t>
            </a:r>
            <a:r>
              <a:rPr lang="ru-RU" sz="1400" dirty="0"/>
              <a:t> </a:t>
            </a:r>
            <a:r>
              <a:rPr lang="ru-RU" sz="1400" dirty="0" err="1"/>
              <a:t>організації</a:t>
            </a:r>
            <a:r>
              <a:rPr lang="ru-RU" sz="1400" dirty="0"/>
              <a:t> </a:t>
            </a:r>
            <a:r>
              <a:rPr lang="ru-RU" sz="1400" dirty="0" err="1" smtClean="0"/>
              <a:t>роботи</a:t>
            </a:r>
            <a:r>
              <a:rPr lang="ru-RU" sz="1400" dirty="0" smtClean="0"/>
              <a:t> </a:t>
            </a:r>
            <a:r>
              <a:rPr lang="ru-RU" sz="1400" dirty="0" err="1" smtClean="0"/>
              <a:t>учнів</a:t>
            </a:r>
            <a:r>
              <a:rPr lang="ru-RU" sz="1400" dirty="0" smtClean="0"/>
              <a:t> </a:t>
            </a:r>
            <a:r>
              <a:rPr lang="ru-RU" sz="1400" dirty="0"/>
              <a:t>над </a:t>
            </a:r>
            <a:r>
              <a:rPr lang="ru-RU" sz="1400" dirty="0" err="1"/>
              <a:t>проєктом</a:t>
            </a:r>
            <a:r>
              <a:rPr lang="ru-RU" sz="1400" dirty="0"/>
              <a:t> учителю </a:t>
            </a:r>
            <a:r>
              <a:rPr lang="ru-RU" sz="1400" dirty="0" err="1" smtClean="0"/>
              <a:t>необхідно</a:t>
            </a:r>
            <a:r>
              <a:rPr lang="ru-RU" sz="1400" dirty="0" smtClean="0"/>
              <a:t> </a:t>
            </a:r>
            <a:r>
              <a:rPr lang="ru-RU" sz="1400" dirty="0" err="1" smtClean="0"/>
              <a:t>завчасно</a:t>
            </a:r>
            <a:r>
              <a:rPr lang="ru-RU" sz="1400" dirty="0"/>
              <a:t>, на початку теми, в </a:t>
            </a:r>
            <a:r>
              <a:rPr lang="ru-RU" sz="1400" dirty="0" err="1"/>
              <a:t>якій</a:t>
            </a:r>
            <a:r>
              <a:rPr lang="ru-RU" sz="1400" dirty="0"/>
              <a:t> </a:t>
            </a:r>
            <a:r>
              <a:rPr lang="ru-RU" sz="1400" dirty="0" err="1" smtClean="0"/>
              <a:t>плануються</a:t>
            </a:r>
            <a:r>
              <a:rPr lang="ru-RU" sz="1400" dirty="0" smtClean="0"/>
              <a:t> </a:t>
            </a:r>
            <a:r>
              <a:rPr lang="ru-RU" sz="1400" dirty="0" err="1"/>
              <a:t>проєкти</a:t>
            </a:r>
            <a:r>
              <a:rPr lang="ru-RU" sz="1400" dirty="0"/>
              <a:t>:</a:t>
            </a:r>
          </a:p>
          <a:p>
            <a:r>
              <a:rPr lang="ru-RU" sz="1400" dirty="0"/>
              <a:t>- </a:t>
            </a:r>
            <a:r>
              <a:rPr lang="ru-RU" sz="1400" dirty="0" err="1"/>
              <a:t>ознайомити</a:t>
            </a:r>
            <a:r>
              <a:rPr lang="ru-RU" sz="1400" dirty="0"/>
              <a:t> </a:t>
            </a:r>
            <a:r>
              <a:rPr lang="ru-RU" sz="1400" dirty="0" err="1"/>
              <a:t>учнів</a:t>
            </a:r>
            <a:r>
              <a:rPr lang="ru-RU" sz="1400" dirty="0"/>
              <a:t> з темами </a:t>
            </a:r>
            <a:r>
              <a:rPr lang="ru-RU" sz="1400" dirty="0" err="1" smtClean="0"/>
              <a:t>навчальних</a:t>
            </a:r>
            <a:r>
              <a:rPr lang="ru-RU" sz="1400" dirty="0" smtClean="0"/>
              <a:t> </a:t>
            </a:r>
            <a:r>
              <a:rPr lang="ru-RU" sz="1400" dirty="0" err="1"/>
              <a:t>проєктів</a:t>
            </a:r>
            <a:r>
              <a:rPr lang="ru-RU" sz="1400" dirty="0"/>
              <a:t>;</a:t>
            </a:r>
          </a:p>
          <a:p>
            <a:r>
              <a:rPr lang="ru-RU" sz="1400" dirty="0"/>
              <a:t>- </a:t>
            </a:r>
            <a:r>
              <a:rPr lang="ru-RU" sz="1400" dirty="0" err="1"/>
              <a:t>зазначити</a:t>
            </a:r>
            <a:r>
              <a:rPr lang="ru-RU" sz="1400" dirty="0"/>
              <a:t> строки </a:t>
            </a:r>
            <a:r>
              <a:rPr lang="ru-RU" sz="1400" dirty="0" err="1"/>
              <a:t>виконання</a:t>
            </a:r>
            <a:r>
              <a:rPr lang="ru-RU" sz="1400" dirty="0"/>
              <a:t> </a:t>
            </a:r>
            <a:r>
              <a:rPr lang="ru-RU" sz="1400" dirty="0" err="1" smtClean="0"/>
              <a:t>проєкту</a:t>
            </a:r>
            <a:r>
              <a:rPr lang="ru-RU" sz="1400" dirty="0"/>
              <a:t>, </a:t>
            </a:r>
            <a:r>
              <a:rPr lang="ru-RU" sz="1400" dirty="0" err="1"/>
              <a:t>можливу</a:t>
            </a:r>
            <a:r>
              <a:rPr lang="ru-RU" sz="1400" dirty="0"/>
              <a:t> дату </a:t>
            </a:r>
            <a:r>
              <a:rPr lang="ru-RU" sz="1400" dirty="0" err="1"/>
              <a:t>захисту</a:t>
            </a:r>
            <a:r>
              <a:rPr lang="ru-RU" sz="1400" dirty="0"/>
              <a:t>;</a:t>
            </a:r>
          </a:p>
          <a:p>
            <a:r>
              <a:rPr lang="ru-RU" sz="1400" dirty="0"/>
              <a:t>- </a:t>
            </a:r>
            <a:r>
              <a:rPr lang="ru-RU" sz="1400" dirty="0" err="1"/>
              <a:t>розробити</a:t>
            </a:r>
            <a:r>
              <a:rPr lang="ru-RU" sz="1400" dirty="0"/>
              <a:t> та </a:t>
            </a:r>
            <a:r>
              <a:rPr lang="ru-RU" sz="1400" dirty="0" err="1"/>
              <a:t>надати</a:t>
            </a:r>
            <a:r>
              <a:rPr lang="ru-RU" sz="1400" dirty="0"/>
              <a:t> </a:t>
            </a:r>
            <a:r>
              <a:rPr lang="ru-RU" sz="1400" dirty="0" err="1"/>
              <a:t>перелік</a:t>
            </a:r>
            <a:r>
              <a:rPr lang="ru-RU" sz="1400" dirty="0"/>
              <a:t> </a:t>
            </a:r>
            <a:r>
              <a:rPr lang="ru-RU" sz="1400" dirty="0" err="1"/>
              <a:t>вимог</a:t>
            </a:r>
            <a:r>
              <a:rPr lang="ru-RU" sz="1400" dirty="0" smtClean="0"/>
              <a:t>, </a:t>
            </a:r>
            <a:r>
              <a:rPr lang="ru-RU" sz="1400" dirty="0" err="1" smtClean="0"/>
              <a:t>критеріїв</a:t>
            </a:r>
            <a:r>
              <a:rPr lang="ru-RU" sz="1400" dirty="0"/>
              <a:t>, </a:t>
            </a:r>
            <a:r>
              <a:rPr lang="ru-RU" sz="1400" dirty="0" err="1"/>
              <a:t>які</a:t>
            </a:r>
            <a:r>
              <a:rPr lang="ru-RU" sz="1400" dirty="0"/>
              <a:t> </a:t>
            </a:r>
            <a:r>
              <a:rPr lang="ru-RU" sz="1400" dirty="0" err="1"/>
              <a:t>обов’язково</a:t>
            </a:r>
            <a:r>
              <a:rPr lang="ru-RU" sz="1400" dirty="0"/>
              <a:t> </a:t>
            </a:r>
            <a:r>
              <a:rPr lang="ru-RU" sz="1400" dirty="0" err="1"/>
              <a:t>оцінюються</a:t>
            </a:r>
            <a:r>
              <a:rPr lang="ru-RU" sz="1400" dirty="0"/>
              <a:t> </a:t>
            </a:r>
            <a:r>
              <a:rPr lang="ru-RU" sz="1400" dirty="0" smtClean="0"/>
              <a:t>в </a:t>
            </a:r>
            <a:r>
              <a:rPr lang="ru-RU" sz="1400" dirty="0" err="1" smtClean="0"/>
              <a:t>проєкті</a:t>
            </a:r>
            <a:r>
              <a:rPr lang="ru-RU" sz="1400" dirty="0"/>
              <a:t>;</a:t>
            </a:r>
          </a:p>
          <a:p>
            <a:pPr algn="just"/>
            <a:r>
              <a:rPr lang="ru-RU" sz="1400" dirty="0"/>
              <a:t>- </a:t>
            </a:r>
            <a:r>
              <a:rPr lang="ru-RU" sz="1400" dirty="0" err="1"/>
              <a:t>запропонувати</a:t>
            </a:r>
            <a:r>
              <a:rPr lang="ru-RU" sz="1400" dirty="0"/>
              <a:t> </a:t>
            </a:r>
            <a:r>
              <a:rPr lang="ru-RU" sz="1400" dirty="0" err="1"/>
              <a:t>учням</a:t>
            </a:r>
            <a:r>
              <a:rPr lang="ru-RU" sz="1400" dirty="0"/>
              <a:t> план </a:t>
            </a:r>
            <a:r>
              <a:rPr lang="ru-RU" sz="1400" dirty="0" err="1" smtClean="0"/>
              <a:t>роботи</a:t>
            </a:r>
            <a:r>
              <a:rPr lang="ru-RU" sz="1400" dirty="0" smtClean="0"/>
              <a:t> над </a:t>
            </a:r>
            <a:r>
              <a:rPr lang="ru-RU" sz="1400" dirty="0" err="1"/>
              <a:t>проєктом</a:t>
            </a:r>
            <a:r>
              <a:rPr lang="ru-RU" sz="1400" dirty="0"/>
              <a:t>: </a:t>
            </a:r>
            <a:r>
              <a:rPr lang="ru-RU" sz="1400" dirty="0" err="1"/>
              <a:t>інформаційний</a:t>
            </a:r>
            <a:r>
              <a:rPr lang="ru-RU" sz="1400" dirty="0"/>
              <a:t> </a:t>
            </a:r>
            <a:r>
              <a:rPr lang="ru-RU" sz="1400" dirty="0" err="1"/>
              <a:t>пошук</a:t>
            </a:r>
            <a:r>
              <a:rPr lang="ru-RU" sz="1400" dirty="0" smtClean="0"/>
              <a:t>, </a:t>
            </a:r>
            <a:r>
              <a:rPr lang="ru-RU" sz="1400" dirty="0" err="1" smtClean="0"/>
              <a:t>фіксування</a:t>
            </a:r>
            <a:r>
              <a:rPr lang="ru-RU" sz="1400" dirty="0" smtClean="0"/>
              <a:t> </a:t>
            </a:r>
            <a:r>
              <a:rPr lang="ru-RU" sz="1400" dirty="0" err="1"/>
              <a:t>джерел</a:t>
            </a:r>
            <a:r>
              <a:rPr lang="ru-RU" sz="1400" dirty="0"/>
              <a:t> </a:t>
            </a:r>
            <a:r>
              <a:rPr lang="ru-RU" sz="1400" dirty="0" err="1" smtClean="0"/>
              <a:t>нформації</a:t>
            </a:r>
            <a:r>
              <a:rPr lang="ru-RU" sz="1400" dirty="0"/>
              <a:t>;</a:t>
            </a:r>
          </a:p>
          <a:p>
            <a:r>
              <a:rPr lang="ru-RU" sz="1400" dirty="0"/>
              <a:t>- </a:t>
            </a:r>
            <a:r>
              <a:rPr lang="ru-RU" sz="1400" dirty="0" err="1"/>
              <a:t>допомогти</a:t>
            </a:r>
            <a:r>
              <a:rPr lang="ru-RU" sz="1400" dirty="0"/>
              <a:t> у </a:t>
            </a:r>
            <a:r>
              <a:rPr lang="ru-RU" sz="1400" dirty="0" err="1"/>
              <a:t>визначенні</a:t>
            </a:r>
            <a:r>
              <a:rPr lang="ru-RU" sz="1400" dirty="0"/>
              <a:t> мети та </a:t>
            </a:r>
            <a:r>
              <a:rPr lang="ru-RU" sz="1400" dirty="0" err="1" smtClean="0"/>
              <a:t>завдань</a:t>
            </a:r>
            <a:r>
              <a:rPr lang="ru-RU" sz="1400" dirty="0" smtClean="0"/>
              <a:t> </a:t>
            </a:r>
            <a:r>
              <a:rPr lang="ru-RU" sz="1400" dirty="0"/>
              <a:t>над </a:t>
            </a:r>
            <a:r>
              <a:rPr lang="ru-RU" sz="1400" dirty="0" err="1"/>
              <a:t>проєктом</a:t>
            </a:r>
            <a:r>
              <a:rPr lang="ru-RU" sz="1400" dirty="0"/>
              <a:t>;</a:t>
            </a:r>
          </a:p>
          <a:p>
            <a:r>
              <a:rPr lang="ru-RU" sz="1400" dirty="0"/>
              <a:t>- </a:t>
            </a:r>
            <a:r>
              <a:rPr lang="ru-RU" sz="1400" dirty="0" err="1"/>
              <a:t>пояснити</a:t>
            </a:r>
            <a:r>
              <a:rPr lang="ru-RU" sz="1400" dirty="0"/>
              <a:t>, як </a:t>
            </a:r>
            <a:r>
              <a:rPr lang="ru-RU" sz="1400" dirty="0" err="1"/>
              <a:t>зробити</a:t>
            </a:r>
            <a:r>
              <a:rPr lang="ru-RU" sz="1400" dirty="0"/>
              <a:t> </a:t>
            </a:r>
            <a:r>
              <a:rPr lang="ru-RU" sz="1400" dirty="0" err="1"/>
              <a:t>висновки</a:t>
            </a:r>
            <a:r>
              <a:rPr lang="ru-RU" sz="1400" dirty="0"/>
              <a:t> </a:t>
            </a:r>
            <a:r>
              <a:rPr lang="ru-RU" sz="1400" dirty="0" smtClean="0"/>
              <a:t>до </a:t>
            </a:r>
            <a:r>
              <a:rPr lang="ru-RU" sz="1400" dirty="0" err="1" smtClean="0"/>
              <a:t>роботи</a:t>
            </a:r>
            <a:r>
              <a:rPr lang="ru-RU" sz="1400" dirty="0"/>
              <a:t>, </a:t>
            </a:r>
            <a:r>
              <a:rPr lang="ru-RU" sz="1400" dirty="0" err="1"/>
              <a:t>підготувати</a:t>
            </a:r>
            <a:r>
              <a:rPr lang="ru-RU" sz="1400" dirty="0"/>
              <a:t> </a:t>
            </a:r>
            <a:r>
              <a:rPr lang="ru-RU" sz="1400" dirty="0" err="1"/>
              <a:t>презентацію</a:t>
            </a:r>
            <a:r>
              <a:rPr lang="ru-RU" sz="1400" dirty="0"/>
              <a:t>.</a:t>
            </a:r>
          </a:p>
          <a:p>
            <a:r>
              <a:rPr lang="ru-RU" sz="1400" dirty="0" err="1"/>
              <a:t>Орієнтовні</a:t>
            </a:r>
            <a:r>
              <a:rPr lang="ru-RU" sz="1400" dirty="0"/>
              <a:t> теми (для </a:t>
            </a:r>
            <a:r>
              <a:rPr lang="ru-RU" sz="1400" dirty="0" err="1"/>
              <a:t>вибору</a:t>
            </a:r>
            <a:r>
              <a:rPr lang="ru-RU" sz="1400" dirty="0"/>
              <a:t>) </a:t>
            </a:r>
            <a:r>
              <a:rPr lang="ru-RU" sz="1400" dirty="0" err="1" smtClean="0"/>
              <a:t>проєктів</a:t>
            </a:r>
            <a:r>
              <a:rPr lang="ru-RU" sz="1400" dirty="0" smtClean="0"/>
              <a:t> </a:t>
            </a:r>
            <a:r>
              <a:rPr lang="ru-RU" sz="1400" dirty="0"/>
              <a:t>наведено в </a:t>
            </a:r>
            <a:r>
              <a:rPr lang="ru-RU" sz="1400" dirty="0" err="1"/>
              <a:t>навчальних</a:t>
            </a:r>
            <a:r>
              <a:rPr lang="ru-RU" sz="1400" dirty="0"/>
              <a:t> </a:t>
            </a:r>
            <a:r>
              <a:rPr lang="ru-RU" sz="1400" dirty="0" err="1"/>
              <a:t>програмах</a:t>
            </a:r>
            <a:r>
              <a:rPr lang="ru-RU" sz="1400" dirty="0"/>
              <a:t>.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890395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76672"/>
            <a:ext cx="820891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1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33890" y="453719"/>
            <a:ext cx="8208912" cy="437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/>
              <a:t>5. </a:t>
            </a:r>
            <a:r>
              <a:rPr lang="ru-RU" sz="1400" dirty="0" err="1"/>
              <a:t>Застосовувати</a:t>
            </a:r>
            <a:r>
              <a:rPr lang="ru-RU" sz="1400" dirty="0"/>
              <a:t> в </a:t>
            </a:r>
            <a:r>
              <a:rPr lang="ru-RU" sz="1400" dirty="0" err="1"/>
              <a:t>урочній</a:t>
            </a:r>
            <a:r>
              <a:rPr lang="ru-RU" sz="1400" dirty="0"/>
              <a:t> та </a:t>
            </a:r>
            <a:r>
              <a:rPr lang="ru-RU" sz="1400" dirty="0" err="1" smtClean="0"/>
              <a:t>позаурочній</a:t>
            </a:r>
            <a:r>
              <a:rPr lang="ru-RU" sz="1400" dirty="0" smtClean="0"/>
              <a:t> </a:t>
            </a:r>
            <a:r>
              <a:rPr lang="ru-RU" sz="1400" dirty="0" err="1"/>
              <a:t>роботі</a:t>
            </a:r>
            <a:r>
              <a:rPr lang="ru-RU" sz="1400" dirty="0"/>
              <a:t> </a:t>
            </a:r>
            <a:r>
              <a:rPr lang="ru-RU" sz="1400" dirty="0" err="1"/>
              <a:t>сучасні</a:t>
            </a:r>
            <a:r>
              <a:rPr lang="ru-RU" sz="1400" dirty="0"/>
              <a:t> </a:t>
            </a:r>
            <a:r>
              <a:rPr lang="ru-RU" sz="1400" dirty="0" err="1" smtClean="0"/>
              <a:t>інформаційно-комунікаційні</a:t>
            </a:r>
            <a:r>
              <a:rPr lang="ru-RU" sz="1400" dirty="0" smtClean="0"/>
              <a:t> </a:t>
            </a:r>
            <a:r>
              <a:rPr lang="ru-RU" sz="1400" dirty="0" err="1"/>
              <a:t>технології</a:t>
            </a:r>
            <a:r>
              <a:rPr lang="ru-RU" sz="1400" dirty="0"/>
              <a:t>, </a:t>
            </a:r>
            <a:r>
              <a:rPr lang="ru-RU" sz="1400" dirty="0" err="1" smtClean="0"/>
              <a:t>цифрові</a:t>
            </a:r>
            <a:r>
              <a:rPr lang="ru-RU" sz="1400" dirty="0" smtClean="0"/>
              <a:t> лабораторно/</a:t>
            </a:r>
            <a:r>
              <a:rPr lang="ru-RU" sz="1400" dirty="0" err="1" smtClean="0"/>
              <a:t>вимірювальні</a:t>
            </a:r>
            <a:r>
              <a:rPr lang="ru-RU" sz="1400" dirty="0" smtClean="0"/>
              <a:t> </a:t>
            </a:r>
            <a:r>
              <a:rPr lang="ru-RU" sz="1400" dirty="0" err="1" smtClean="0"/>
              <a:t>комплекси</a:t>
            </a:r>
            <a:r>
              <a:rPr lang="ru-RU" sz="1400" dirty="0" smtClean="0"/>
              <a:t> </a:t>
            </a:r>
            <a:r>
              <a:rPr lang="ru-RU" sz="1400" dirty="0" err="1" smtClean="0"/>
              <a:t>тощо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сприятимуть</a:t>
            </a:r>
            <a:r>
              <a:rPr lang="ru-RU" sz="1400" dirty="0"/>
              <a:t> </a:t>
            </a:r>
            <a:r>
              <a:rPr lang="ru-RU" sz="1400" dirty="0" err="1"/>
              <a:t>активізації</a:t>
            </a:r>
            <a:r>
              <a:rPr lang="ru-RU" sz="1400" dirty="0"/>
              <a:t> </a:t>
            </a:r>
            <a:r>
              <a:rPr lang="ru-RU" sz="1400" dirty="0" err="1" smtClean="0"/>
              <a:t>пізнавальної</a:t>
            </a:r>
            <a:r>
              <a:rPr lang="ru-RU" sz="1400" dirty="0" smtClean="0"/>
              <a:t> </a:t>
            </a:r>
            <a:r>
              <a:rPr lang="ru-RU" sz="1400" dirty="0" err="1"/>
              <a:t>діяльності</a:t>
            </a:r>
            <a:r>
              <a:rPr lang="ru-RU" sz="1400" dirty="0"/>
              <a:t> </a:t>
            </a:r>
            <a:r>
              <a:rPr lang="ru-RU" sz="1400" dirty="0" err="1"/>
              <a:t>учнів</a:t>
            </a:r>
            <a:r>
              <a:rPr lang="ru-RU" sz="1400" dirty="0"/>
              <a:t>, </a:t>
            </a:r>
            <a:r>
              <a:rPr lang="ru-RU" sz="1400" dirty="0" err="1" smtClean="0"/>
              <a:t>розвитку</a:t>
            </a:r>
            <a:r>
              <a:rPr lang="ru-RU" sz="1400" dirty="0" smtClean="0"/>
              <a:t> </a:t>
            </a:r>
            <a:r>
              <a:rPr lang="ru-RU" sz="1400" dirty="0" err="1" smtClean="0"/>
              <a:t>їхньої</a:t>
            </a:r>
            <a:r>
              <a:rPr lang="ru-RU" sz="1400" dirty="0" smtClean="0"/>
              <a:t> </a:t>
            </a:r>
            <a:r>
              <a:rPr lang="ru-RU" sz="1400" dirty="0" err="1"/>
              <a:t>самостійності</a:t>
            </a:r>
            <a:r>
              <a:rPr lang="ru-RU" sz="1400" dirty="0"/>
              <a:t> в </a:t>
            </a:r>
            <a:r>
              <a:rPr lang="ru-RU" sz="1400" dirty="0" err="1"/>
              <a:t>опануванні</a:t>
            </a:r>
            <a:r>
              <a:rPr lang="ru-RU" sz="1400" dirty="0"/>
              <a:t> </a:t>
            </a:r>
            <a:r>
              <a:rPr lang="ru-RU" sz="1400" dirty="0" err="1" smtClean="0"/>
              <a:t>знань</a:t>
            </a:r>
            <a:r>
              <a:rPr lang="ru-RU" sz="1400" dirty="0" smtClean="0"/>
              <a:t> та </a:t>
            </a:r>
            <a:r>
              <a:rPr lang="ru-RU" sz="1400" dirty="0"/>
              <a:t>дозволять </a:t>
            </a:r>
            <a:r>
              <a:rPr lang="ru-RU" sz="1400" dirty="0" err="1"/>
              <a:t>формувати</a:t>
            </a:r>
            <a:r>
              <a:rPr lang="ru-RU" sz="1400" dirty="0"/>
              <a:t> </a:t>
            </a:r>
            <a:r>
              <a:rPr lang="ru-RU" sz="1400" dirty="0" err="1" smtClean="0"/>
              <a:t>інформаційно-цифрову</a:t>
            </a:r>
            <a:r>
              <a:rPr lang="ru-RU" sz="1400" dirty="0" smtClean="0"/>
              <a:t> </a:t>
            </a:r>
            <a:r>
              <a:rPr lang="ru-RU" sz="1400" dirty="0" err="1"/>
              <a:t>компетентність</a:t>
            </a:r>
            <a:r>
              <a:rPr lang="ru-RU" sz="1400" dirty="0"/>
              <a:t>.</a:t>
            </a:r>
          </a:p>
          <a:p>
            <a:pPr algn="just"/>
            <a:r>
              <a:rPr lang="ru-RU" sz="1400" dirty="0" err="1"/>
              <a:t>Розвиток</a:t>
            </a:r>
            <a:r>
              <a:rPr lang="ru-RU" sz="1400" dirty="0"/>
              <a:t> </a:t>
            </a:r>
            <a:r>
              <a:rPr lang="ru-RU" sz="1400" dirty="0" err="1" smtClean="0"/>
              <a:t>інформаційно-цифрових</a:t>
            </a:r>
            <a:r>
              <a:rPr lang="ru-RU" sz="1400" dirty="0" smtClean="0"/>
              <a:t> </a:t>
            </a:r>
            <a:r>
              <a:rPr lang="ru-RU" sz="1400" dirty="0" err="1" smtClean="0"/>
              <a:t>технологій</a:t>
            </a:r>
            <a:r>
              <a:rPr lang="ru-RU" sz="1400" dirty="0" smtClean="0"/>
              <a:t> </a:t>
            </a:r>
            <a:r>
              <a:rPr lang="ru-RU" sz="1400" dirty="0"/>
              <a:t>в </a:t>
            </a:r>
            <a:r>
              <a:rPr lang="ru-RU" sz="1400" dirty="0" err="1"/>
              <a:t>усьому</a:t>
            </a:r>
            <a:r>
              <a:rPr lang="ru-RU" sz="1400" dirty="0"/>
              <a:t> </a:t>
            </a:r>
            <a:r>
              <a:rPr lang="ru-RU" sz="1400" dirty="0" err="1"/>
              <a:t>світі</a:t>
            </a:r>
            <a:r>
              <a:rPr lang="ru-RU" sz="1400" dirty="0"/>
              <a:t> </a:t>
            </a:r>
            <a:r>
              <a:rPr lang="ru-RU" sz="1400" dirty="0" err="1"/>
              <a:t>спонукає</a:t>
            </a:r>
            <a:r>
              <a:rPr lang="ru-RU" sz="1400" dirty="0"/>
              <a:t> </a:t>
            </a:r>
            <a:r>
              <a:rPr lang="ru-RU" sz="1400" dirty="0" smtClean="0"/>
              <a:t>до </a:t>
            </a:r>
            <a:r>
              <a:rPr lang="ru-RU" sz="1400" dirty="0" err="1" smtClean="0"/>
              <a:t>запровадження</a:t>
            </a:r>
            <a:r>
              <a:rPr lang="ru-RU" sz="1400" dirty="0" smtClean="0"/>
              <a:t> </a:t>
            </a:r>
            <a:r>
              <a:rPr lang="ru-RU" sz="1400" dirty="0"/>
              <a:t>в </a:t>
            </a:r>
            <a:r>
              <a:rPr lang="ru-RU" sz="1400" dirty="0" err="1"/>
              <a:t>освітніх</a:t>
            </a:r>
            <a:r>
              <a:rPr lang="ru-RU" sz="1400" dirty="0"/>
              <a:t> закладах </a:t>
            </a:r>
            <a:r>
              <a:rPr lang="ru-RU" sz="1400" dirty="0" err="1" smtClean="0"/>
              <a:t>двох</a:t>
            </a:r>
            <a:r>
              <a:rPr lang="ru-RU" sz="1400" dirty="0" smtClean="0"/>
              <a:t> </a:t>
            </a:r>
            <a:r>
              <a:rPr lang="ru-RU" sz="1400" dirty="0" err="1" smtClean="0"/>
              <a:t>актуальних</a:t>
            </a:r>
            <a:r>
              <a:rPr lang="ru-RU" sz="1400" dirty="0" smtClean="0"/>
              <a:t> </a:t>
            </a:r>
            <a:r>
              <a:rPr lang="ru-RU" sz="1400" dirty="0" err="1"/>
              <a:t>напрямів</a:t>
            </a:r>
            <a:r>
              <a:rPr lang="ru-RU" sz="1400" dirty="0"/>
              <a:t> </a:t>
            </a:r>
            <a:r>
              <a:rPr lang="ru-RU" sz="1400" dirty="0" err="1"/>
              <a:t>роботи</a:t>
            </a:r>
            <a:r>
              <a:rPr lang="ru-RU" sz="1400" dirty="0"/>
              <a:t>: </a:t>
            </a:r>
            <a:r>
              <a:rPr lang="ru-RU" sz="1400" dirty="0" err="1" smtClean="0"/>
              <a:t>формування</a:t>
            </a:r>
            <a:r>
              <a:rPr lang="ru-RU" sz="1400" dirty="0" smtClean="0"/>
              <a:t> </a:t>
            </a:r>
            <a:r>
              <a:rPr lang="ru-RU" sz="1400" dirty="0" err="1"/>
              <a:t>медіаграмотності</a:t>
            </a:r>
            <a:r>
              <a:rPr lang="ru-RU" sz="1400" dirty="0"/>
              <a:t> та </a:t>
            </a:r>
            <a:r>
              <a:rPr lang="ru-RU" sz="1400" dirty="0" err="1" smtClean="0"/>
              <a:t>впровадження</a:t>
            </a:r>
            <a:r>
              <a:rPr lang="ru-RU" sz="1400" dirty="0" smtClean="0"/>
              <a:t> </a:t>
            </a:r>
            <a:r>
              <a:rPr lang="en-US" sz="1400" dirty="0" smtClean="0"/>
              <a:t>STE</a:t>
            </a:r>
            <a:r>
              <a:rPr lang="ru-RU" sz="1400" dirty="0"/>
              <a:t>М-</a:t>
            </a:r>
            <a:r>
              <a:rPr lang="ru-RU" sz="1400" dirty="0" err="1"/>
              <a:t>освіти</a:t>
            </a:r>
            <a:r>
              <a:rPr lang="ru-RU" sz="1400" dirty="0"/>
              <a:t>.</a:t>
            </a:r>
          </a:p>
          <a:p>
            <a:r>
              <a:rPr lang="ru-RU" sz="1400" dirty="0"/>
              <a:t>Для </a:t>
            </a:r>
            <a:r>
              <a:rPr lang="ru-RU" sz="1400" dirty="0" err="1"/>
              <a:t>ефективної</a:t>
            </a:r>
            <a:r>
              <a:rPr lang="ru-RU" sz="1400" dirty="0"/>
              <a:t> </a:t>
            </a:r>
            <a:r>
              <a:rPr lang="ru-RU" sz="1400" dirty="0" err="1"/>
              <a:t>реалізації</a:t>
            </a:r>
            <a:r>
              <a:rPr lang="ru-RU" sz="1400" dirty="0"/>
              <a:t> </a:t>
            </a:r>
            <a:r>
              <a:rPr lang="ru-RU" sz="1400" dirty="0" err="1" smtClean="0"/>
              <a:t>першого</a:t>
            </a:r>
            <a:r>
              <a:rPr lang="ru-RU" sz="1400" dirty="0" smtClean="0"/>
              <a:t> </a:t>
            </a:r>
            <a:r>
              <a:rPr lang="ru-RU" sz="1400" dirty="0" err="1" smtClean="0"/>
              <a:t>напряму</a:t>
            </a:r>
            <a:r>
              <a:rPr lang="ru-RU" sz="1400" dirty="0" smtClean="0"/>
              <a:t> </a:t>
            </a:r>
            <a:r>
              <a:rPr lang="ru-RU" sz="1400" dirty="0" err="1"/>
              <a:t>рекомендуємо</a:t>
            </a:r>
            <a:r>
              <a:rPr lang="ru-RU" sz="1400" dirty="0"/>
              <a:t> </a:t>
            </a:r>
            <a:r>
              <a:rPr lang="ru-RU" sz="1400" dirty="0" err="1"/>
              <a:t>опрацювати</a:t>
            </a:r>
            <a:r>
              <a:rPr lang="ru-RU" sz="1400" dirty="0"/>
              <a:t> </a:t>
            </a:r>
            <a:r>
              <a:rPr lang="ru-RU" sz="1400" dirty="0" err="1" smtClean="0"/>
              <a:t>посібник</a:t>
            </a:r>
            <a:r>
              <a:rPr lang="ru-RU" sz="1400" dirty="0" smtClean="0"/>
              <a:t> </a:t>
            </a:r>
            <a:r>
              <a:rPr lang="ru-RU" sz="1400" dirty="0"/>
              <a:t>«</a:t>
            </a:r>
            <a:r>
              <a:rPr lang="ru-RU" sz="1400" dirty="0" err="1"/>
              <a:t>Медіаграмотність</a:t>
            </a:r>
            <a:r>
              <a:rPr lang="ru-RU" sz="1400" dirty="0"/>
              <a:t> на </a:t>
            </a:r>
            <a:r>
              <a:rPr lang="ru-RU" sz="1400" dirty="0" err="1"/>
              <a:t>заняттях</a:t>
            </a:r>
            <a:r>
              <a:rPr lang="ru-RU" sz="1400" dirty="0"/>
              <a:t> </a:t>
            </a:r>
            <a:r>
              <a:rPr lang="ru-RU" sz="1400" dirty="0" smtClean="0"/>
              <a:t>з </a:t>
            </a:r>
            <a:r>
              <a:rPr lang="ru-RU" sz="1400" dirty="0" err="1" smtClean="0"/>
              <a:t>хімії</a:t>
            </a:r>
            <a:r>
              <a:rPr lang="ru-RU" sz="1400" dirty="0"/>
              <a:t>» авт. Григорович О.В</a:t>
            </a:r>
            <a:r>
              <a:rPr lang="ru-RU" sz="1400" dirty="0" smtClean="0"/>
              <a:t>. </a:t>
            </a:r>
            <a:r>
              <a:rPr lang="en-US" sz="1400" dirty="0" smtClean="0"/>
              <a:t>(</a:t>
            </a:r>
            <a:r>
              <a:rPr lang="en-US" sz="1400" dirty="0">
                <a:hlinkClick r:id="rId2"/>
              </a:rPr>
              <a:t>https://bit.ly/36PjEHR</a:t>
            </a:r>
            <a:r>
              <a:rPr lang="en-US" sz="1400" dirty="0" smtClean="0"/>
              <a:t>)</a:t>
            </a:r>
            <a:r>
              <a:rPr lang="uk-UA" sz="1400" dirty="0" smtClean="0"/>
              <a:t> </a:t>
            </a:r>
            <a:r>
              <a:rPr lang="en-US" sz="1400" dirty="0" smtClean="0"/>
              <a:t>.</a:t>
            </a:r>
            <a:endParaRPr lang="uk-UA" sz="1400" dirty="0" smtClean="0"/>
          </a:p>
          <a:p>
            <a:pPr algn="just"/>
            <a:r>
              <a:rPr lang="ru-RU" sz="1400" dirty="0"/>
              <a:t>У </a:t>
            </a:r>
            <a:r>
              <a:rPr lang="ru-RU" sz="1400" dirty="0" err="1"/>
              <a:t>навчальному</a:t>
            </a:r>
            <a:r>
              <a:rPr lang="ru-RU" sz="1400" dirty="0"/>
              <a:t> </a:t>
            </a:r>
            <a:r>
              <a:rPr lang="ru-RU" sz="1400" dirty="0" err="1"/>
              <a:t>виданні</a:t>
            </a:r>
            <a:r>
              <a:rPr lang="ru-RU" sz="1400" dirty="0"/>
              <a:t> </a:t>
            </a:r>
            <a:r>
              <a:rPr lang="ru-RU" sz="1400" dirty="0" err="1" smtClean="0"/>
              <a:t>запропоновано</a:t>
            </a:r>
            <a:r>
              <a:rPr lang="ru-RU" sz="1400" dirty="0" smtClean="0"/>
              <a:t> </a:t>
            </a:r>
            <a:r>
              <a:rPr lang="ru-RU" sz="1400" dirty="0" err="1"/>
              <a:t>короткі</a:t>
            </a:r>
            <a:r>
              <a:rPr lang="ru-RU" sz="1400" dirty="0"/>
              <a:t> </a:t>
            </a:r>
            <a:r>
              <a:rPr lang="ru-RU" sz="1400" dirty="0" err="1"/>
              <a:t>теоретичні</a:t>
            </a:r>
            <a:r>
              <a:rPr lang="ru-RU" sz="1400" dirty="0"/>
              <a:t> </a:t>
            </a:r>
            <a:r>
              <a:rPr lang="ru-RU" sz="1400" dirty="0" err="1"/>
              <a:t>відомості</a:t>
            </a:r>
            <a:r>
              <a:rPr lang="ru-RU" sz="1400" dirty="0"/>
              <a:t> </a:t>
            </a:r>
            <a:r>
              <a:rPr lang="ru-RU" sz="1400" dirty="0" smtClean="0"/>
              <a:t>про </a:t>
            </a:r>
            <a:r>
              <a:rPr lang="ru-RU" sz="1400" dirty="0" err="1" smtClean="0"/>
              <a:t>різні</a:t>
            </a:r>
            <a:r>
              <a:rPr lang="ru-RU" sz="1400" dirty="0" smtClean="0"/>
              <a:t> </a:t>
            </a:r>
            <a:r>
              <a:rPr lang="ru-RU" sz="1400" dirty="0" err="1"/>
              <a:t>аспекти</a:t>
            </a:r>
            <a:r>
              <a:rPr lang="ru-RU" sz="1400" dirty="0"/>
              <a:t> </a:t>
            </a:r>
            <a:r>
              <a:rPr lang="ru-RU" sz="1400" dirty="0" err="1" smtClean="0"/>
              <a:t>медіаграмотності</a:t>
            </a:r>
            <a:r>
              <a:rPr lang="ru-RU" sz="1400" dirty="0"/>
              <a:t>, </a:t>
            </a:r>
            <a:r>
              <a:rPr lang="ru-RU" sz="1400" dirty="0" err="1" smtClean="0"/>
              <a:t>статті</a:t>
            </a:r>
            <a:r>
              <a:rPr lang="ru-RU" sz="1400" dirty="0" smtClean="0"/>
              <a:t> </a:t>
            </a:r>
            <a:r>
              <a:rPr lang="ru-RU" sz="1400" dirty="0" err="1" smtClean="0"/>
              <a:t>хімічного</a:t>
            </a:r>
            <a:r>
              <a:rPr lang="ru-RU" sz="1400" dirty="0" smtClean="0"/>
              <a:t> </a:t>
            </a:r>
            <a:r>
              <a:rPr lang="ru-RU" sz="1400" dirty="0"/>
              <a:t>контенту та </a:t>
            </a:r>
            <a:r>
              <a:rPr lang="ru-RU" sz="1400" dirty="0" err="1"/>
              <a:t>тлумачення</a:t>
            </a:r>
            <a:r>
              <a:rPr lang="ru-RU" sz="1400" dirty="0"/>
              <a:t> до них</a:t>
            </a:r>
            <a:r>
              <a:rPr lang="ru-RU" sz="1400" dirty="0" smtClean="0"/>
              <a:t>, </a:t>
            </a:r>
            <a:r>
              <a:rPr lang="ru-RU" sz="1400" dirty="0" err="1" smtClean="0"/>
              <a:t>завдання</a:t>
            </a:r>
            <a:r>
              <a:rPr lang="ru-RU" sz="1400" dirty="0"/>
              <a:t>, </a:t>
            </a:r>
            <a:r>
              <a:rPr lang="ru-RU" sz="1400" dirty="0" err="1"/>
              <a:t>зазначено</a:t>
            </a:r>
            <a:r>
              <a:rPr lang="ru-RU" sz="1400" dirty="0"/>
              <a:t> теми </a:t>
            </a:r>
            <a:r>
              <a:rPr lang="ru-RU" sz="1400" dirty="0" err="1"/>
              <a:t>уроків</a:t>
            </a:r>
            <a:r>
              <a:rPr lang="ru-RU" sz="1400" dirty="0"/>
              <a:t>, </a:t>
            </a:r>
            <a:r>
              <a:rPr lang="ru-RU" sz="1400" dirty="0" err="1"/>
              <a:t>під</a:t>
            </a:r>
            <a:r>
              <a:rPr lang="ru-RU" sz="1400" dirty="0"/>
              <a:t> </a:t>
            </a:r>
            <a:r>
              <a:rPr lang="ru-RU" sz="1400" dirty="0" smtClean="0"/>
              <a:t>час </a:t>
            </a:r>
            <a:r>
              <a:rPr lang="ru-RU" sz="1400" dirty="0" err="1" smtClean="0"/>
              <a:t>яких</a:t>
            </a:r>
            <a:r>
              <a:rPr lang="ru-RU" sz="1400" dirty="0" smtClean="0"/>
              <a:t> </a:t>
            </a:r>
            <a:r>
              <a:rPr lang="ru-RU" sz="1400" dirty="0" err="1"/>
              <a:t>доцільно</a:t>
            </a:r>
            <a:r>
              <a:rPr lang="ru-RU" sz="1400" dirty="0"/>
              <a:t> </a:t>
            </a:r>
            <a:r>
              <a:rPr lang="ru-RU" sz="1400" dirty="0" err="1"/>
              <a:t>використати</a:t>
            </a:r>
            <a:r>
              <a:rPr lang="ru-RU" sz="1400" dirty="0"/>
              <a:t> </a:t>
            </a:r>
            <a:r>
              <a:rPr lang="ru-RU" sz="1400" dirty="0" err="1"/>
              <a:t>цей</a:t>
            </a:r>
            <a:r>
              <a:rPr lang="ru-RU" sz="1400" dirty="0"/>
              <a:t> </a:t>
            </a:r>
            <a:r>
              <a:rPr lang="ru-RU" sz="1400" dirty="0" err="1"/>
              <a:t>матеріал</a:t>
            </a:r>
            <a:r>
              <a:rPr lang="ru-RU" sz="1400" dirty="0"/>
              <a:t>.</a:t>
            </a:r>
          </a:p>
          <a:p>
            <a:pPr algn="just"/>
            <a:r>
              <a:rPr lang="ru-RU" sz="1400" dirty="0" err="1"/>
              <a:t>Другий</a:t>
            </a:r>
            <a:r>
              <a:rPr lang="ru-RU" sz="1400" dirty="0"/>
              <a:t> </a:t>
            </a:r>
            <a:r>
              <a:rPr lang="ru-RU" sz="1400" dirty="0" err="1"/>
              <a:t>напрям</a:t>
            </a:r>
            <a:r>
              <a:rPr lang="ru-RU" sz="1400" dirty="0"/>
              <a:t> </a:t>
            </a:r>
            <a:r>
              <a:rPr lang="ru-RU" sz="1400" dirty="0" err="1"/>
              <a:t>реалізує</a:t>
            </a:r>
            <a:r>
              <a:rPr lang="ru-RU" sz="1400" dirty="0"/>
              <a:t> </a:t>
            </a:r>
            <a:r>
              <a:rPr lang="ru-RU" sz="1400" dirty="0" err="1" smtClean="0"/>
              <a:t>Концепцію</a:t>
            </a:r>
            <a:r>
              <a:rPr lang="ru-RU" sz="1400" dirty="0" smtClean="0"/>
              <a:t> </a:t>
            </a:r>
            <a:r>
              <a:rPr lang="ru-RU" sz="1400" dirty="0" err="1" smtClean="0"/>
              <a:t>розвитку</a:t>
            </a:r>
            <a:r>
              <a:rPr lang="ru-RU" sz="1400" dirty="0" smtClean="0"/>
              <a:t> </a:t>
            </a:r>
            <a:r>
              <a:rPr lang="ru-RU" sz="1400" dirty="0" err="1" smtClean="0"/>
              <a:t>природничо-математичної</a:t>
            </a:r>
            <a:r>
              <a:rPr lang="ru-RU" sz="1400" dirty="0" smtClean="0"/>
              <a:t> </a:t>
            </a:r>
            <a:r>
              <a:rPr lang="ru-RU" sz="1400" dirty="0" err="1" smtClean="0"/>
              <a:t>освіти</a:t>
            </a:r>
            <a:r>
              <a:rPr lang="ru-RU" sz="1400" dirty="0" smtClean="0"/>
              <a:t> </a:t>
            </a:r>
            <a:r>
              <a:rPr lang="ru-RU" sz="1400" dirty="0"/>
              <a:t>(</a:t>
            </a:r>
            <a:r>
              <a:rPr lang="en-US" sz="1400" dirty="0"/>
              <a:t>STEM-</a:t>
            </a:r>
            <a:r>
              <a:rPr lang="ru-RU" sz="1400" dirty="0" err="1"/>
              <a:t>освіти</a:t>
            </a:r>
            <a:r>
              <a:rPr lang="ru-RU" sz="1400" dirty="0"/>
              <a:t>), </a:t>
            </a:r>
            <a:r>
              <a:rPr lang="ru-RU" sz="1400" dirty="0" err="1"/>
              <a:t>зміст</a:t>
            </a:r>
            <a:r>
              <a:rPr lang="ru-RU" sz="1400" dirty="0"/>
              <a:t> </a:t>
            </a:r>
            <a:r>
              <a:rPr lang="ru-RU" sz="1400" dirty="0" err="1"/>
              <a:t>якої</a:t>
            </a:r>
            <a:r>
              <a:rPr lang="ru-RU" sz="1400" dirty="0"/>
              <a:t> </a:t>
            </a:r>
            <a:r>
              <a:rPr lang="ru-RU" sz="1400" dirty="0" err="1" smtClean="0"/>
              <a:t>спрямований</a:t>
            </a:r>
            <a:r>
              <a:rPr lang="ru-RU" sz="1400" dirty="0" smtClean="0"/>
              <a:t> </a:t>
            </a:r>
            <a:r>
              <a:rPr lang="ru-RU" sz="1400" dirty="0"/>
              <a:t>на </a:t>
            </a:r>
            <a:r>
              <a:rPr lang="ru-RU" sz="1400" dirty="0" err="1"/>
              <a:t>формування</a:t>
            </a:r>
            <a:r>
              <a:rPr lang="ru-RU" sz="1400" dirty="0"/>
              <a:t> критичного</a:t>
            </a:r>
            <a:r>
              <a:rPr lang="ru-RU" sz="1400" dirty="0" smtClean="0"/>
              <a:t>, </a:t>
            </a:r>
            <a:r>
              <a:rPr lang="ru-RU" sz="1400" dirty="0" err="1" smtClean="0"/>
              <a:t>логічного</a:t>
            </a:r>
            <a:r>
              <a:rPr lang="ru-RU" sz="1400" dirty="0" smtClean="0"/>
              <a:t> </a:t>
            </a:r>
            <a:r>
              <a:rPr lang="ru-RU" sz="1400" dirty="0"/>
              <a:t>та </a:t>
            </a:r>
            <a:r>
              <a:rPr lang="ru-RU" sz="1400" dirty="0" err="1"/>
              <a:t>математичного</a:t>
            </a:r>
            <a:r>
              <a:rPr lang="ru-RU" sz="1400" dirty="0"/>
              <a:t> </a:t>
            </a:r>
            <a:r>
              <a:rPr lang="ru-RU" sz="1400" dirty="0" err="1"/>
              <a:t>мислення</a:t>
            </a:r>
            <a:r>
              <a:rPr lang="ru-RU" sz="1400" dirty="0" smtClean="0"/>
              <a:t>, </a:t>
            </a:r>
            <a:r>
              <a:rPr lang="ru-RU" sz="1400" dirty="0" err="1" smtClean="0"/>
              <a:t>розуміння</a:t>
            </a:r>
            <a:r>
              <a:rPr lang="ru-RU" sz="1400" dirty="0" smtClean="0"/>
              <a:t> </a:t>
            </a:r>
            <a:r>
              <a:rPr lang="ru-RU" sz="1400" dirty="0" err="1"/>
              <a:t>природи</a:t>
            </a:r>
            <a:r>
              <a:rPr lang="ru-RU" sz="1400" dirty="0"/>
              <a:t> і </a:t>
            </a:r>
            <a:r>
              <a:rPr lang="ru-RU" sz="1400" dirty="0" err="1"/>
              <a:t>сучасних</a:t>
            </a:r>
            <a:r>
              <a:rPr lang="ru-RU" sz="1400" dirty="0"/>
              <a:t> </a:t>
            </a:r>
            <a:r>
              <a:rPr lang="ru-RU" sz="1400" dirty="0" err="1" smtClean="0"/>
              <a:t>технологій</a:t>
            </a:r>
            <a:r>
              <a:rPr lang="ru-RU" sz="1400" dirty="0"/>
              <a:t>. </a:t>
            </a:r>
            <a:r>
              <a:rPr lang="ru-RU" sz="1400" dirty="0" err="1"/>
              <a:t>Пропонуємо</a:t>
            </a:r>
            <a:r>
              <a:rPr lang="ru-RU" sz="1400" dirty="0"/>
              <a:t> </a:t>
            </a:r>
            <a:r>
              <a:rPr lang="ru-RU" sz="1400" dirty="0" err="1"/>
              <a:t>ознайомитися</a:t>
            </a:r>
            <a:r>
              <a:rPr lang="ru-RU" sz="1400" dirty="0"/>
              <a:t> </a:t>
            </a:r>
            <a:r>
              <a:rPr lang="ru-RU" sz="1400" dirty="0" err="1"/>
              <a:t>зі</a:t>
            </a:r>
            <a:r>
              <a:rPr lang="ru-RU" sz="1400" dirty="0"/>
              <a:t> </a:t>
            </a:r>
            <a:r>
              <a:rPr lang="ru-RU" sz="1400" dirty="0" err="1" smtClean="0"/>
              <a:t>змістом</a:t>
            </a:r>
            <a:r>
              <a:rPr lang="ru-RU" sz="1400" dirty="0" smtClean="0"/>
              <a:t> </a:t>
            </a:r>
            <a:r>
              <a:rPr lang="ru-RU" sz="1400" dirty="0" err="1" smtClean="0"/>
              <a:t>Концепції</a:t>
            </a:r>
            <a:r>
              <a:rPr lang="ru-RU" sz="1400" dirty="0"/>
              <a:t>, </a:t>
            </a:r>
            <a:r>
              <a:rPr lang="ru-RU" sz="1400" dirty="0" err="1"/>
              <a:t>врахувати</a:t>
            </a:r>
            <a:r>
              <a:rPr lang="ru-RU" sz="1400" dirty="0"/>
              <a:t> </a:t>
            </a:r>
            <a:r>
              <a:rPr lang="ru-RU" sz="1400" dirty="0" err="1"/>
              <a:t>рекомендації</a:t>
            </a:r>
            <a:r>
              <a:rPr lang="ru-RU" sz="1400" dirty="0"/>
              <a:t> </a:t>
            </a:r>
            <a:r>
              <a:rPr lang="ru-RU" sz="1400" dirty="0" err="1" smtClean="0"/>
              <a:t>під</a:t>
            </a:r>
            <a:r>
              <a:rPr lang="ru-RU" sz="1400" dirty="0" smtClean="0"/>
              <a:t> час </a:t>
            </a:r>
            <a:r>
              <a:rPr lang="ru-RU" sz="1400" dirty="0" err="1"/>
              <a:t>проведення</a:t>
            </a:r>
            <a:r>
              <a:rPr lang="ru-RU" sz="1400" dirty="0"/>
              <a:t> </a:t>
            </a:r>
            <a:r>
              <a:rPr lang="ru-RU" sz="1400" dirty="0" err="1"/>
              <a:t>навчальних</a:t>
            </a:r>
            <a:r>
              <a:rPr lang="ru-RU" sz="1400" dirty="0"/>
              <a:t> </a:t>
            </a:r>
            <a:r>
              <a:rPr lang="ru-RU" sz="1400" dirty="0" smtClean="0"/>
              <a:t>занять </a:t>
            </a:r>
            <a:r>
              <a:rPr lang="en-US" sz="1400" dirty="0" smtClean="0"/>
              <a:t>(</a:t>
            </a:r>
            <a:r>
              <a:rPr lang="en-US" sz="1400" dirty="0">
                <a:hlinkClick r:id="rId3"/>
              </a:rPr>
              <a:t>https://bit.ly/36SqAnv</a:t>
            </a:r>
            <a:r>
              <a:rPr lang="en-US" sz="1400" dirty="0" smtClean="0"/>
              <a:t>)</a:t>
            </a:r>
            <a:r>
              <a:rPr lang="uk-UA" sz="1400" dirty="0" smtClean="0"/>
              <a:t> </a:t>
            </a:r>
            <a:r>
              <a:rPr lang="en-US" sz="1400" dirty="0" smtClean="0"/>
              <a:t>,</a:t>
            </a:r>
            <a:r>
              <a:rPr lang="uk-UA" sz="1400" dirty="0" smtClean="0"/>
              <a:t> </a:t>
            </a:r>
            <a:r>
              <a:rPr lang="ru-RU" sz="1400" dirty="0" err="1" smtClean="0"/>
              <a:t>розглянути</a:t>
            </a:r>
            <a:r>
              <a:rPr lang="ru-RU" sz="1400" dirty="0" smtClean="0"/>
              <a:t> </a:t>
            </a:r>
            <a:r>
              <a:rPr lang="ru-RU" sz="1400" dirty="0" err="1"/>
              <a:t>можливість</a:t>
            </a:r>
            <a:r>
              <a:rPr lang="ru-RU" sz="1400" dirty="0"/>
              <a:t> </a:t>
            </a:r>
            <a:r>
              <a:rPr lang="ru-RU" sz="1400" dirty="0" err="1" smtClean="0"/>
              <a:t>поповнення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кабінетів</a:t>
            </a:r>
            <a:r>
              <a:rPr lang="ru-RU" sz="1400" dirty="0" smtClean="0"/>
              <a:t> </a:t>
            </a:r>
            <a:r>
              <a:rPr lang="ru-RU" sz="1400" dirty="0" err="1"/>
              <a:t>хімії</a:t>
            </a:r>
            <a:r>
              <a:rPr lang="ru-RU" sz="1400" dirty="0"/>
              <a:t> </a:t>
            </a:r>
            <a:r>
              <a:rPr lang="ru-RU" sz="1400" dirty="0" err="1"/>
              <a:t>цифровими</a:t>
            </a:r>
            <a:r>
              <a:rPr lang="ru-RU" sz="1400" dirty="0"/>
              <a:t> </a:t>
            </a:r>
            <a:r>
              <a:rPr lang="ru-RU" sz="1400" dirty="0" smtClean="0"/>
              <a:t>лабораторно/</a:t>
            </a:r>
            <a:r>
              <a:rPr lang="ru-RU" sz="1400" dirty="0" err="1" smtClean="0"/>
              <a:t>вимірювальними</a:t>
            </a:r>
            <a:r>
              <a:rPr lang="ru-RU" sz="1400" dirty="0" smtClean="0"/>
              <a:t> </a:t>
            </a:r>
            <a:r>
              <a:rPr lang="ru-RU" sz="1400" dirty="0"/>
              <a:t>комплексами,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smtClean="0"/>
              <a:t>дозволять </a:t>
            </a:r>
            <a:r>
              <a:rPr lang="ru-RU" sz="1400" dirty="0" err="1"/>
              <a:t>реалізувати</a:t>
            </a:r>
            <a:r>
              <a:rPr lang="ru-RU" sz="1400" dirty="0"/>
              <a:t> </a:t>
            </a:r>
            <a:r>
              <a:rPr lang="en-US" sz="1400" dirty="0"/>
              <a:t>STE</a:t>
            </a:r>
            <a:r>
              <a:rPr lang="ru-RU" sz="1400" dirty="0"/>
              <a:t>М-</a:t>
            </a:r>
            <a:r>
              <a:rPr lang="ru-RU" sz="1400" dirty="0" err="1"/>
              <a:t>освіту</a:t>
            </a:r>
            <a:r>
              <a:rPr lang="ru-RU" sz="1400" dirty="0"/>
              <a:t> </a:t>
            </a:r>
            <a:r>
              <a:rPr lang="ru-RU" sz="1400" dirty="0" smtClean="0"/>
              <a:t>на </a:t>
            </a:r>
            <a:r>
              <a:rPr lang="ru-RU" sz="1400" dirty="0" err="1" smtClean="0"/>
              <a:t>місцях</a:t>
            </a:r>
            <a:r>
              <a:rPr lang="ru-RU" sz="1400" dirty="0"/>
              <a:t>.</a:t>
            </a:r>
          </a:p>
          <a:p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3610804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76672"/>
            <a:ext cx="820891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1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33890" y="453719"/>
            <a:ext cx="820891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 err="1" smtClean="0"/>
              <a:t>Акцентуємо</a:t>
            </a:r>
            <a:r>
              <a:rPr lang="ru-RU" sz="1400" dirty="0" smtClean="0"/>
              <a:t> </a:t>
            </a:r>
            <a:r>
              <a:rPr lang="ru-RU" sz="1400" dirty="0" err="1"/>
              <a:t>увагу</a:t>
            </a:r>
            <a:r>
              <a:rPr lang="ru-RU" sz="1400" dirty="0"/>
              <a:t>,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 smtClean="0"/>
              <a:t>оновлення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матеріально-технічної</a:t>
            </a:r>
            <a:r>
              <a:rPr lang="ru-RU" sz="1400" dirty="0" smtClean="0"/>
              <a:t> </a:t>
            </a:r>
            <a:r>
              <a:rPr lang="ru-RU" sz="1400" dirty="0" err="1"/>
              <a:t>бази</a:t>
            </a:r>
            <a:r>
              <a:rPr lang="ru-RU" sz="1400" dirty="0"/>
              <a:t> </a:t>
            </a:r>
            <a:r>
              <a:rPr lang="ru-RU" sz="1400" dirty="0" err="1" smtClean="0"/>
              <a:t>навчальних</a:t>
            </a:r>
            <a:r>
              <a:rPr lang="ru-RU" sz="1400" dirty="0" smtClean="0"/>
              <a:t> </a:t>
            </a:r>
            <a:r>
              <a:rPr lang="ru-RU" sz="1400" dirty="0" err="1" smtClean="0"/>
              <a:t>кабінетів</a:t>
            </a:r>
            <a:r>
              <a:rPr lang="ru-RU" sz="1400" dirty="0" smtClean="0"/>
              <a:t> </a:t>
            </a:r>
            <a:r>
              <a:rPr lang="ru-RU" sz="1400" dirty="0"/>
              <a:t>з </a:t>
            </a:r>
            <a:r>
              <a:rPr lang="ru-RU" sz="1400" dirty="0" err="1"/>
              <a:t>хімії</a:t>
            </a:r>
            <a:r>
              <a:rPr lang="ru-RU" sz="1400" dirty="0"/>
              <a:t> повинно </a:t>
            </a:r>
            <a:r>
              <a:rPr lang="ru-RU" sz="1400" dirty="0" err="1" smtClean="0"/>
              <a:t>відбуватися</a:t>
            </a:r>
            <a:r>
              <a:rPr lang="ru-RU" sz="1400" dirty="0" smtClean="0"/>
              <a:t> </a:t>
            </a:r>
            <a:r>
              <a:rPr lang="ru-RU" sz="1400" dirty="0" err="1" smtClean="0"/>
              <a:t>відповідно</a:t>
            </a:r>
            <a:r>
              <a:rPr lang="ru-RU" sz="1400" dirty="0" smtClean="0"/>
              <a:t> </a:t>
            </a:r>
            <a:r>
              <a:rPr lang="ru-RU" sz="1400" dirty="0"/>
              <a:t>до наказу </a:t>
            </a:r>
            <a:r>
              <a:rPr lang="ru-RU" sz="1400" dirty="0" err="1"/>
              <a:t>Міністерства</a:t>
            </a:r>
            <a:r>
              <a:rPr lang="ru-RU" sz="1400" dirty="0"/>
              <a:t> </a:t>
            </a:r>
            <a:r>
              <a:rPr lang="ru-RU" sz="1400" dirty="0" err="1" smtClean="0"/>
              <a:t>освіти</a:t>
            </a:r>
            <a:r>
              <a:rPr lang="ru-RU" sz="1400" dirty="0" smtClean="0"/>
              <a:t> і </a:t>
            </a:r>
            <a:r>
              <a:rPr lang="ru-RU" sz="1400" dirty="0"/>
              <a:t>науки </a:t>
            </a:r>
            <a:r>
              <a:rPr lang="ru-RU" sz="1400" dirty="0" err="1"/>
              <a:t>України</a:t>
            </a:r>
            <a:r>
              <a:rPr lang="ru-RU" sz="1400" dirty="0"/>
              <a:t> </a:t>
            </a:r>
            <a:r>
              <a:rPr lang="ru-RU" sz="1400" dirty="0" err="1"/>
              <a:t>від</a:t>
            </a:r>
            <a:r>
              <a:rPr lang="ru-RU" sz="1400" dirty="0"/>
              <a:t> 29.04.2020 № </a:t>
            </a:r>
            <a:r>
              <a:rPr lang="ru-RU" sz="1400" dirty="0" smtClean="0"/>
              <a:t>574 «</a:t>
            </a:r>
            <a:r>
              <a:rPr lang="ru-RU" sz="1400" dirty="0"/>
              <a:t>Про </a:t>
            </a:r>
            <a:r>
              <a:rPr lang="ru-RU" sz="1400" dirty="0" err="1"/>
              <a:t>затвердження</a:t>
            </a:r>
            <a:r>
              <a:rPr lang="ru-RU" sz="1400" dirty="0"/>
              <a:t> Типового </a:t>
            </a:r>
            <a:r>
              <a:rPr lang="ru-RU" sz="1400" dirty="0" err="1" smtClean="0"/>
              <a:t>переліку</a:t>
            </a:r>
            <a:r>
              <a:rPr lang="ru-RU" sz="1400" dirty="0" smtClean="0"/>
              <a:t> </a:t>
            </a:r>
            <a:r>
              <a:rPr lang="ru-RU" sz="1400" dirty="0" err="1" smtClean="0"/>
              <a:t>засобів</a:t>
            </a:r>
            <a:r>
              <a:rPr lang="ru-RU" sz="1400" dirty="0" smtClean="0"/>
              <a:t> </a:t>
            </a:r>
            <a:r>
              <a:rPr lang="ru-RU" sz="1400" dirty="0" err="1"/>
              <a:t>навчання</a:t>
            </a:r>
            <a:r>
              <a:rPr lang="ru-RU" sz="1400" dirty="0"/>
              <a:t> та </a:t>
            </a:r>
            <a:r>
              <a:rPr lang="ru-RU" sz="1400" dirty="0" err="1"/>
              <a:t>обладнання</a:t>
            </a:r>
            <a:r>
              <a:rPr lang="ru-RU" sz="1400" dirty="0"/>
              <a:t> для </a:t>
            </a:r>
            <a:r>
              <a:rPr lang="ru-RU" sz="1400" dirty="0" err="1" smtClean="0"/>
              <a:t>навчальних</a:t>
            </a:r>
            <a:r>
              <a:rPr lang="ru-RU" sz="1400" dirty="0" smtClean="0"/>
              <a:t> </a:t>
            </a:r>
            <a:r>
              <a:rPr lang="ru-RU" sz="1400" dirty="0" err="1"/>
              <a:t>кабінетів</a:t>
            </a:r>
            <a:r>
              <a:rPr lang="ru-RU" sz="1400" dirty="0"/>
              <a:t> і </a:t>
            </a:r>
            <a:r>
              <a:rPr lang="en-US" sz="1400" dirty="0"/>
              <a:t>STE</a:t>
            </a:r>
            <a:r>
              <a:rPr lang="ru-RU" sz="1400" dirty="0"/>
              <a:t>М-</a:t>
            </a:r>
            <a:r>
              <a:rPr lang="ru-RU" sz="1400" dirty="0" err="1"/>
              <a:t>лабораторій</a:t>
            </a:r>
            <a:r>
              <a:rPr lang="ru-RU" sz="1400" dirty="0" smtClean="0"/>
              <a:t>» </a:t>
            </a:r>
            <a:r>
              <a:rPr lang="en-US" sz="1400" dirty="0" smtClean="0"/>
              <a:t>(</a:t>
            </a:r>
            <a:r>
              <a:rPr lang="en-US" sz="1400" dirty="0">
                <a:hlinkClick r:id="rId2"/>
              </a:rPr>
              <a:t>https://bit.ly/3zjnQvF</a:t>
            </a:r>
            <a:r>
              <a:rPr lang="en-US" sz="1400" dirty="0" smtClean="0"/>
              <a:t>)</a:t>
            </a:r>
            <a:r>
              <a:rPr lang="uk-UA" sz="1400" dirty="0" smtClean="0"/>
              <a:t> </a:t>
            </a:r>
            <a:r>
              <a:rPr lang="en-US" sz="1400" dirty="0" smtClean="0"/>
              <a:t>.</a:t>
            </a:r>
            <a:endParaRPr lang="en-US" sz="1400" dirty="0"/>
          </a:p>
          <a:p>
            <a:pPr algn="just"/>
            <a:r>
              <a:rPr lang="ru-RU" sz="1400" dirty="0" err="1"/>
              <a:t>Організація</a:t>
            </a:r>
            <a:r>
              <a:rPr lang="ru-RU" sz="1400" dirty="0"/>
              <a:t> </a:t>
            </a:r>
            <a:r>
              <a:rPr lang="ru-RU" sz="1400" dirty="0" err="1"/>
              <a:t>освітнього</a:t>
            </a:r>
            <a:r>
              <a:rPr lang="ru-RU" sz="1400" dirty="0"/>
              <a:t> </a:t>
            </a:r>
            <a:r>
              <a:rPr lang="ru-RU" sz="1400" dirty="0" err="1"/>
              <a:t>процесу</a:t>
            </a:r>
            <a:r>
              <a:rPr lang="ru-RU" sz="1400" dirty="0"/>
              <a:t> </a:t>
            </a:r>
            <a:r>
              <a:rPr lang="ru-RU" sz="1400" dirty="0" err="1" smtClean="0"/>
              <a:t>має</a:t>
            </a:r>
            <a:r>
              <a:rPr lang="ru-RU" sz="1400" dirty="0" smtClean="0"/>
              <a:t> </a:t>
            </a:r>
            <a:r>
              <a:rPr lang="ru-RU" sz="1400" dirty="0" err="1" smtClean="0"/>
              <a:t>реалізуватися</a:t>
            </a:r>
            <a:r>
              <a:rPr lang="ru-RU" sz="1400" dirty="0" smtClean="0"/>
              <a:t> </a:t>
            </a:r>
            <a:r>
              <a:rPr lang="ru-RU" sz="1400" dirty="0" err="1"/>
              <a:t>також</a:t>
            </a:r>
            <a:r>
              <a:rPr lang="ru-RU" sz="1400" dirty="0"/>
              <a:t> з </a:t>
            </a:r>
            <a:r>
              <a:rPr lang="ru-RU" sz="1400" dirty="0" err="1" smtClean="0"/>
              <a:t>урахуванням</a:t>
            </a:r>
            <a:r>
              <a:rPr lang="ru-RU" sz="1400" dirty="0" smtClean="0"/>
              <a:t> </a:t>
            </a:r>
            <a:r>
              <a:rPr lang="ru-RU" sz="1400" dirty="0" err="1" smtClean="0"/>
              <a:t>результатів</a:t>
            </a:r>
            <a:r>
              <a:rPr lang="ru-RU" sz="1400" dirty="0" smtClean="0"/>
              <a:t> </a:t>
            </a:r>
            <a:r>
              <a:rPr lang="ru-RU" sz="1400" dirty="0" err="1"/>
              <a:t>міжнародного</a:t>
            </a:r>
            <a:r>
              <a:rPr lang="ru-RU" sz="1400" dirty="0"/>
              <a:t> </a:t>
            </a:r>
            <a:r>
              <a:rPr lang="ru-RU" sz="1400" dirty="0" err="1" smtClean="0"/>
              <a:t>дослідження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якості</a:t>
            </a:r>
            <a:r>
              <a:rPr lang="ru-RU" sz="1400" dirty="0" smtClean="0"/>
              <a:t> </a:t>
            </a:r>
            <a:r>
              <a:rPr lang="ru-RU" sz="1400" dirty="0" err="1"/>
              <a:t>освіти</a:t>
            </a:r>
            <a:r>
              <a:rPr lang="ru-RU" sz="1400" dirty="0"/>
              <a:t> PISA-2018, у </a:t>
            </a:r>
            <a:r>
              <a:rPr lang="ru-RU" sz="1400" dirty="0" err="1"/>
              <a:t>якому</a:t>
            </a:r>
            <a:r>
              <a:rPr lang="ru-RU" sz="1400" dirty="0"/>
              <a:t> </a:t>
            </a:r>
            <a:r>
              <a:rPr lang="ru-RU" sz="1400" dirty="0" err="1" smtClean="0"/>
              <a:t>Україна</a:t>
            </a:r>
            <a:r>
              <a:rPr lang="ru-RU" sz="1400" dirty="0" smtClean="0"/>
              <a:t> брала </a:t>
            </a:r>
            <a:r>
              <a:rPr lang="ru-RU" sz="1400" dirty="0"/>
              <a:t>участь </a:t>
            </a:r>
            <a:r>
              <a:rPr lang="ru-RU" sz="1400" dirty="0" err="1"/>
              <a:t>вперше</a:t>
            </a:r>
            <a:r>
              <a:rPr lang="ru-RU" sz="1400" dirty="0"/>
              <a:t>. </a:t>
            </a:r>
            <a:r>
              <a:rPr lang="ru-RU" sz="1400" dirty="0" err="1"/>
              <a:t>Національний</a:t>
            </a:r>
            <a:r>
              <a:rPr lang="ru-RU" sz="1400" dirty="0"/>
              <a:t> </a:t>
            </a:r>
            <a:r>
              <a:rPr lang="ru-RU" sz="1400" dirty="0" err="1" smtClean="0"/>
              <a:t>звіт</a:t>
            </a:r>
            <a:r>
              <a:rPr lang="ru-RU" sz="1400" dirty="0" smtClean="0"/>
              <a:t> за </a:t>
            </a:r>
            <a:r>
              <a:rPr lang="ru-RU" sz="1400" dirty="0"/>
              <a:t>результатами </a:t>
            </a:r>
            <a:r>
              <a:rPr lang="ru-RU" sz="1400" dirty="0" err="1"/>
              <a:t>міжнародного</a:t>
            </a:r>
            <a:r>
              <a:rPr lang="ru-RU" sz="1400" dirty="0"/>
              <a:t> </a:t>
            </a:r>
            <a:r>
              <a:rPr lang="ru-RU" sz="1400" dirty="0" err="1" smtClean="0"/>
              <a:t>дослідження</a:t>
            </a:r>
            <a:r>
              <a:rPr lang="ru-RU" sz="1400" dirty="0" smtClean="0"/>
              <a:t> </a:t>
            </a:r>
            <a:r>
              <a:rPr lang="ru-RU" sz="1400" dirty="0" err="1"/>
              <a:t>якості</a:t>
            </a:r>
            <a:r>
              <a:rPr lang="ru-RU" sz="1400" dirty="0"/>
              <a:t> </a:t>
            </a:r>
            <a:r>
              <a:rPr lang="ru-RU" sz="1400" dirty="0" err="1"/>
              <a:t>освіти</a:t>
            </a:r>
            <a:r>
              <a:rPr lang="ru-RU" sz="1400" dirty="0"/>
              <a:t> </a:t>
            </a:r>
            <a:r>
              <a:rPr lang="en-US" sz="1400" dirty="0"/>
              <a:t>PISA-2018 </a:t>
            </a:r>
            <a:r>
              <a:rPr lang="ru-RU" sz="1400" dirty="0" err="1" smtClean="0"/>
              <a:t>можна</a:t>
            </a:r>
            <a:r>
              <a:rPr lang="ru-RU" sz="1400" dirty="0" smtClean="0"/>
              <a:t> </a:t>
            </a:r>
            <a:r>
              <a:rPr lang="ru-RU" sz="1400" dirty="0" err="1" smtClean="0"/>
              <a:t>переглянути</a:t>
            </a:r>
            <a:r>
              <a:rPr lang="ru-RU" sz="1400" dirty="0" smtClean="0"/>
              <a:t> </a:t>
            </a:r>
            <a:r>
              <a:rPr lang="ru-RU" sz="1400" dirty="0"/>
              <a:t>за </a:t>
            </a:r>
            <a:r>
              <a:rPr lang="ru-RU" sz="1400" dirty="0" err="1" smtClean="0"/>
              <a:t>посиланням</a:t>
            </a:r>
            <a:r>
              <a:rPr lang="ru-RU" sz="1400" dirty="0" smtClean="0"/>
              <a:t> </a:t>
            </a:r>
            <a:r>
              <a:rPr lang="en-US" sz="1400" dirty="0" smtClean="0"/>
              <a:t>(</a:t>
            </a:r>
            <a:r>
              <a:rPr lang="en-US" sz="1400" dirty="0">
                <a:hlinkClick r:id="rId3"/>
              </a:rPr>
              <a:t>https://testportal.gov.ua/zvity-dani-4</a:t>
            </a:r>
            <a:r>
              <a:rPr lang="en-US" sz="1400" dirty="0" smtClean="0">
                <a:hlinkClick r:id="rId3"/>
              </a:rPr>
              <a:t>/</a:t>
            </a:r>
            <a:r>
              <a:rPr lang="en-US" sz="1400" dirty="0" smtClean="0"/>
              <a:t>)</a:t>
            </a:r>
            <a:r>
              <a:rPr lang="uk-UA" sz="1400" dirty="0" smtClean="0"/>
              <a:t> </a:t>
            </a:r>
            <a:r>
              <a:rPr lang="en-US" sz="1400" dirty="0" smtClean="0"/>
              <a:t>,</a:t>
            </a:r>
            <a:r>
              <a:rPr lang="uk-UA" sz="1400" dirty="0" smtClean="0"/>
              <a:t> </a:t>
            </a:r>
            <a:r>
              <a:rPr lang="ru-RU" sz="1400" dirty="0" smtClean="0"/>
              <a:t>а </a:t>
            </a:r>
            <a:r>
              <a:rPr lang="ru-RU" sz="1400" dirty="0" err="1"/>
              <a:t>також</a:t>
            </a:r>
            <a:r>
              <a:rPr lang="ru-RU" sz="1400" dirty="0"/>
              <a:t> </a:t>
            </a:r>
            <a:r>
              <a:rPr lang="ru-RU" sz="1400" dirty="0" err="1"/>
              <a:t>опрацювати</a:t>
            </a:r>
            <a:r>
              <a:rPr lang="ru-RU" sz="1400" dirty="0"/>
              <a:t> </a:t>
            </a:r>
            <a:r>
              <a:rPr lang="ru-RU" sz="1400" dirty="0" err="1"/>
              <a:t>методичні</a:t>
            </a:r>
            <a:r>
              <a:rPr lang="ru-RU" sz="1400" dirty="0"/>
              <a:t> </a:t>
            </a:r>
            <a:r>
              <a:rPr lang="ru-RU" sz="1400" dirty="0" err="1" smtClean="0"/>
              <a:t>рекомендації</a:t>
            </a:r>
            <a:r>
              <a:rPr lang="ru-RU" sz="1400" dirty="0" smtClean="0"/>
              <a:t> </a:t>
            </a:r>
            <a:r>
              <a:rPr lang="ru-RU" sz="1400" dirty="0" err="1"/>
              <a:t>щодо</a:t>
            </a:r>
            <a:r>
              <a:rPr lang="ru-RU" sz="1400" dirty="0"/>
              <a:t> </a:t>
            </a:r>
            <a:r>
              <a:rPr lang="ru-RU" sz="1400" dirty="0" err="1"/>
              <a:t>поліпшення</a:t>
            </a:r>
            <a:r>
              <a:rPr lang="ru-RU" sz="1400" dirty="0"/>
              <a:t> </a:t>
            </a:r>
            <a:r>
              <a:rPr lang="ru-RU" sz="1400" dirty="0" err="1"/>
              <a:t>читацької</a:t>
            </a:r>
            <a:r>
              <a:rPr lang="ru-RU" sz="1400" dirty="0" smtClean="0"/>
              <a:t>, </a:t>
            </a:r>
            <a:r>
              <a:rPr lang="ru-RU" sz="1400" dirty="0" err="1" smtClean="0"/>
              <a:t>математичної</a:t>
            </a:r>
            <a:r>
              <a:rPr lang="ru-RU" sz="1400" dirty="0" smtClean="0"/>
              <a:t> </a:t>
            </a:r>
            <a:r>
              <a:rPr lang="ru-RU" sz="1400" dirty="0"/>
              <a:t>і </a:t>
            </a:r>
            <a:r>
              <a:rPr lang="ru-RU" sz="1400" dirty="0" err="1" smtClean="0"/>
              <a:t>природничо-наукової</a:t>
            </a:r>
            <a:r>
              <a:rPr lang="ru-RU" sz="1400" dirty="0" smtClean="0"/>
              <a:t> </a:t>
            </a:r>
            <a:r>
              <a:rPr lang="ru-RU" sz="1400" dirty="0" err="1" smtClean="0"/>
              <a:t>грамотності</a:t>
            </a:r>
            <a:r>
              <a:rPr lang="ru-RU" sz="1400" dirty="0" smtClean="0"/>
              <a:t> </a:t>
            </a:r>
            <a:r>
              <a:rPr lang="ru-RU" sz="1400" dirty="0" err="1"/>
              <a:t>учнів</a:t>
            </a:r>
            <a:r>
              <a:rPr lang="ru-RU" sz="1400" dirty="0"/>
              <a:t>, </a:t>
            </a:r>
            <a:r>
              <a:rPr lang="ru-RU" sz="1400" dirty="0" err="1"/>
              <a:t>підготовлені</a:t>
            </a:r>
            <a:r>
              <a:rPr lang="ru-RU" sz="1400" dirty="0"/>
              <a:t> </a:t>
            </a:r>
            <a:r>
              <a:rPr lang="ru-RU" sz="1400" dirty="0" err="1" smtClean="0"/>
              <a:t>Національною</a:t>
            </a:r>
            <a:r>
              <a:rPr lang="ru-RU" sz="1400" dirty="0" smtClean="0"/>
              <a:t> </a:t>
            </a:r>
            <a:r>
              <a:rPr lang="ru-RU" sz="1400" dirty="0" err="1"/>
              <a:t>академією</a:t>
            </a:r>
            <a:r>
              <a:rPr lang="ru-RU" sz="1400" dirty="0"/>
              <a:t> </a:t>
            </a:r>
            <a:r>
              <a:rPr lang="ru-RU" sz="1400" dirty="0" err="1" smtClean="0"/>
              <a:t>педагогічних</a:t>
            </a:r>
            <a:r>
              <a:rPr lang="ru-RU" sz="1400" dirty="0" smtClean="0"/>
              <a:t> наук </a:t>
            </a:r>
            <a:r>
              <a:rPr lang="ru-RU" sz="1400" dirty="0" err="1"/>
              <a:t>України</a:t>
            </a:r>
            <a:r>
              <a:rPr lang="ru-RU" sz="1400" dirty="0"/>
              <a:t>, з метою </a:t>
            </a:r>
            <a:r>
              <a:rPr lang="ru-RU" sz="1400" dirty="0" err="1"/>
              <a:t>підготовки</a:t>
            </a:r>
            <a:r>
              <a:rPr lang="ru-RU" sz="1400" dirty="0"/>
              <a:t> </a:t>
            </a:r>
            <a:r>
              <a:rPr lang="ru-RU" sz="1400" dirty="0" smtClean="0"/>
              <a:t>до </a:t>
            </a:r>
            <a:r>
              <a:rPr lang="ru-RU" sz="1400" dirty="0" err="1" smtClean="0"/>
              <a:t>пілотного</a:t>
            </a:r>
            <a:r>
              <a:rPr lang="ru-RU" sz="1400" dirty="0" smtClean="0"/>
              <a:t> </a:t>
            </a:r>
            <a:r>
              <a:rPr lang="ru-RU" sz="1400" dirty="0" err="1"/>
              <a:t>етапу</a:t>
            </a:r>
            <a:r>
              <a:rPr lang="ru-RU" sz="1400" dirty="0"/>
              <a:t> </a:t>
            </a:r>
            <a:r>
              <a:rPr lang="ru-RU" sz="1400" dirty="0" err="1"/>
              <a:t>міжнародного</a:t>
            </a:r>
            <a:r>
              <a:rPr lang="ru-RU" sz="1400" dirty="0"/>
              <a:t> </a:t>
            </a:r>
            <a:r>
              <a:rPr lang="ru-RU" sz="1400" dirty="0" err="1" smtClean="0"/>
              <a:t>порівняльного</a:t>
            </a:r>
            <a:r>
              <a:rPr lang="ru-RU" sz="1400" dirty="0" smtClean="0"/>
              <a:t> </a:t>
            </a:r>
            <a:r>
              <a:rPr lang="ru-RU" sz="1400" dirty="0" err="1"/>
              <a:t>дослідження</a:t>
            </a:r>
            <a:r>
              <a:rPr lang="ru-RU" sz="1400" dirty="0"/>
              <a:t> </a:t>
            </a:r>
            <a:r>
              <a:rPr lang="ru-RU" sz="1400" dirty="0" err="1"/>
              <a:t>якості</a:t>
            </a:r>
            <a:r>
              <a:rPr lang="ru-RU" sz="1400" dirty="0"/>
              <a:t> </a:t>
            </a:r>
            <a:r>
              <a:rPr lang="ru-RU" sz="1400" dirty="0" err="1" smtClean="0"/>
              <a:t>освіти</a:t>
            </a:r>
            <a:r>
              <a:rPr lang="ru-RU" sz="1400" dirty="0" smtClean="0"/>
              <a:t> PISA-2022</a:t>
            </a:r>
            <a:r>
              <a:rPr lang="ru-RU" sz="1400" dirty="0"/>
              <a:t>, в </a:t>
            </a:r>
            <a:r>
              <a:rPr lang="ru-RU" sz="1400" dirty="0" err="1"/>
              <a:t>якому</a:t>
            </a:r>
            <a:r>
              <a:rPr lang="ru-RU" sz="1400" dirty="0"/>
              <a:t> </a:t>
            </a:r>
            <a:r>
              <a:rPr lang="ru-RU" sz="1400" dirty="0" err="1"/>
              <a:t>Україна</a:t>
            </a:r>
            <a:r>
              <a:rPr lang="ru-RU" sz="1400" dirty="0"/>
              <a:t> буде </a:t>
            </a:r>
            <a:r>
              <a:rPr lang="ru-RU" sz="1400" dirty="0" err="1" smtClean="0"/>
              <a:t>брати</a:t>
            </a:r>
            <a:r>
              <a:rPr lang="ru-RU" sz="1400" dirty="0" smtClean="0"/>
              <a:t> участь </a:t>
            </a:r>
            <a:r>
              <a:rPr lang="ru-RU" sz="1400" dirty="0" err="1"/>
              <a:t>вдруге</a:t>
            </a:r>
            <a:r>
              <a:rPr lang="ru-RU" sz="1400" dirty="0"/>
              <a:t>.</a:t>
            </a:r>
          </a:p>
          <a:p>
            <a:pPr algn="just"/>
            <a:r>
              <a:rPr lang="ru-RU" sz="1400" dirty="0"/>
              <a:t>У </a:t>
            </a:r>
            <a:r>
              <a:rPr lang="ru-RU" sz="1400" dirty="0" err="1"/>
              <a:t>випадку</a:t>
            </a:r>
            <a:r>
              <a:rPr lang="ru-RU" sz="1400" dirty="0"/>
              <a:t> переходу </a:t>
            </a:r>
            <a:r>
              <a:rPr lang="ru-RU" sz="1400" dirty="0" err="1"/>
              <a:t>освітніх</a:t>
            </a:r>
            <a:r>
              <a:rPr lang="ru-RU" sz="1400" dirty="0"/>
              <a:t> </a:t>
            </a:r>
            <a:r>
              <a:rPr lang="ru-RU" sz="1400" dirty="0" err="1" smtClean="0"/>
              <a:t>закладів</a:t>
            </a:r>
            <a:r>
              <a:rPr lang="ru-RU" sz="1400" dirty="0" smtClean="0"/>
              <a:t> </a:t>
            </a:r>
            <a:r>
              <a:rPr lang="ru-RU" sz="1400" dirty="0"/>
              <a:t>на </a:t>
            </a:r>
            <a:r>
              <a:rPr lang="ru-RU" sz="1400" dirty="0" err="1"/>
              <a:t>дистанційне</a:t>
            </a:r>
            <a:r>
              <a:rPr lang="ru-RU" sz="1400" dirty="0"/>
              <a:t> </a:t>
            </a:r>
            <a:r>
              <a:rPr lang="ru-RU" sz="1400" dirty="0" err="1"/>
              <a:t>навчання</a:t>
            </a:r>
            <a:r>
              <a:rPr lang="ru-RU" sz="1400" dirty="0"/>
              <a:t> </a:t>
            </a:r>
            <a:r>
              <a:rPr lang="ru-RU" sz="1400" dirty="0" err="1" smtClean="0"/>
              <a:t>рекомендуємо</a:t>
            </a:r>
            <a:r>
              <a:rPr lang="ru-RU" sz="1400" dirty="0" smtClean="0"/>
              <a:t> </a:t>
            </a:r>
            <a:r>
              <a:rPr lang="ru-RU" sz="1400" dirty="0" err="1"/>
              <a:t>використовувати</a:t>
            </a:r>
            <a:r>
              <a:rPr lang="ru-RU" sz="1400" dirty="0"/>
              <a:t> </a:t>
            </a:r>
            <a:r>
              <a:rPr lang="ru-RU" sz="1400" dirty="0" err="1" smtClean="0"/>
              <a:t>власний</a:t>
            </a:r>
            <a:r>
              <a:rPr lang="ru-RU" sz="1400" dirty="0" smtClean="0"/>
              <a:t> </a:t>
            </a:r>
            <a:r>
              <a:rPr lang="ru-RU" sz="1400" dirty="0" err="1" smtClean="0"/>
              <a:t>досвід</a:t>
            </a:r>
            <a:r>
              <a:rPr lang="ru-RU" sz="1400" dirty="0" smtClean="0"/>
              <a:t> </a:t>
            </a:r>
            <a:r>
              <a:rPr lang="ru-RU" sz="1400" dirty="0"/>
              <a:t>та </a:t>
            </a:r>
            <a:r>
              <a:rPr lang="ru-RU" sz="1400" dirty="0" err="1"/>
              <a:t>надані</a:t>
            </a:r>
            <a:r>
              <a:rPr lang="ru-RU" sz="1400" dirty="0"/>
              <a:t> </a:t>
            </a:r>
            <a:r>
              <a:rPr lang="ru-RU" sz="1400" dirty="0" err="1"/>
              <a:t>методичні</a:t>
            </a:r>
            <a:r>
              <a:rPr lang="ru-RU" sz="1400" dirty="0"/>
              <a:t> </a:t>
            </a:r>
            <a:r>
              <a:rPr lang="ru-RU" sz="1400" dirty="0" err="1" smtClean="0"/>
              <a:t>рекомендації</a:t>
            </a:r>
            <a:r>
              <a:rPr lang="ru-RU" sz="1400" dirty="0"/>
              <a:t>, </a:t>
            </a:r>
            <a:r>
              <a:rPr lang="ru-RU" sz="1400" dirty="0" err="1"/>
              <a:t>розміщені</a:t>
            </a:r>
            <a:r>
              <a:rPr lang="ru-RU" sz="1400" dirty="0"/>
              <a:t> на </a:t>
            </a:r>
            <a:r>
              <a:rPr lang="ru-RU" sz="1400" dirty="0" smtClean="0"/>
              <a:t>сайтах.</a:t>
            </a:r>
            <a:endParaRPr lang="ru-RU" sz="1400" dirty="0"/>
          </a:p>
        </p:txBody>
      </p:sp>
      <p:pic>
        <p:nvPicPr>
          <p:cNvPr id="5" name="Picture 2" descr="C:\Users\ACER\Desktop\завантаження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43685" y="3962334"/>
            <a:ext cx="1842517" cy="21602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47900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76672"/>
            <a:ext cx="820891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1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33890" y="453719"/>
            <a:ext cx="820891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err="1"/>
              <a:t>Особливості</a:t>
            </a:r>
            <a:r>
              <a:rPr lang="ru-RU" sz="2400" b="1" dirty="0"/>
              <a:t> </a:t>
            </a:r>
            <a:r>
              <a:rPr lang="ru-RU" sz="2400" b="1" dirty="0" err="1"/>
              <a:t>вивчення</a:t>
            </a:r>
            <a:r>
              <a:rPr lang="ru-RU" sz="2400" b="1" dirty="0"/>
              <a:t> </a:t>
            </a:r>
            <a:r>
              <a:rPr lang="ru-RU" sz="2400" b="1" dirty="0" err="1"/>
              <a:t>інваріантної</a:t>
            </a:r>
            <a:r>
              <a:rPr lang="ru-RU" sz="2400" b="1" dirty="0"/>
              <a:t> </a:t>
            </a:r>
            <a:r>
              <a:rPr lang="ru-RU" sz="2400" b="1" dirty="0" err="1"/>
              <a:t>складової</a:t>
            </a:r>
            <a:r>
              <a:rPr lang="ru-RU" sz="2400" b="1" dirty="0"/>
              <a:t> </a:t>
            </a:r>
            <a:r>
              <a:rPr lang="ru-RU" sz="2400" b="1" dirty="0" err="1"/>
              <a:t>хімії</a:t>
            </a:r>
            <a:r>
              <a:rPr lang="ru-RU" sz="2400" b="1" dirty="0"/>
              <a:t> в 7-11 </a:t>
            </a:r>
            <a:r>
              <a:rPr lang="ru-RU" sz="2400" b="1" dirty="0" err="1" smtClean="0"/>
              <a:t>класах</a:t>
            </a:r>
            <a:endParaRPr lang="ru-RU" sz="2400" b="1" dirty="0" smtClean="0"/>
          </a:p>
          <a:p>
            <a:pPr algn="ctr"/>
            <a:endParaRPr lang="uk-UA" sz="2400" b="1" dirty="0"/>
          </a:p>
          <a:p>
            <a:r>
              <a:rPr lang="ru-RU" sz="1600" dirty="0"/>
              <a:t>У 2021/2022 </a:t>
            </a:r>
            <a:r>
              <a:rPr lang="ru-RU" sz="1600" dirty="0" err="1"/>
              <a:t>н.р</a:t>
            </a:r>
            <a:r>
              <a:rPr lang="ru-RU" sz="1600" dirty="0"/>
              <a:t>. </a:t>
            </a:r>
            <a:r>
              <a:rPr lang="ru-RU" sz="1600" dirty="0" err="1"/>
              <a:t>навчальні</a:t>
            </a:r>
            <a:r>
              <a:rPr lang="ru-RU" sz="1600" dirty="0"/>
              <a:t> </a:t>
            </a:r>
            <a:r>
              <a:rPr lang="ru-RU" sz="1600" dirty="0" err="1" smtClean="0"/>
              <a:t>програми</a:t>
            </a:r>
            <a:r>
              <a:rPr lang="ru-RU" sz="1600" dirty="0" smtClean="0"/>
              <a:t> </a:t>
            </a:r>
            <a:r>
              <a:rPr lang="ru-RU" sz="1600" dirty="0"/>
              <a:t>з </a:t>
            </a:r>
            <a:r>
              <a:rPr lang="ru-RU" sz="1600" dirty="0" err="1"/>
              <a:t>хімії</a:t>
            </a:r>
            <a:r>
              <a:rPr lang="ru-RU" sz="1600" dirty="0"/>
              <a:t> для 7-11 </a:t>
            </a:r>
            <a:r>
              <a:rPr lang="ru-RU" sz="1600" dirty="0" err="1"/>
              <a:t>класів</a:t>
            </a:r>
            <a:r>
              <a:rPr lang="ru-RU" sz="1600" dirty="0"/>
              <a:t> </a:t>
            </a:r>
            <a:r>
              <a:rPr lang="ru-RU" sz="1600" dirty="0" err="1" smtClean="0"/>
              <a:t>залишаються</a:t>
            </a:r>
            <a:r>
              <a:rPr lang="ru-RU" sz="1600" dirty="0" smtClean="0"/>
              <a:t> без </a:t>
            </a:r>
            <a:r>
              <a:rPr lang="ru-RU" sz="1600" dirty="0" err="1"/>
              <a:t>змін</a:t>
            </a:r>
            <a:r>
              <a:rPr lang="ru-RU" sz="1600" dirty="0"/>
              <a:t>.</a:t>
            </a:r>
          </a:p>
          <a:p>
            <a:pPr algn="just"/>
            <a:r>
              <a:rPr lang="ru-RU" sz="1600" dirty="0" err="1"/>
              <a:t>Рекомендації</a:t>
            </a:r>
            <a:r>
              <a:rPr lang="ru-RU" sz="1600" dirty="0"/>
              <a:t> </a:t>
            </a:r>
            <a:r>
              <a:rPr lang="ru-RU" sz="1600" dirty="0" err="1"/>
              <a:t>щодо</a:t>
            </a:r>
            <a:r>
              <a:rPr lang="ru-RU" sz="1600" dirty="0"/>
              <a:t> </a:t>
            </a:r>
            <a:r>
              <a:rPr lang="ru-RU" sz="1600" dirty="0" err="1"/>
              <a:t>вивчення</a:t>
            </a:r>
            <a:r>
              <a:rPr lang="ru-RU" sz="1600" dirty="0"/>
              <a:t> </a:t>
            </a:r>
            <a:r>
              <a:rPr lang="ru-RU" sz="1600" dirty="0" err="1"/>
              <a:t>хімії</a:t>
            </a:r>
            <a:r>
              <a:rPr lang="ru-RU" sz="1600" dirty="0"/>
              <a:t> </a:t>
            </a:r>
            <a:r>
              <a:rPr lang="ru-RU" sz="1600" dirty="0" smtClean="0"/>
              <a:t>в 11 </a:t>
            </a:r>
            <a:r>
              <a:rPr lang="ru-RU" sz="1600" dirty="0" err="1"/>
              <a:t>класах</a:t>
            </a:r>
            <a:r>
              <a:rPr lang="ru-RU" sz="1600" dirty="0"/>
              <a:t> з </a:t>
            </a:r>
            <a:r>
              <a:rPr lang="ru-RU" sz="1600" dirty="0" err="1"/>
              <a:t>профільним</a:t>
            </a:r>
            <a:r>
              <a:rPr lang="ru-RU" sz="1600" dirty="0"/>
              <a:t> </a:t>
            </a:r>
            <a:r>
              <a:rPr lang="ru-RU" sz="1600" dirty="0" err="1"/>
              <a:t>рівнем</a:t>
            </a:r>
            <a:r>
              <a:rPr lang="ru-RU" sz="1600" dirty="0"/>
              <a:t> </a:t>
            </a:r>
            <a:r>
              <a:rPr lang="ru-RU" sz="1600" dirty="0" err="1" smtClean="0"/>
              <a:t>навчання</a:t>
            </a:r>
            <a:r>
              <a:rPr lang="ru-RU" sz="1600" dirty="0" smtClean="0"/>
              <a:t> детально </a:t>
            </a:r>
            <a:r>
              <a:rPr lang="ru-RU" sz="1600" dirty="0" err="1" smtClean="0"/>
              <a:t>представлені</a:t>
            </a:r>
            <a:r>
              <a:rPr lang="ru-RU" sz="1600" dirty="0" smtClean="0"/>
              <a:t> </a:t>
            </a:r>
            <a:r>
              <a:rPr lang="ru-RU" sz="1600" dirty="0"/>
              <a:t>у </a:t>
            </a:r>
            <a:r>
              <a:rPr lang="ru-RU" sz="1600" dirty="0" err="1" smtClean="0"/>
              <a:t>методичних</a:t>
            </a:r>
            <a:r>
              <a:rPr lang="ru-RU" sz="1600" dirty="0" smtClean="0"/>
              <a:t> </a:t>
            </a:r>
            <a:r>
              <a:rPr lang="ru-RU" sz="1600" dirty="0" err="1" smtClean="0"/>
              <a:t>рекомендаціях</a:t>
            </a:r>
            <a:r>
              <a:rPr lang="ru-RU" sz="1600" dirty="0" smtClean="0"/>
              <a:t> </a:t>
            </a:r>
            <a:r>
              <a:rPr lang="ru-RU" sz="1600" dirty="0" err="1"/>
              <a:t>Міністерства</a:t>
            </a:r>
            <a:r>
              <a:rPr lang="ru-RU" sz="1600" dirty="0"/>
              <a:t> </a:t>
            </a:r>
            <a:r>
              <a:rPr lang="ru-RU" sz="1600" dirty="0" err="1"/>
              <a:t>освіти</a:t>
            </a:r>
            <a:r>
              <a:rPr lang="ru-RU" sz="1600" dirty="0"/>
              <a:t> і </a:t>
            </a:r>
            <a:r>
              <a:rPr lang="ru-RU" sz="1600" dirty="0" smtClean="0"/>
              <a:t>науки </a:t>
            </a:r>
            <a:r>
              <a:rPr lang="ru-RU" sz="1600" dirty="0" err="1"/>
              <a:t>України</a:t>
            </a:r>
            <a:r>
              <a:rPr lang="ru-RU" sz="1600" dirty="0"/>
              <a:t>, </a:t>
            </a:r>
            <a:r>
              <a:rPr lang="ru-RU" sz="1600" dirty="0" err="1"/>
              <a:t>затверджених</a:t>
            </a:r>
            <a:r>
              <a:rPr lang="ru-RU" sz="1600" dirty="0"/>
              <a:t> </a:t>
            </a:r>
            <a:r>
              <a:rPr lang="ru-RU" sz="1600" dirty="0" err="1" smtClean="0"/>
              <a:t>відповідним</a:t>
            </a:r>
            <a:r>
              <a:rPr lang="ru-RU" sz="1600" dirty="0" smtClean="0"/>
              <a:t> наказом </a:t>
            </a:r>
            <a:r>
              <a:rPr lang="ru-RU" sz="1600" dirty="0" err="1"/>
              <a:t>від</a:t>
            </a:r>
            <a:r>
              <a:rPr lang="ru-RU" sz="1600" dirty="0"/>
              <a:t> 01.07.2019 № 1/11-5966.</a:t>
            </a:r>
            <a:endParaRPr lang="ru-RU" sz="1600" dirty="0"/>
          </a:p>
        </p:txBody>
      </p:sp>
      <p:pic>
        <p:nvPicPr>
          <p:cNvPr id="5" name="Picture 2" descr="C:\Users\ACER\Desktop\завантаження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3717032"/>
            <a:ext cx="1842517" cy="21602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44358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76672"/>
            <a:ext cx="820891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1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33890" y="453719"/>
            <a:ext cx="8208912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err="1"/>
              <a:t>Рекомендації</a:t>
            </a:r>
            <a:r>
              <a:rPr lang="ru-RU" b="1" dirty="0"/>
              <a:t> </a:t>
            </a:r>
            <a:r>
              <a:rPr lang="ru-RU" b="1" dirty="0" err="1"/>
              <a:t>щодо</a:t>
            </a:r>
            <a:r>
              <a:rPr lang="ru-RU" b="1" dirty="0"/>
              <a:t> </a:t>
            </a:r>
            <a:r>
              <a:rPr lang="ru-RU" b="1" dirty="0" err="1"/>
              <a:t>підготовки</a:t>
            </a:r>
            <a:r>
              <a:rPr lang="ru-RU" b="1" dirty="0"/>
              <a:t> до </a:t>
            </a:r>
            <a:r>
              <a:rPr lang="ru-RU" b="1" dirty="0" err="1"/>
              <a:t>зовнішнього</a:t>
            </a:r>
            <a:r>
              <a:rPr lang="ru-RU" b="1" dirty="0"/>
              <a:t> </a:t>
            </a:r>
            <a:r>
              <a:rPr lang="ru-RU" b="1" dirty="0" err="1"/>
              <a:t>незалежного</a:t>
            </a:r>
            <a:r>
              <a:rPr lang="ru-RU" b="1" dirty="0"/>
              <a:t> </a:t>
            </a:r>
            <a:r>
              <a:rPr lang="ru-RU" b="1" dirty="0" err="1"/>
              <a:t>оцінювання</a:t>
            </a:r>
            <a:r>
              <a:rPr lang="ru-RU" b="1" dirty="0"/>
              <a:t> з </a:t>
            </a:r>
            <a:r>
              <a:rPr lang="ru-RU" b="1" dirty="0" err="1" smtClean="0"/>
              <a:t>хімії</a:t>
            </a:r>
            <a:endParaRPr lang="ru-RU" b="1" dirty="0" smtClean="0"/>
          </a:p>
          <a:p>
            <a:pPr algn="ctr"/>
            <a:endParaRPr lang="uk-UA" sz="1600" b="1" dirty="0"/>
          </a:p>
          <a:p>
            <a:pPr algn="just"/>
            <a:r>
              <a:rPr lang="ru-RU" sz="1600" dirty="0" err="1"/>
              <a:t>Відповідно</a:t>
            </a:r>
            <a:r>
              <a:rPr lang="ru-RU" sz="1600" dirty="0"/>
              <a:t> до наказу </a:t>
            </a:r>
            <a:r>
              <a:rPr lang="ru-RU" sz="1600" dirty="0" err="1" smtClean="0"/>
              <a:t>Міністерства</a:t>
            </a:r>
            <a:r>
              <a:rPr lang="ru-RU" sz="1600" dirty="0" smtClean="0"/>
              <a:t> </a:t>
            </a:r>
            <a:r>
              <a:rPr lang="ru-RU" sz="1600" dirty="0" err="1" smtClean="0"/>
              <a:t>освіти</a:t>
            </a:r>
            <a:r>
              <a:rPr lang="ru-RU" sz="1600" dirty="0" smtClean="0"/>
              <a:t> </a:t>
            </a:r>
            <a:r>
              <a:rPr lang="ru-RU" sz="1600" dirty="0"/>
              <a:t>і науки </a:t>
            </a:r>
            <a:r>
              <a:rPr lang="ru-RU" sz="1600" dirty="0" err="1"/>
              <a:t>України</a:t>
            </a:r>
            <a:r>
              <a:rPr lang="ru-RU" sz="1600" dirty="0"/>
              <a:t> </a:t>
            </a:r>
            <a:r>
              <a:rPr lang="ru-RU" sz="1600" dirty="0" err="1"/>
              <a:t>від</a:t>
            </a:r>
            <a:r>
              <a:rPr lang="ru-RU" sz="1600" dirty="0"/>
              <a:t> </a:t>
            </a:r>
            <a:r>
              <a:rPr lang="ru-RU" sz="1600" dirty="0" smtClean="0"/>
              <a:t>26.06.2018 № </a:t>
            </a:r>
            <a:r>
              <a:rPr lang="ru-RU" sz="1600" dirty="0"/>
              <a:t>696 «Про </a:t>
            </a:r>
            <a:r>
              <a:rPr lang="ru-RU" sz="1600" dirty="0" err="1"/>
              <a:t>затвердження</a:t>
            </a:r>
            <a:r>
              <a:rPr lang="ru-RU" sz="1600" dirty="0"/>
              <a:t> </a:t>
            </a:r>
            <a:r>
              <a:rPr lang="ru-RU" sz="1600" dirty="0" err="1" smtClean="0"/>
              <a:t>програм</a:t>
            </a:r>
            <a:r>
              <a:rPr lang="ru-RU" sz="1600" dirty="0" smtClean="0"/>
              <a:t> </a:t>
            </a:r>
            <a:r>
              <a:rPr lang="ru-RU" sz="1600" dirty="0" err="1" smtClean="0"/>
              <a:t>зовнішнього</a:t>
            </a:r>
            <a:r>
              <a:rPr lang="ru-RU" sz="1600" dirty="0" smtClean="0"/>
              <a:t> </a:t>
            </a:r>
            <a:r>
              <a:rPr lang="ru-RU" sz="1600" dirty="0" err="1"/>
              <a:t>незалежного</a:t>
            </a:r>
            <a:r>
              <a:rPr lang="ru-RU" sz="1600" dirty="0"/>
              <a:t> </a:t>
            </a:r>
            <a:r>
              <a:rPr lang="ru-RU" sz="1600" dirty="0" err="1" smtClean="0"/>
              <a:t>оцінювання</a:t>
            </a:r>
            <a:r>
              <a:rPr lang="ru-RU" sz="1600" dirty="0" smtClean="0"/>
              <a:t> </a:t>
            </a:r>
            <a:r>
              <a:rPr lang="ru-RU" sz="1600" dirty="0" err="1" smtClean="0"/>
              <a:t>результатів</a:t>
            </a:r>
            <a:r>
              <a:rPr lang="ru-RU" sz="1600" dirty="0" smtClean="0"/>
              <a:t> </a:t>
            </a:r>
            <a:r>
              <a:rPr lang="ru-RU" sz="1600" dirty="0" err="1"/>
              <a:t>навчання</a:t>
            </a:r>
            <a:r>
              <a:rPr lang="ru-RU" sz="1600" dirty="0"/>
              <a:t>, </a:t>
            </a:r>
            <a:r>
              <a:rPr lang="ru-RU" sz="1600" dirty="0" err="1"/>
              <a:t>здобутих</a:t>
            </a:r>
            <a:r>
              <a:rPr lang="ru-RU" sz="1600" dirty="0"/>
              <a:t> на </a:t>
            </a:r>
            <a:r>
              <a:rPr lang="ru-RU" sz="1600" dirty="0" err="1" smtClean="0"/>
              <a:t>основі</a:t>
            </a:r>
            <a:r>
              <a:rPr lang="ru-RU" sz="1600" dirty="0" smtClean="0"/>
              <a:t> </a:t>
            </a:r>
            <a:r>
              <a:rPr lang="ru-RU" sz="1600" dirty="0" err="1" smtClean="0"/>
              <a:t>повної</a:t>
            </a:r>
            <a:r>
              <a:rPr lang="ru-RU" sz="1600" dirty="0" smtClean="0"/>
              <a:t> </a:t>
            </a:r>
            <a:r>
              <a:rPr lang="ru-RU" sz="1600" dirty="0" err="1"/>
              <a:t>загальної</a:t>
            </a:r>
            <a:r>
              <a:rPr lang="ru-RU" sz="1600" dirty="0"/>
              <a:t> </a:t>
            </a:r>
            <a:r>
              <a:rPr lang="ru-RU" sz="1600" dirty="0" err="1"/>
              <a:t>середньої</a:t>
            </a:r>
            <a:r>
              <a:rPr lang="ru-RU" sz="1600" dirty="0"/>
              <a:t> </a:t>
            </a:r>
            <a:r>
              <a:rPr lang="ru-RU" sz="1600" dirty="0" err="1"/>
              <a:t>освіти</a:t>
            </a:r>
            <a:r>
              <a:rPr lang="ru-RU" sz="1600" dirty="0"/>
              <a:t>» </a:t>
            </a:r>
            <a:r>
              <a:rPr lang="ru-RU" sz="1600" dirty="0" err="1" smtClean="0"/>
              <a:t>зовнішнє</a:t>
            </a:r>
            <a:r>
              <a:rPr lang="ru-RU" sz="1600" dirty="0" smtClean="0"/>
              <a:t> </a:t>
            </a:r>
            <a:r>
              <a:rPr lang="ru-RU" sz="1600" dirty="0" err="1"/>
              <a:t>незалежне</a:t>
            </a:r>
            <a:r>
              <a:rPr lang="ru-RU" sz="1600" dirty="0"/>
              <a:t> </a:t>
            </a:r>
            <a:r>
              <a:rPr lang="ru-RU" sz="1600" dirty="0" err="1"/>
              <a:t>оцінювання</a:t>
            </a:r>
            <a:r>
              <a:rPr lang="ru-RU" sz="1600" dirty="0"/>
              <a:t> з </a:t>
            </a:r>
            <a:r>
              <a:rPr lang="ru-RU" sz="1600" dirty="0" err="1"/>
              <a:t>хімії</a:t>
            </a:r>
            <a:r>
              <a:rPr lang="ru-RU" sz="1600" dirty="0"/>
              <a:t> </a:t>
            </a:r>
            <a:r>
              <a:rPr lang="ru-RU" sz="1600" dirty="0" smtClean="0"/>
              <a:t>у 2022 </a:t>
            </a:r>
            <a:r>
              <a:rPr lang="ru-RU" sz="1600" dirty="0" err="1"/>
              <a:t>році</a:t>
            </a:r>
            <a:r>
              <a:rPr lang="ru-RU" sz="1600" dirty="0"/>
              <a:t> </a:t>
            </a:r>
            <a:r>
              <a:rPr lang="ru-RU" sz="1600" dirty="0" err="1"/>
              <a:t>відбудеться</a:t>
            </a:r>
            <a:r>
              <a:rPr lang="ru-RU" sz="1600" dirty="0"/>
              <a:t> за </a:t>
            </a:r>
            <a:r>
              <a:rPr lang="ru-RU" sz="1600" dirty="0" err="1"/>
              <a:t>програмою</a:t>
            </a:r>
            <a:r>
              <a:rPr lang="ru-RU" sz="1600" dirty="0"/>
              <a:t>, </a:t>
            </a:r>
            <a:r>
              <a:rPr lang="ru-RU" sz="1600" dirty="0" err="1" smtClean="0"/>
              <a:t>що</a:t>
            </a:r>
            <a:r>
              <a:rPr lang="ru-RU" sz="1600" dirty="0" smtClean="0"/>
              <a:t> вступила </a:t>
            </a:r>
            <a:r>
              <a:rPr lang="ru-RU" sz="1600" dirty="0"/>
              <a:t>в </a:t>
            </a:r>
            <a:r>
              <a:rPr lang="ru-RU" sz="1600" dirty="0" err="1"/>
              <a:t>дію</a:t>
            </a:r>
            <a:r>
              <a:rPr lang="ru-RU" sz="1600" dirty="0"/>
              <a:t> у 2020 </a:t>
            </a:r>
            <a:r>
              <a:rPr lang="ru-RU" sz="1600" dirty="0" err="1"/>
              <a:t>році</a:t>
            </a:r>
            <a:r>
              <a:rPr lang="ru-RU" sz="1600" dirty="0"/>
              <a:t>. </a:t>
            </a:r>
            <a:r>
              <a:rPr lang="ru-RU" sz="1600" dirty="0" err="1"/>
              <a:t>Зі</a:t>
            </a:r>
            <a:r>
              <a:rPr lang="ru-RU" sz="1600" dirty="0"/>
              <a:t> </a:t>
            </a:r>
            <a:r>
              <a:rPr lang="ru-RU" sz="1600" dirty="0" err="1" smtClean="0"/>
              <a:t>змістом</a:t>
            </a:r>
            <a:r>
              <a:rPr lang="ru-RU" sz="1600" dirty="0" smtClean="0"/>
              <a:t> наказу </a:t>
            </a:r>
            <a:r>
              <a:rPr lang="ru-RU" sz="1600" dirty="0"/>
              <a:t>та </a:t>
            </a:r>
            <a:r>
              <a:rPr lang="ru-RU" sz="1600" dirty="0" err="1"/>
              <a:t>програмою</a:t>
            </a:r>
            <a:r>
              <a:rPr lang="ru-RU" sz="1600" dirty="0"/>
              <a:t> </a:t>
            </a:r>
            <a:r>
              <a:rPr lang="ru-RU" sz="1600" dirty="0" err="1"/>
              <a:t>можна</a:t>
            </a:r>
            <a:r>
              <a:rPr lang="ru-RU" sz="1600" dirty="0"/>
              <a:t> </a:t>
            </a:r>
            <a:r>
              <a:rPr lang="ru-RU" sz="1600" dirty="0" err="1" smtClean="0"/>
              <a:t>ознайомитися</a:t>
            </a:r>
            <a:r>
              <a:rPr lang="ru-RU" sz="1600" dirty="0" smtClean="0"/>
              <a:t> </a:t>
            </a:r>
            <a:r>
              <a:rPr lang="ru-RU" sz="1600" dirty="0"/>
              <a:t>на сайтах </a:t>
            </a:r>
            <a:r>
              <a:rPr lang="ru-RU" sz="1600" dirty="0" err="1"/>
              <a:t>Міністерства</a:t>
            </a:r>
            <a:r>
              <a:rPr lang="ru-RU" sz="1600" dirty="0"/>
              <a:t> </a:t>
            </a:r>
            <a:r>
              <a:rPr lang="ru-RU" sz="1600" dirty="0" err="1"/>
              <a:t>освіти</a:t>
            </a:r>
            <a:r>
              <a:rPr lang="ru-RU" sz="1600" dirty="0"/>
              <a:t> і </a:t>
            </a:r>
            <a:r>
              <a:rPr lang="ru-RU" sz="1600" dirty="0" smtClean="0"/>
              <a:t>науки </a:t>
            </a:r>
            <a:r>
              <a:rPr lang="ru-RU" sz="1600" dirty="0" err="1" smtClean="0"/>
              <a:t>України</a:t>
            </a:r>
            <a:r>
              <a:rPr lang="ru-RU" sz="1600" dirty="0" smtClean="0"/>
              <a:t> </a:t>
            </a:r>
            <a:r>
              <a:rPr lang="ru-RU" sz="1600" dirty="0"/>
              <a:t>(</a:t>
            </a:r>
            <a:r>
              <a:rPr lang="ru-RU" sz="1600" dirty="0">
                <a:hlinkClick r:id="rId2"/>
              </a:rPr>
              <a:t>https://cutt.ly/qd7ncFt</a:t>
            </a:r>
            <a:r>
              <a:rPr lang="ru-RU" sz="1600" dirty="0" smtClean="0"/>
              <a:t>) та </a:t>
            </a:r>
            <a:r>
              <a:rPr lang="ru-RU" sz="1600" dirty="0" err="1" smtClean="0"/>
              <a:t>Українського</a:t>
            </a:r>
            <a:r>
              <a:rPr lang="ru-RU" sz="1600" dirty="0" smtClean="0"/>
              <a:t> </a:t>
            </a:r>
            <a:r>
              <a:rPr lang="ru-RU" sz="1600" dirty="0"/>
              <a:t>центру </a:t>
            </a:r>
            <a:r>
              <a:rPr lang="ru-RU" sz="1600" dirty="0" err="1"/>
              <a:t>оцінювання</a:t>
            </a:r>
            <a:r>
              <a:rPr lang="ru-RU" sz="1600" dirty="0"/>
              <a:t> </a:t>
            </a:r>
            <a:r>
              <a:rPr lang="ru-RU" sz="1600" dirty="0" err="1"/>
              <a:t>якості</a:t>
            </a:r>
            <a:r>
              <a:rPr lang="ru-RU" sz="1600" dirty="0"/>
              <a:t> </a:t>
            </a:r>
            <a:r>
              <a:rPr lang="ru-RU" sz="1600" dirty="0" err="1" smtClean="0"/>
              <a:t>освіти</a:t>
            </a:r>
            <a:r>
              <a:rPr lang="ru-RU" sz="1600" dirty="0" smtClean="0"/>
              <a:t> </a:t>
            </a:r>
            <a:r>
              <a:rPr lang="en-US" sz="1600" dirty="0" smtClean="0"/>
              <a:t>(</a:t>
            </a:r>
            <a:r>
              <a:rPr lang="en-US" sz="1600" dirty="0">
                <a:hlinkClick r:id="rId3"/>
              </a:rPr>
              <a:t>https://testportal.gov.ua/proghim</a:t>
            </a:r>
            <a:r>
              <a:rPr lang="en-US" sz="1600" dirty="0" smtClean="0">
                <a:hlinkClick r:id="rId3"/>
              </a:rPr>
              <a:t>/</a:t>
            </a:r>
            <a:r>
              <a:rPr lang="en-US" sz="1600" dirty="0" smtClean="0"/>
              <a:t>)</a:t>
            </a:r>
            <a:r>
              <a:rPr lang="uk-UA" sz="1600" dirty="0" smtClean="0"/>
              <a:t> </a:t>
            </a:r>
            <a:r>
              <a:rPr lang="en-US" sz="1600" dirty="0" smtClean="0"/>
              <a:t>.</a:t>
            </a:r>
            <a:endParaRPr lang="en-US" sz="1600" dirty="0"/>
          </a:p>
          <a:p>
            <a:pPr algn="just"/>
            <a:r>
              <a:rPr lang="ru-RU" sz="1600" dirty="0"/>
              <a:t>З о с о б л и в о с т я м и п р о г р а м </a:t>
            </a:r>
            <a:r>
              <a:rPr lang="ru-RU" sz="1600" dirty="0" smtClean="0"/>
              <a:t>и </a:t>
            </a:r>
            <a:r>
              <a:rPr lang="ru-RU" sz="1600" dirty="0" err="1" smtClean="0"/>
              <a:t>підготовки</a:t>
            </a:r>
            <a:r>
              <a:rPr lang="ru-RU" sz="1600" dirty="0" smtClean="0"/>
              <a:t> </a:t>
            </a:r>
            <a:r>
              <a:rPr lang="ru-RU" sz="1600" dirty="0"/>
              <a:t>до </a:t>
            </a:r>
            <a:r>
              <a:rPr lang="ru-RU" sz="1600" dirty="0" err="1"/>
              <a:t>зовнішнього</a:t>
            </a:r>
            <a:r>
              <a:rPr lang="ru-RU" sz="1600" dirty="0"/>
              <a:t> </a:t>
            </a:r>
            <a:r>
              <a:rPr lang="ru-RU" sz="1600" dirty="0" err="1" smtClean="0"/>
              <a:t>незалежного</a:t>
            </a:r>
            <a:r>
              <a:rPr lang="ru-RU" sz="1600" dirty="0" smtClean="0"/>
              <a:t> </a:t>
            </a:r>
            <a:r>
              <a:rPr lang="ru-RU" sz="1600" dirty="0" err="1"/>
              <a:t>оцінювання</a:t>
            </a:r>
            <a:r>
              <a:rPr lang="ru-RU" sz="1600" dirty="0"/>
              <a:t> з </a:t>
            </a:r>
            <a:r>
              <a:rPr lang="ru-RU" sz="1600" dirty="0" err="1"/>
              <a:t>хімії</a:t>
            </a:r>
            <a:r>
              <a:rPr lang="ru-RU" sz="1600" dirty="0"/>
              <a:t> та </a:t>
            </a:r>
            <a:r>
              <a:rPr lang="ru-RU" sz="1600" dirty="0" err="1" smtClean="0"/>
              <a:t>рекомендованими</a:t>
            </a:r>
            <a:r>
              <a:rPr lang="ru-RU" sz="1600" dirty="0" smtClean="0"/>
              <a:t> </a:t>
            </a:r>
            <a:r>
              <a:rPr lang="ru-RU" sz="1600" dirty="0" err="1"/>
              <a:t>інтернет</a:t>
            </a:r>
            <a:r>
              <a:rPr lang="ru-RU" sz="1600" dirty="0"/>
              <a:t>-ресурсами </a:t>
            </a:r>
            <a:r>
              <a:rPr lang="ru-RU" sz="1600" dirty="0" err="1" smtClean="0"/>
              <a:t>можна</a:t>
            </a:r>
            <a:r>
              <a:rPr lang="ru-RU" sz="1600" dirty="0" smtClean="0"/>
              <a:t> </a:t>
            </a:r>
            <a:r>
              <a:rPr lang="ru-RU" sz="1600" dirty="0" err="1" smtClean="0"/>
              <a:t>ознайомитися</a:t>
            </a:r>
            <a:r>
              <a:rPr lang="ru-RU" sz="1600" dirty="0" smtClean="0"/>
              <a:t> </a:t>
            </a:r>
            <a:r>
              <a:rPr lang="ru-RU" sz="1600" dirty="0"/>
              <a:t>у </a:t>
            </a:r>
            <a:r>
              <a:rPr lang="ru-RU" sz="1600" dirty="0" err="1"/>
              <a:t>методичних</a:t>
            </a:r>
            <a:r>
              <a:rPr lang="ru-RU" sz="1600" dirty="0"/>
              <a:t> </a:t>
            </a:r>
            <a:r>
              <a:rPr lang="ru-RU" sz="1600" dirty="0" err="1" smtClean="0"/>
              <a:t>рекомендаціях</a:t>
            </a:r>
            <a:r>
              <a:rPr lang="ru-RU" sz="1600" dirty="0"/>
              <a:t>, </a:t>
            </a:r>
            <a:r>
              <a:rPr lang="ru-RU" sz="1600" dirty="0" err="1"/>
              <a:t>що</a:t>
            </a:r>
            <a:r>
              <a:rPr lang="ru-RU" sz="1600" dirty="0"/>
              <a:t> </a:t>
            </a:r>
            <a:r>
              <a:rPr lang="ru-RU" sz="1600" dirty="0" err="1"/>
              <a:t>розміщені</a:t>
            </a:r>
            <a:r>
              <a:rPr lang="ru-RU" sz="1600" dirty="0"/>
              <a:t> на </a:t>
            </a:r>
            <a:r>
              <a:rPr lang="ru-RU" sz="1600" dirty="0" err="1"/>
              <a:t>сайті</a:t>
            </a:r>
            <a:r>
              <a:rPr lang="ru-RU" sz="1600" dirty="0"/>
              <a:t> </a:t>
            </a:r>
            <a:r>
              <a:rPr lang="ru-RU" sz="1600" dirty="0" smtClean="0"/>
              <a:t>НМЦ </a:t>
            </a:r>
            <a:r>
              <a:rPr lang="ru-RU" sz="1600" dirty="0" err="1" smtClean="0"/>
              <a:t>професійного</a:t>
            </a:r>
            <a:r>
              <a:rPr lang="ru-RU" sz="1600" dirty="0" smtClean="0"/>
              <a:t> </a:t>
            </a:r>
            <a:r>
              <a:rPr lang="ru-RU" sz="1600" dirty="0" err="1"/>
              <a:t>розвитку</a:t>
            </a:r>
            <a:r>
              <a:rPr lang="ru-RU" sz="1600" dirty="0"/>
              <a:t> </a:t>
            </a:r>
            <a:r>
              <a:rPr lang="ru-RU" sz="1600" dirty="0" err="1"/>
              <a:t>керівних</a:t>
            </a:r>
            <a:r>
              <a:rPr lang="ru-RU" sz="1600" dirty="0"/>
              <a:t> </a:t>
            </a:r>
            <a:r>
              <a:rPr lang="ru-RU" sz="1600" dirty="0" smtClean="0"/>
              <a:t>та </a:t>
            </a:r>
            <a:r>
              <a:rPr lang="ru-RU" sz="1600" dirty="0" err="1" smtClean="0"/>
              <a:t>педагогічних</a:t>
            </a:r>
            <a:r>
              <a:rPr lang="ru-RU" sz="1600" dirty="0" smtClean="0"/>
              <a:t> </a:t>
            </a:r>
            <a:r>
              <a:rPr lang="ru-RU" sz="1600" dirty="0" err="1"/>
              <a:t>працівників</a:t>
            </a:r>
            <a:r>
              <a:rPr lang="ru-RU" sz="1600" dirty="0"/>
              <a:t> </a:t>
            </a:r>
            <a:r>
              <a:rPr lang="ru-RU" sz="1600" dirty="0" err="1"/>
              <a:t>установ</a:t>
            </a:r>
            <a:r>
              <a:rPr lang="ru-RU" sz="1600" dirty="0"/>
              <a:t> </a:t>
            </a:r>
            <a:r>
              <a:rPr lang="ru-RU" sz="1600" dirty="0" smtClean="0"/>
              <a:t>і ЗДО </a:t>
            </a:r>
            <a:r>
              <a:rPr lang="ru-RU" sz="1600" dirty="0"/>
              <a:t>та </a:t>
            </a:r>
            <a:r>
              <a:rPr lang="ru-RU" sz="1600" dirty="0" smtClean="0"/>
              <a:t>ЗЗСО </a:t>
            </a:r>
            <a:r>
              <a:rPr lang="en-US" sz="1600" dirty="0" smtClean="0"/>
              <a:t>(</a:t>
            </a:r>
            <a:r>
              <a:rPr lang="en-US" sz="1600" dirty="0">
                <a:hlinkClick r:id="rId4"/>
              </a:rPr>
              <a:t>https://bit.ly/3rm8fc4</a:t>
            </a:r>
            <a:r>
              <a:rPr lang="en-US" sz="1600" dirty="0" smtClean="0"/>
              <a:t>)</a:t>
            </a:r>
            <a:r>
              <a:rPr lang="uk-UA" sz="1600" dirty="0" smtClean="0"/>
              <a:t> </a:t>
            </a:r>
            <a:r>
              <a:rPr lang="en-US" sz="1600" dirty="0" smtClean="0"/>
              <a:t>.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301079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476672"/>
            <a:ext cx="820891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16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33890" y="453719"/>
            <a:ext cx="8208912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/>
              <a:t>Робота з </a:t>
            </a:r>
            <a:r>
              <a:rPr lang="ru-RU" sz="2000" b="1" dirty="0" err="1"/>
              <a:t>обдарованими</a:t>
            </a:r>
            <a:r>
              <a:rPr lang="ru-RU" sz="2000" b="1" dirty="0"/>
              <a:t> </a:t>
            </a:r>
            <a:r>
              <a:rPr lang="ru-RU" sz="2000" b="1" dirty="0" err="1" smtClean="0"/>
              <a:t>учнями</a:t>
            </a:r>
            <a:endParaRPr lang="ru-RU" sz="2000" b="1" dirty="0" smtClean="0"/>
          </a:p>
          <a:p>
            <a:pPr algn="just"/>
            <a:r>
              <a:rPr lang="ru-RU" dirty="0" err="1"/>
              <a:t>Звертаємо</a:t>
            </a:r>
            <a:r>
              <a:rPr lang="ru-RU" dirty="0"/>
              <a:t> </a:t>
            </a:r>
            <a:r>
              <a:rPr lang="ru-RU" dirty="0" err="1"/>
              <a:t>увагу</a:t>
            </a:r>
            <a:r>
              <a:rPr lang="ru-RU" dirty="0"/>
              <a:t> </a:t>
            </a:r>
            <a:r>
              <a:rPr lang="ru-RU" dirty="0" err="1"/>
              <a:t>педагогів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smtClean="0"/>
              <a:t>на </a:t>
            </a:r>
            <a:r>
              <a:rPr lang="ru-RU" dirty="0" err="1" smtClean="0"/>
              <a:t>осінніх</a:t>
            </a:r>
            <a:r>
              <a:rPr lang="ru-RU" dirty="0" smtClean="0"/>
              <a:t> </a:t>
            </a:r>
            <a:r>
              <a:rPr lang="ru-RU" dirty="0" err="1"/>
              <a:t>канікулах</a:t>
            </a:r>
            <a:r>
              <a:rPr lang="ru-RU" dirty="0"/>
              <a:t> </a:t>
            </a:r>
            <a:r>
              <a:rPr lang="ru-RU" dirty="0" err="1"/>
              <a:t>традиційно</a:t>
            </a:r>
            <a:r>
              <a:rPr lang="ru-RU" dirty="0"/>
              <a:t> </a:t>
            </a:r>
            <a:r>
              <a:rPr lang="ru-RU" dirty="0" err="1" smtClean="0"/>
              <a:t>стартуватиме</a:t>
            </a:r>
            <a:r>
              <a:rPr lang="ru-RU" dirty="0" smtClean="0"/>
              <a:t> </a:t>
            </a:r>
            <a:r>
              <a:rPr lang="ru-RU" dirty="0" err="1"/>
              <a:t>всеукраїнський</a:t>
            </a:r>
            <a:r>
              <a:rPr lang="ru-RU" dirty="0"/>
              <a:t> </a:t>
            </a:r>
            <a:r>
              <a:rPr lang="ru-RU" dirty="0" err="1"/>
              <a:t>турнір</a:t>
            </a:r>
            <a:r>
              <a:rPr lang="ru-RU" dirty="0"/>
              <a:t> </a:t>
            </a:r>
            <a:r>
              <a:rPr lang="ru-RU" dirty="0" err="1"/>
              <a:t>юних</a:t>
            </a:r>
            <a:r>
              <a:rPr lang="ru-RU" dirty="0"/>
              <a:t> </a:t>
            </a:r>
            <a:r>
              <a:rPr lang="ru-RU" dirty="0" err="1"/>
              <a:t>хіміків</a:t>
            </a:r>
            <a:r>
              <a:rPr lang="ru-RU" dirty="0"/>
              <a:t>, </a:t>
            </a:r>
            <a:r>
              <a:rPr lang="ru-RU" dirty="0" smtClean="0"/>
              <a:t>до </a:t>
            </a:r>
            <a:r>
              <a:rPr lang="ru-RU" dirty="0" err="1" smtClean="0"/>
              <a:t>участі</a:t>
            </a:r>
            <a:r>
              <a:rPr lang="ru-RU" dirty="0" smtClean="0"/>
              <a:t> </a:t>
            </a:r>
            <a:r>
              <a:rPr lang="ru-RU" dirty="0"/>
              <a:t>в 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запрошуються</a:t>
            </a:r>
            <a:r>
              <a:rPr lang="ru-RU" dirty="0"/>
              <a:t> </a:t>
            </a:r>
            <a:r>
              <a:rPr lang="ru-RU" dirty="0" err="1" smtClean="0"/>
              <a:t>команди</a:t>
            </a:r>
            <a:r>
              <a:rPr lang="ru-RU" dirty="0" smtClean="0"/>
              <a:t> у </a:t>
            </a:r>
            <a:r>
              <a:rPr lang="ru-RU" dirty="0" err="1"/>
              <a:t>складі</a:t>
            </a:r>
            <a:r>
              <a:rPr lang="ru-RU" dirty="0"/>
              <a:t> </a:t>
            </a:r>
            <a:r>
              <a:rPr lang="ru-RU" dirty="0" err="1"/>
              <a:t>керівника</a:t>
            </a:r>
            <a:r>
              <a:rPr lang="ru-RU" dirty="0"/>
              <a:t> та 3-5 </a:t>
            </a:r>
            <a:r>
              <a:rPr lang="ru-RU" dirty="0" err="1"/>
              <a:t>учнів</a:t>
            </a:r>
            <a:r>
              <a:rPr lang="ru-RU" dirty="0"/>
              <a:t> на </a:t>
            </a:r>
            <a:r>
              <a:rPr lang="ru-RU" dirty="0" smtClean="0"/>
              <a:t>засадах </a:t>
            </a:r>
            <a:r>
              <a:rPr lang="ru-RU" dirty="0" err="1"/>
              <a:t>самофінансування</a:t>
            </a:r>
            <a:r>
              <a:rPr lang="ru-RU" dirty="0"/>
              <a:t>.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 smtClean="0"/>
              <a:t>завданнями</a:t>
            </a:r>
            <a:r>
              <a:rPr lang="ru-RU" dirty="0" smtClean="0"/>
              <a:t> </a:t>
            </a:r>
            <a:r>
              <a:rPr lang="ru-RU" dirty="0" err="1" smtClean="0"/>
              <a:t>турніру</a:t>
            </a:r>
            <a:r>
              <a:rPr lang="ru-RU" dirty="0" smtClean="0"/>
              <a:t> </a:t>
            </a:r>
            <a:r>
              <a:rPr lang="ru-RU" dirty="0"/>
              <a:t>на 2021/2022 </a:t>
            </a:r>
            <a:r>
              <a:rPr lang="ru-RU" dirty="0" err="1"/>
              <a:t>навчальний</a:t>
            </a:r>
            <a:r>
              <a:rPr lang="ru-RU" dirty="0"/>
              <a:t> </a:t>
            </a:r>
            <a:r>
              <a:rPr lang="ru-RU" dirty="0" err="1"/>
              <a:t>рік</a:t>
            </a:r>
            <a:r>
              <a:rPr lang="ru-RU" dirty="0" smtClean="0"/>
              <a:t>, правилами </a:t>
            </a:r>
            <a:r>
              <a:rPr lang="ru-RU" dirty="0" err="1"/>
              <a:t>проведення</a:t>
            </a:r>
            <a:r>
              <a:rPr lang="ru-RU" dirty="0"/>
              <a:t> та </a:t>
            </a:r>
            <a:r>
              <a:rPr lang="ru-RU" dirty="0" err="1" smtClean="0"/>
              <a:t>Положенням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/>
              <a:t>ознайомитися</a:t>
            </a:r>
            <a:r>
              <a:rPr lang="ru-RU" dirty="0"/>
              <a:t> за </a:t>
            </a:r>
            <a:r>
              <a:rPr lang="ru-RU" dirty="0" err="1" smtClean="0"/>
              <a:t>покликанням</a:t>
            </a:r>
            <a:r>
              <a:rPr lang="ru-RU" dirty="0" smtClean="0"/>
              <a:t> </a:t>
            </a:r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://tyc.com.ua/uk</a:t>
            </a:r>
            <a:r>
              <a:rPr lang="en-US" dirty="0" smtClean="0">
                <a:hlinkClick r:id="rId2"/>
              </a:rPr>
              <a:t>/</a:t>
            </a:r>
            <a:r>
              <a:rPr lang="en-US" dirty="0" smtClean="0"/>
              <a:t>.</a:t>
            </a:r>
            <a:r>
              <a:rPr lang="uk-UA" dirty="0" smtClean="0"/>
              <a:t> </a:t>
            </a:r>
            <a:endParaRPr lang="en-US" dirty="0"/>
          </a:p>
          <a:p>
            <a:pPr algn="just"/>
            <a:r>
              <a:rPr lang="ru-RU" dirty="0" err="1"/>
              <a:t>Крім</a:t>
            </a:r>
            <a:r>
              <a:rPr lang="ru-RU" dirty="0"/>
              <a:t> того, </a:t>
            </a:r>
            <a:r>
              <a:rPr lang="ru-RU" dirty="0" err="1"/>
              <a:t>рекомендуємо</a:t>
            </a:r>
            <a:r>
              <a:rPr lang="ru-RU" dirty="0"/>
              <a:t> </a:t>
            </a:r>
            <a:r>
              <a:rPr lang="ru-RU" dirty="0" err="1" smtClean="0"/>
              <a:t>вчителям</a:t>
            </a:r>
            <a:r>
              <a:rPr lang="ru-RU" dirty="0" smtClean="0"/>
              <a:t> </a:t>
            </a:r>
            <a:r>
              <a:rPr lang="ru-RU" dirty="0" err="1" smtClean="0"/>
              <a:t>хімії</a:t>
            </a:r>
            <a:r>
              <a:rPr lang="ru-RU" dirty="0" smtClean="0"/>
              <a:t> </a:t>
            </a:r>
            <a:r>
              <a:rPr lang="ru-RU" dirty="0" err="1"/>
              <a:t>залучати</a:t>
            </a:r>
            <a:r>
              <a:rPr lang="ru-RU" dirty="0"/>
              <a:t> </a:t>
            </a:r>
            <a:r>
              <a:rPr lang="ru-RU" dirty="0" err="1"/>
              <a:t>учнів</a:t>
            </a:r>
            <a:r>
              <a:rPr lang="ru-RU" dirty="0"/>
              <a:t> до </a:t>
            </a:r>
            <a:r>
              <a:rPr lang="ru-RU" dirty="0" err="1"/>
              <a:t>заочної</a:t>
            </a:r>
            <a:r>
              <a:rPr lang="ru-RU" dirty="0"/>
              <a:t> </a:t>
            </a:r>
            <a:r>
              <a:rPr lang="ru-RU" dirty="0" err="1"/>
              <a:t>участі</a:t>
            </a:r>
            <a:r>
              <a:rPr lang="ru-RU" dirty="0"/>
              <a:t> </a:t>
            </a:r>
            <a:r>
              <a:rPr lang="ru-RU" dirty="0" smtClean="0"/>
              <a:t>у </a:t>
            </a:r>
            <a:r>
              <a:rPr lang="ru-RU" dirty="0" err="1" smtClean="0"/>
              <a:t>Всеукраїнському</a:t>
            </a:r>
            <a:r>
              <a:rPr lang="ru-RU" dirty="0" smtClean="0"/>
              <a:t> </a:t>
            </a:r>
            <a:r>
              <a:rPr lang="ru-RU" dirty="0" err="1"/>
              <a:t>інтернет-турнірі</a:t>
            </a:r>
            <a:r>
              <a:rPr lang="ru-RU" dirty="0"/>
              <a:t> з </a:t>
            </a:r>
            <a:r>
              <a:rPr lang="ru-RU" dirty="0" err="1" smtClean="0"/>
              <a:t>природничих</a:t>
            </a:r>
            <a:r>
              <a:rPr lang="ru-RU" dirty="0" smtClean="0"/>
              <a:t> </a:t>
            </a:r>
            <a:r>
              <a:rPr lang="ru-RU" dirty="0" err="1" smtClean="0"/>
              <a:t>дисциплін</a:t>
            </a:r>
            <a:r>
              <a:rPr lang="ru-RU" dirty="0" smtClean="0"/>
              <a:t> </a:t>
            </a:r>
            <a:r>
              <a:rPr lang="en-US" dirty="0" smtClean="0"/>
              <a:t>(</a:t>
            </a:r>
            <a:r>
              <a:rPr lang="en-US" dirty="0">
                <a:hlinkClick r:id="rId3"/>
              </a:rPr>
              <a:t>www.vpd.inhost.com.ua</a:t>
            </a:r>
            <a:r>
              <a:rPr lang="en-US" dirty="0" smtClean="0"/>
              <a:t>)</a:t>
            </a:r>
            <a:r>
              <a:rPr lang="uk-UA" dirty="0" smtClean="0"/>
              <a:t> </a:t>
            </a:r>
            <a:r>
              <a:rPr lang="en-US" dirty="0" smtClean="0"/>
              <a:t>.</a:t>
            </a:r>
            <a:endParaRPr lang="ru-RU" dirty="0"/>
          </a:p>
        </p:txBody>
      </p:sp>
      <p:pic>
        <p:nvPicPr>
          <p:cNvPr id="5" name="Picture 2" descr="C:\Users\ACER\Desktop\завантаження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20072" y="3717032"/>
            <a:ext cx="1842517" cy="21602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5865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6067000"/>
          </a:xfrm>
        </p:spPr>
        <p:txBody>
          <a:bodyPr/>
          <a:lstStyle/>
          <a:p>
            <a:pPr algn="ctr">
              <a:buNone/>
            </a:pPr>
            <a:endParaRPr lang="uk-UA" b="1" i="1" u="sng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uk-UA" b="1" i="1" u="sng" dirty="0" smtClean="0">
                <a:latin typeface="Times New Roman" pitchFamily="18" charset="0"/>
                <a:cs typeface="Times New Roman" pitchFamily="18" charset="0"/>
              </a:rPr>
              <a:t>Особливості програм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Програми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позбавлені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поурочного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поділу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Вчитель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самостійно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розподіляти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навчальні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години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визначати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послідовність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розкриття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навчального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матеріалу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межах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окремої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теми,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але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так,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щоб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порушувалась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логіка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викладу.</a:t>
            </a: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ACER\Desktop\завантаження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04248" y="4221089"/>
            <a:ext cx="1842517" cy="21602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60670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При організації освітнього процесу в карантинних умовах має забезпечуватись:</a:t>
            </a:r>
          </a:p>
          <a:p>
            <a:pPr lvl="0"/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соціальне дистанціювання;</a:t>
            </a:r>
          </a:p>
          <a:p>
            <a:pPr lvl="0"/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мінімізація 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переміщення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здобувачів освіти та комунікація між ними в межах закладу освіти;</a:t>
            </a:r>
          </a:p>
          <a:p>
            <a:pPr lvl="0"/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дотримання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нормативів наповнюваності класів та інших 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вимог законодавства про освіту.</a:t>
            </a: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Школа може організувати дистанційне навчання за допомогою: поєднання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онлайн-занять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через </a:t>
            </a: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Zoom</a:t>
            </a:r>
            <a:r>
              <a:rPr lang="uk-UA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Skype</a:t>
            </a:r>
            <a:r>
              <a:rPr lang="uk-UA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Instagram</a:t>
            </a:r>
            <a:r>
              <a:rPr lang="uk-UA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Google</a:t>
            </a:r>
            <a:r>
              <a:rPr lang="uk-UA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Hangouts</a:t>
            </a:r>
            <a:r>
              <a:rPr lang="uk-UA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заздалегідь записаних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відеоуроків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, презентацій від вчителів чи із зовнішніх освітніх ресурсів; ретельно підібраних завдань для самостійної роботи із подальшою перевіркою; використання безкоштовних </a:t>
            </a:r>
            <a:r>
              <a:rPr lang="uk-UA" dirty="0" err="1" smtClean="0">
                <a:latin typeface="Times New Roman" pitchFamily="18" charset="0"/>
                <a:cs typeface="Times New Roman" pitchFamily="18" charset="0"/>
              </a:rPr>
              <a:t>вебсерверів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та платформ, наприклад, </a:t>
            </a: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Google</a:t>
            </a:r>
            <a:r>
              <a:rPr lang="uk-UA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Classroom</a:t>
            </a:r>
            <a:r>
              <a:rPr lang="uk-UA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Moodle</a:t>
            </a:r>
            <a:r>
              <a:rPr lang="uk-UA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Microsoft Teams</a:t>
            </a:r>
            <a:r>
              <a:rPr lang="uk-UA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uk-UA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uk-UA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634952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uk-UA" i="1" u="sng" dirty="0" smtClean="0">
                <a:latin typeface="Times New Roman" pitchFamily="18" charset="0"/>
                <a:cs typeface="Times New Roman" pitchFamily="18" charset="0"/>
              </a:rPr>
              <a:t>Календарно-тематичне планування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На основі навчальної програми предмета/інтегрованого курсу вчитель складає календарно-тематичне планування з урахуванням навчальних можливостей учнів класу.</a:t>
            </a:r>
          </a:p>
          <a:p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Календарно-тематичне та поурочне планування здійснюється вчителем у довільній формі, у тому числі з використанням друкованих чи електронних джерел тощо. </a:t>
            </a:r>
          </a:p>
          <a:p>
            <a:r>
              <a:rPr lang="uk-U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Формат, обсяг, структура, зміст та оформлення календарно-тематичних планів та поурочних планів-конспектів є індивідуальною справою вчителя. Встановлення універсальних стандартів таких документів у межах закладу загальної середньої освіти міста, району чи області є неприпустимим.</a:t>
            </a:r>
          </a:p>
          <a:p>
            <a:endParaRPr lang="uk-UA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613900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000" b="1" i="1" u="sng" dirty="0" err="1" smtClean="0">
                <a:latin typeface="Times New Roman" pitchFamily="18" charset="0"/>
                <a:cs typeface="Times New Roman" pitchFamily="18" charset="0"/>
              </a:rPr>
              <a:t>Орієнтовні</a:t>
            </a:r>
            <a:r>
              <a:rPr lang="ru-RU" sz="2000" b="1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u="sng" dirty="0" err="1" smtClean="0">
                <a:latin typeface="Times New Roman" pitchFamily="18" charset="0"/>
                <a:cs typeface="Times New Roman" pitchFamily="18" charset="0"/>
              </a:rPr>
              <a:t>вимоги</a:t>
            </a:r>
            <a:r>
              <a:rPr lang="ru-RU" sz="2000" b="1" i="1" u="sng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000" b="1" i="1" u="sng" dirty="0" err="1" smtClean="0"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sz="2000" b="1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u="sng" dirty="0" err="1" smtClean="0">
                <a:latin typeface="Times New Roman" pitchFamily="18" charset="0"/>
                <a:cs typeface="Times New Roman" pitchFamily="18" charset="0"/>
              </a:rPr>
              <a:t>письмових</a:t>
            </a:r>
            <a:r>
              <a:rPr lang="ru-RU" sz="2000" b="1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u="sng" dirty="0" err="1" smtClean="0">
                <a:latin typeface="Times New Roman" pitchFamily="18" charset="0"/>
                <a:cs typeface="Times New Roman" pitchFamily="18" charset="0"/>
              </a:rPr>
              <a:t>робіт</a:t>
            </a:r>
            <a:r>
              <a:rPr lang="ru-RU" sz="2000" b="1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u="sng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b="1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u="sng" dirty="0" err="1" smtClean="0">
                <a:latin typeface="Times New Roman" pitchFamily="18" charset="0"/>
                <a:cs typeface="Times New Roman" pitchFamily="18" charset="0"/>
              </a:rPr>
              <a:t>перевірки</a:t>
            </a:r>
            <a:r>
              <a:rPr lang="ru-RU" sz="2000" b="1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u="sng" dirty="0" err="1" smtClean="0">
                <a:latin typeface="Times New Roman" pitchFamily="18" charset="0"/>
                <a:cs typeface="Times New Roman" pitchFamily="18" charset="0"/>
              </a:rPr>
              <a:t>зошитів</a:t>
            </a:r>
            <a:r>
              <a:rPr lang="ru-RU" sz="2000" b="1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u="sng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b="1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u="sng" dirty="0" err="1" smtClean="0">
                <a:latin typeface="Times New Roman" pitchFamily="18" charset="0"/>
                <a:cs typeface="Times New Roman" pitchFamily="18" charset="0"/>
              </a:rPr>
              <a:t>природничо-математичних</a:t>
            </a:r>
            <a:r>
              <a:rPr lang="ru-RU" sz="2000" b="1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i="1" u="sng" dirty="0" err="1" smtClean="0">
                <a:latin typeface="Times New Roman" pitchFamily="18" charset="0"/>
                <a:cs typeface="Times New Roman" pitchFamily="18" charset="0"/>
              </a:rPr>
              <a:t>дисциплін</a:t>
            </a:r>
            <a:r>
              <a:rPr lang="ru-RU" sz="2000" b="1" i="1" u="sng" dirty="0" smtClean="0">
                <a:latin typeface="Times New Roman" pitchFamily="18" charset="0"/>
                <a:cs typeface="Times New Roman" pitchFamily="18" charset="0"/>
              </a:rPr>
              <a:t> у 5-11 </a:t>
            </a:r>
            <a:r>
              <a:rPr lang="ru-RU" sz="2000" b="1" i="1" u="sng" dirty="0" err="1" smtClean="0">
                <a:latin typeface="Times New Roman" pitchFamily="18" charset="0"/>
                <a:cs typeface="Times New Roman" pitchFamily="18" charset="0"/>
              </a:rPr>
              <a:t>класах</a:t>
            </a:r>
            <a:endParaRPr lang="ru-RU" sz="2000" b="1" i="1" u="sng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до Листа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Міністерства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науки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№1/9-529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27.12.2000 «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Орієнтовні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вимоги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письмових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робіт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перевірки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зошитів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природничо-математичних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дисциплін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у 5-11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класах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хімії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передбачено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1. Види письмових робіт</a:t>
            </a:r>
          </a:p>
          <a:p>
            <a:pPr>
              <a:buNone/>
            </a:pP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Основними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видами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класних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домашніх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письмових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робіт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є:</a:t>
            </a:r>
          </a:p>
          <a:p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- розв’язування задач і вправ;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оформлення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результатів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лабораторних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практичних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робіт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навчальних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програм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складання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таблиць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схем,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написання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рефератів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endParaRPr lang="uk-UA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613900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Кількість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тематичних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контрольних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робіт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 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Для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запобігання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перевантаження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учнів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час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проведення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тематичних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контрольних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робіт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визначається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загальношкільним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графіком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складеним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заступником директора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навчального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закладу за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погодженням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учителями.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Впродовж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одного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робочого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дня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учні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можуть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виконувати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письмову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контрольну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роботу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тільки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однієї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дисципліни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протягом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тижня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– не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більше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ніж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трьох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час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планування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тематичних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контрольних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робіт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 кожному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класі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необхідно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передбачити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рівномірний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розподіл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протягом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семестру, не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допускаючи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накопичення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наприкінці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семестру,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навчального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року.</a:t>
            </a:r>
          </a:p>
          <a:p>
            <a:pPr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Контрольні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проводяться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понеділок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- 1 урок,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2000" i="1" dirty="0" err="1" smtClean="0">
                <a:latin typeface="Times New Roman" pitchFamily="18" charset="0"/>
                <a:cs typeface="Times New Roman" pitchFamily="18" charset="0"/>
              </a:rPr>
              <a:t>ятниця-</a:t>
            </a:r>
            <a:r>
              <a:rPr lang="uk-UA" sz="2000" i="1" dirty="0" smtClean="0">
                <a:latin typeface="Times New Roman" pitchFamily="18" charset="0"/>
                <a:cs typeface="Times New Roman" pitchFamily="18" charset="0"/>
              </a:rPr>
              <a:t> 7 урок. </a:t>
            </a:r>
            <a:endParaRPr lang="uk-UA" sz="20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994992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Кількість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призначення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учнівських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зошитів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Для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усіх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видів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письмових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робіт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хімії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потрібно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мати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такі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зошити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 один для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класних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домашніх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робіт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другий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для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лабораторних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практичних робіт.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Для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контрольних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робіт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передбачаються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окремі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зошити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аркуші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зберігаються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школі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протягом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навчального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року. </a:t>
            </a:r>
          </a:p>
          <a:p>
            <a:pPr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Оцінка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ведення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зошитів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хімії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виставляється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Підсумкова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контрольна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робота проводиться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лише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1 раз на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семестр,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тобто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рік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бути проведено –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дві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підсумкові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контрольні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Відпрацювання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пропущених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учнем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практичних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контрольних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робіт необов’язкове.</a:t>
            </a:r>
            <a:endParaRPr lang="uk-UA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994992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uk-UA" sz="2200" b="1" dirty="0" smtClean="0">
                <a:latin typeface="Times New Roman" pitchFamily="18" charset="0"/>
                <a:cs typeface="Times New Roman" pitchFamily="18" charset="0"/>
              </a:rPr>
              <a:t>4. Оцінювання навчальних досягнень учнів</a:t>
            </a:r>
          </a:p>
          <a:p>
            <a:pPr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до наказу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Міністерства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науки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03.06.08 №496,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основними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видами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оцінювання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навчальних</a:t>
            </a: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досягнень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є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поточне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підсумкове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тематичне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семестрове,річне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),</a:t>
            </a:r>
          </a:p>
          <a:p>
            <a:pPr>
              <a:buNone/>
            </a:pP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державна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підсумкова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атестація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Оцінювання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навчальних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досягнень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учнів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здійснюється</a:t>
            </a: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критеріїв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оцінювання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навчальних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досягнень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учнів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у</a:t>
            </a:r>
          </a:p>
          <a:p>
            <a:pPr>
              <a:buNone/>
            </a:pP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системі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загальної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b="1" dirty="0" err="1" smtClean="0">
                <a:latin typeface="Times New Roman" pitchFamily="18" charset="0"/>
                <a:cs typeface="Times New Roman" pitchFamily="18" charset="0"/>
              </a:rPr>
              <a:t>затверджених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наказом </a:t>
            </a:r>
            <a:r>
              <a:rPr lang="ru-RU" sz="2200" b="1" dirty="0" err="1" smtClean="0">
                <a:latin typeface="Times New Roman" pitchFamily="18" charset="0"/>
                <a:cs typeface="Times New Roman" pitchFamily="18" charset="0"/>
              </a:rPr>
              <a:t>Міністерства</a:t>
            </a:r>
            <a:endParaRPr lang="ru-RU" sz="22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200" b="1" dirty="0" err="1" smtClean="0"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науки </a:t>
            </a:r>
            <a:r>
              <a:rPr lang="ru-RU" sz="2200" b="1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21.08.13 №1222.</a:t>
            </a:r>
          </a:p>
          <a:p>
            <a:pPr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Поточна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оцінка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виставляється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класного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журналу в колонку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написом,що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засвідчує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дату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проведення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заняття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коли</a:t>
            </a:r>
          </a:p>
          <a:p>
            <a:pPr>
              <a:buNone/>
            </a:pP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здійснюється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оцінювання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uk-UA" sz="2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6067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2200" b="1" dirty="0" smtClean="0">
                <a:latin typeface="Times New Roman" pitchFamily="18" charset="0"/>
                <a:cs typeface="Times New Roman" pitchFamily="18" charset="0"/>
              </a:rPr>
              <a:t>       </a:t>
            </a:r>
          </a:p>
          <a:p>
            <a:pPr>
              <a:buNone/>
            </a:pPr>
            <a:r>
              <a:rPr lang="uk-UA" sz="22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Виконання практичних робіт </a:t>
            </a:r>
            <a:r>
              <a:rPr lang="ru-RU" sz="2200" b="1" dirty="0" err="1" smtClean="0">
                <a:latin typeface="Times New Roman" pitchFamily="18" charset="0"/>
                <a:cs typeface="Times New Roman" pitchFamily="18" charset="0"/>
              </a:rPr>
              <a:t>оцінюється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200" b="1" dirty="0" err="1" smtClean="0">
                <a:latin typeface="Times New Roman" pitchFamily="18" charset="0"/>
                <a:cs typeface="Times New Roman" pitchFamily="18" charset="0"/>
              </a:rPr>
              <a:t>всіх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 smtClean="0">
                <a:latin typeface="Times New Roman" pitchFamily="18" charset="0"/>
                <a:cs typeface="Times New Roman" pitchFamily="18" charset="0"/>
              </a:rPr>
              <a:t>учнів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при</a:t>
            </a:r>
          </a:p>
          <a:p>
            <a:pPr>
              <a:buNone/>
            </a:pP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цьому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оцінюванню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підлягають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перш за все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практичні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уміння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>
              <a:buNone/>
            </a:pP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визначені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метою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роботи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22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Лабораторні роботи теж оформляються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учнями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зошиті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та</a:t>
            </a:r>
          </a:p>
          <a:p>
            <a:pPr>
              <a:buNone/>
            </a:pP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оцінюються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200" b="1" i="1" dirty="0" err="1" smtClean="0">
                <a:latin typeface="Times New Roman" pitchFamily="18" charset="0"/>
                <a:cs typeface="Times New Roman" pitchFamily="18" charset="0"/>
              </a:rPr>
              <a:t>вибірково</a:t>
            </a:r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sz="22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200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   При </a:t>
            </a:r>
            <a:r>
              <a:rPr lang="ru-RU" sz="2200" b="1" dirty="0" err="1" smtClean="0">
                <a:latin typeface="Times New Roman" pitchFamily="18" charset="0"/>
                <a:cs typeface="Times New Roman" pitchFamily="18" charset="0"/>
              </a:rPr>
              <a:t>проведенні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 smtClean="0">
                <a:latin typeface="Times New Roman" pitchFamily="18" charset="0"/>
                <a:cs typeface="Times New Roman" pitchFamily="18" charset="0"/>
              </a:rPr>
              <a:t>практичних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 smtClean="0">
                <a:latin typeface="Times New Roman" pitchFamily="18" charset="0"/>
                <a:cs typeface="Times New Roman" pitchFamily="18" charset="0"/>
              </a:rPr>
              <a:t>лабораторних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err="1" smtClean="0">
                <a:latin typeface="Times New Roman" pitchFamily="18" charset="0"/>
                <a:cs typeface="Times New Roman" pitchFamily="18" charset="0"/>
              </a:rPr>
              <a:t>робіт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>
              <a:buNone/>
            </a:pPr>
            <a:r>
              <a:rPr lang="ru-RU" sz="2200" b="1" dirty="0" err="1" smtClean="0">
                <a:latin typeface="Times New Roman" pitchFamily="18" charset="0"/>
                <a:cs typeface="Times New Roman" pitchFamily="18" charset="0"/>
              </a:rPr>
              <a:t>обов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2200" b="1" dirty="0" err="1" smtClean="0">
                <a:latin typeface="Times New Roman" pitchFamily="18" charset="0"/>
                <a:cs typeface="Times New Roman" pitchFamily="18" charset="0"/>
              </a:rPr>
              <a:t>язково</a:t>
            </a:r>
            <a:r>
              <a:rPr lang="uk-UA" sz="2200" b="1" dirty="0" smtClean="0">
                <a:latin typeface="Times New Roman" pitchFamily="18" charset="0"/>
                <a:cs typeface="Times New Roman" pitchFamily="18" charset="0"/>
              </a:rPr>
              <a:t> у класному журналі 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uk-UA" sz="2200" b="1" dirty="0" smtClean="0">
                <a:latin typeface="Times New Roman" pitchFamily="18" charset="0"/>
                <a:cs typeface="Times New Roman" pitchFamily="18" charset="0"/>
              </a:rPr>
              <a:t>Зміст уроку</a:t>
            </a:r>
            <a:r>
              <a:rPr lang="en-US" sz="2200" b="1" dirty="0" smtClean="0"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uk-UA" sz="2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200" b="1" dirty="0" err="1" smtClean="0">
                <a:latin typeface="Times New Roman" pitchFamily="18" charset="0"/>
                <a:cs typeface="Times New Roman" pitchFamily="18" charset="0"/>
              </a:rPr>
              <a:t>записуємо-</a:t>
            </a:r>
            <a:endParaRPr lang="uk-UA" sz="22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2200" b="1" dirty="0" smtClean="0">
                <a:latin typeface="Times New Roman" pitchFamily="18" charset="0"/>
                <a:cs typeface="Times New Roman" pitchFamily="18" charset="0"/>
              </a:rPr>
              <a:t>Інструктаж з БЖД.</a:t>
            </a:r>
            <a:endParaRPr lang="ru-RU" sz="22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CER\Desktop\изображение_viber_2020-08-20_19-22-1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1803" y="324272"/>
            <a:ext cx="8784976" cy="62010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6067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З метою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стимулювання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пізнавальної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учнів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програма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передбачає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захист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проєктів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дослідницького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спрямування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представленням результатів роботи.</a:t>
            </a:r>
          </a:p>
          <a:p>
            <a:pPr>
              <a:buNone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>
              <a:buNone/>
            </a:pPr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      Кожен учень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упродовж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навчального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року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взяти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участь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хоча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б в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одному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навчальному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 err="1" smtClean="0">
                <a:latin typeface="Times New Roman" pitchFamily="18" charset="0"/>
                <a:cs typeface="Times New Roman" pitchFamily="18" charset="0"/>
              </a:rPr>
              <a:t>проєкті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Проєкти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розробляють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окремі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учні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групи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учнів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процесі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вивчення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навчальної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теми. Форма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представлення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результатів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проєкту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різною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вигляді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повідомлень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презентації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виготовлення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буклетів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Для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захисту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проєктів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виділено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окремий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урок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частину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відповідного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змістом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уроку.</a:t>
            </a:r>
            <a:endParaRPr lang="uk-UA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613900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Тематична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оцінка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виставляється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підставі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результатів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опанування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учнями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матеріалу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теми (модуля)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урахуванням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поточних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оцінок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>
              <a:buNone/>
            </a:pP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результатів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виконання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різних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видів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робіт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практичних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>
              <a:buNone/>
            </a:pP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самостійних,контрольних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творчих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 та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навчальної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активності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учнів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Проведення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окремого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уроку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тематичної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атестації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метою</a:t>
            </a:r>
          </a:p>
          <a:p>
            <a:pPr>
              <a:buNone/>
            </a:pP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здійснення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відповідного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оцінювання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передбачається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>
              <a:buNone/>
            </a:pP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Тематична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оцінка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виставляється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класному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журналі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колонці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написом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Тематична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» без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зазначення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дати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Мінімальна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кількість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тематичних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оцінок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кількості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навчальних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годин за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рік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повинна бути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така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>
              <a:buNone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• 35 год. – 4 тематичні;</a:t>
            </a:r>
          </a:p>
          <a:p>
            <a:pPr algn="ctr">
              <a:buNone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• 52 години – 5 тематичних;</a:t>
            </a:r>
          </a:p>
          <a:p>
            <a:pPr algn="ctr">
              <a:buNone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• 70 годин – 6 тематичних;</a:t>
            </a:r>
          </a:p>
          <a:p>
            <a:pPr algn="ctr">
              <a:buNone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• 140 годин – 8 тематичних.</a:t>
            </a:r>
            <a:endParaRPr lang="uk-UA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6327648"/>
          </a:xfrm>
        </p:spPr>
        <p:txBody>
          <a:bodyPr>
            <a:normAutofit/>
          </a:bodyPr>
          <a:lstStyle/>
          <a:p>
            <a:endParaRPr lang="uk-UA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b="1" dirty="0" smtClean="0">
                <a:latin typeface="Monotype Corsiva" pitchFamily="66" charset="0"/>
              </a:rPr>
              <a:t>Підручники та посібники:</a:t>
            </a:r>
          </a:p>
          <a:p>
            <a:pPr>
              <a:buNone/>
            </a:pPr>
            <a:endParaRPr lang="uk-UA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В освітньому процесі заклади загальної середньої освіти можуть використовувати лише навчальну літературу, що має гриф МОН або схвалена відповідною комісією Науково-методичної ради з питань освіти Міністерства освіти і науки України. Перелік цієї навчальної літератури постійно оновлюється, його розміщено за посиланням</a:t>
            </a:r>
            <a:r>
              <a:rPr lang="uk-UA" sz="1800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 </a:t>
            </a:r>
            <a:r>
              <a:rPr lang="uk-UA" sz="16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https://drive.google.com/file/d/1t0zbJlVO7Ujr9OseAKSCYPhd2Al6nqd2/view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Звертаємо 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увагу, що електронні версії підручників з хімії 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закладів </a:t>
            </a:r>
            <a:r>
              <a:rPr lang="uk-UA" sz="1800" dirty="0" smtClean="0">
                <a:latin typeface="Times New Roman" pitchFamily="18" charset="0"/>
                <a:cs typeface="Times New Roman" pitchFamily="18" charset="0"/>
              </a:rPr>
              <a:t>загальної середньої освіти розміщені в електронній бібліотеці ДНУ «Інститут модернізації змісту освіти» </a:t>
            </a:r>
            <a:r>
              <a:rPr lang="uk-UA" sz="1800" u="sng" dirty="0" smtClean="0">
                <a:latin typeface="Times New Roman" pitchFamily="18" charset="0"/>
                <a:cs typeface="Times New Roman" pitchFamily="18" charset="0"/>
                <a:hlinkClick r:id="rId4"/>
              </a:rPr>
              <a:t>(https://lib.imzo.gov.ua/)</a:t>
            </a:r>
            <a:endParaRPr lang="uk-UA" sz="1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uk-UA" sz="1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ACER\Desktop\ebooks-laptop1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04048" y="4221088"/>
            <a:ext cx="4139952" cy="26369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6067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учень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був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відсутній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на уроках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протягом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вивчення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теми, не</a:t>
            </a:r>
          </a:p>
          <a:p>
            <a:pPr>
              <a:buNone/>
            </a:pP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виконував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вимоги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навчальної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програми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колонці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написом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Тематична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виставляється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/а (не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атестований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(а)).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Тематична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оцінка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підлягає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коригуванню.</a:t>
            </a:r>
          </a:p>
          <a:p>
            <a:pPr>
              <a:buNone/>
            </a:pPr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uk-UA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Семестрова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оцінка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виставляється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без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дати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класного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журналу в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колонку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написом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І семестр, ІІ семестр.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Семестрове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оцінювання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здійснюється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підставі тематичних оцінок.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учень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був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відсутній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на уроках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протягом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семестру, 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відповідну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клітинку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замість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оцінки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за І семестр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ІІ семестр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виставляється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/а (не</a:t>
            </a:r>
          </a:p>
          <a:p>
            <a:pPr>
              <a:buNone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атестований).</a:t>
            </a:r>
            <a:endParaRPr lang="uk-UA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6067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Семестрова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оцінка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підлягати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коригуванню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Скоригована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семестрова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оцінка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виставляється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без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дати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у колонку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написом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Скоригована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поруч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колонкою І семестр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або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ІІ семестр. Колонки для</a:t>
            </a:r>
          </a:p>
          <a:p>
            <a:pPr>
              <a:buNone/>
            </a:pP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виставлення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скоригованих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оцінок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відводяться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навіть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за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відсутності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учнів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які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виявили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бажання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коригувати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разі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якщо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учневі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вдалося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підвищити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результати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запис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у</a:t>
            </a:r>
          </a:p>
          <a:p>
            <a:pPr>
              <a:buNone/>
            </a:pP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колонку Скоригована не ставиться.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Річна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оцінка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виставляється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до журналу в колонку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написом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Річна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без</a:t>
            </a:r>
          </a:p>
          <a:p>
            <a:pPr>
              <a:buNone/>
            </a:pP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зазначення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дати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раніше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ніж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через 3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дні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після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виставлення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оцінки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за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ІІ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семестр.</a:t>
            </a:r>
            <a:endParaRPr lang="uk-UA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6067000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5. Про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обсяг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характер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домашніх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завдань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хімії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 наказу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Міністерства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науки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29.10.07 №1/9-651 «Про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обсяг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характер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домашніх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завдань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хімії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домашні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завдання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можуть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бути як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усні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так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письмові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Згідно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Державними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санітарними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правилами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нормами</a:t>
            </a:r>
          </a:p>
          <a:p>
            <a:pPr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влаштування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утримання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загальноосвітніх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навчальних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закладів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</a:t>
            </a:r>
          </a:p>
          <a:p>
            <a:pPr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організації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навчально-виховного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процесу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ДСанПіН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5.5.2.008-01),</a:t>
            </a:r>
          </a:p>
          <a:p>
            <a:pPr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обсяг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домашніх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завдань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має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бути таким,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щоб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витрати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часу на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їх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утримання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перевищували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7-9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класах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3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години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у 10-11</a:t>
            </a:r>
          </a:p>
          <a:p>
            <a:pPr>
              <a:buNone/>
            </a:pP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класах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– 4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години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Домашні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завдання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не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рекомендується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задавати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канікули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на</a:t>
            </a:r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вихідні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святкові дні.</a:t>
            </a:r>
          </a:p>
          <a:p>
            <a:pPr>
              <a:buNone/>
            </a:pPr>
            <a:endParaRPr lang="uk-UA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Місце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подачі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домашнього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завдання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може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бути на </a:t>
            </a: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будь-якому</a:t>
            </a:r>
            <a:endParaRPr lang="ru-RU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i="1" dirty="0" err="1" smtClean="0">
                <a:latin typeface="Times New Roman" pitchFamily="18" charset="0"/>
                <a:cs typeface="Times New Roman" pitchFamily="18" charset="0"/>
              </a:rPr>
              <a:t>етапі</a:t>
            </a: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уроку.</a:t>
            </a:r>
            <a:endParaRPr lang="uk-UA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6139008"/>
          </a:xfrm>
        </p:spPr>
        <p:txBody>
          <a:bodyPr>
            <a:normAutofit/>
          </a:bodyPr>
          <a:lstStyle/>
          <a:p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>
              <a:buNone/>
            </a:pP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   Не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допускається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подача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домашнього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завдання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під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час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чи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після</a:t>
            </a: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дзвінка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на перерву,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після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уроків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оскільки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воно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повній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мірі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не</a:t>
            </a:r>
          </a:p>
          <a:p>
            <a:pPr>
              <a:buNone/>
            </a:pP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фіксується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дітьми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учні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позбавлені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можливості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ставити</a:t>
            </a: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запитання</a:t>
            </a:r>
            <a:r>
              <a:rPr lang="ru-RU" sz="2200" smtClean="0">
                <a:latin typeface="Times New Roman" pitchFamily="18" charset="0"/>
                <a:cs typeface="Times New Roman" pitchFamily="18" charset="0"/>
              </a:rPr>
              <a:t>; учитель не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встигає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пояснити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суть </a:t>
            </a: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домашнього</a:t>
            </a:r>
          </a:p>
          <a:p>
            <a:pPr>
              <a:buNone/>
            </a:pPr>
            <a:r>
              <a:rPr lang="uk-UA" sz="2200" dirty="0" smtClean="0">
                <a:latin typeface="Times New Roman" pitchFamily="18" charset="0"/>
                <a:cs typeface="Times New Roman" pitchFamily="18" charset="0"/>
              </a:rPr>
              <a:t>завдання.</a:t>
            </a:r>
          </a:p>
          <a:p>
            <a:pPr>
              <a:buNone/>
            </a:pPr>
            <a:endParaRPr lang="uk-UA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uk-UA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Форми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перевірки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домашнього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завдання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можуть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бути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різними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фронтальна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індивідуальна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колективна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 само-,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взаємоперевірка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>
              <a:buNone/>
            </a:pP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творча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err="1" smtClean="0">
                <a:latin typeface="Times New Roman" pitchFamily="18" charset="0"/>
                <a:cs typeface="Times New Roman" pitchFamily="18" charset="0"/>
              </a:rPr>
              <a:t>тощо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613900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до Наказу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Міністерства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науки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№574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29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квітня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2020 року «Про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затвердження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Типового</a:t>
            </a:r>
          </a:p>
          <a:p>
            <a:pPr>
              <a:buNone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переліку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засобів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навчання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обладнання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навчальних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кабінетів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STEM –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лабораторій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»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затверджено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новий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перелік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реактивів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для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загальноосвітніх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навчальних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закладів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uk-UA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Users\ACER\Desktop\zvernit_uvagu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3580292"/>
            <a:ext cx="4752528" cy="29450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C:\Users\ACER\Desktop\10-15-63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476672"/>
            <a:ext cx="8280920" cy="604867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613900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Кількість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годин на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вивчення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хімії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Типової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освітньої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програми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закладів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загальної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середньої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II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ступеня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затвердженої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наказом МОН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20.04.2018 № 405 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всіх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закладах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загальної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середньої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хімія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вивчається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у 7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класі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– 1,5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години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тиждень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>
              <a:buNone/>
            </a:pP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у 8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класі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– 2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години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тиждень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>
              <a:buNone/>
            </a:pP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у 9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класі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– 2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години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тиждень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Типової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освітньої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програми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закладів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загальної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середньої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IIІ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ступеня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затвердженої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наказом МОН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20.04.2018 № 408,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хімія вивчається: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рівні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стандарту в 10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класі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- 1,5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години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тиждень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профільному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рівні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 10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класі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- 4 годин на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тиждень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рівні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стандарту в 11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класі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- 2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години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тиждень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профільному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рівні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 11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класі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- 6 годин на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тиждень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uk-UA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613900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Кількість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годин на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вивчення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хімії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Типової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освітньої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програми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закладів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загальної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середньої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II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ступеня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затвердженої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наказом МОН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20.04.2018 № 405 у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всіх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закладах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загальної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середньої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хімія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вивчається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у 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8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класі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uk-UA" sz="2000" i="1" dirty="0" smtClean="0">
                <a:latin typeface="Times New Roman" pitchFamily="18" charset="0"/>
                <a:cs typeface="Times New Roman" pitchFamily="18" charset="0"/>
              </a:rPr>
              <a:t>поглиблене вивчення)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години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тиждень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>
              <a:buNone/>
            </a:pP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у 9 </a:t>
            </a:r>
            <a:r>
              <a:rPr lang="ru-RU" sz="2000" i="1" dirty="0" err="1" smtClean="0">
                <a:latin typeface="Times New Roman" pitchFamily="18" charset="0"/>
                <a:cs typeface="Times New Roman" pitchFamily="18" charset="0"/>
              </a:rPr>
              <a:t>класі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i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uk-UA" sz="2000" i="1" dirty="0">
                <a:latin typeface="Times New Roman" pitchFamily="18" charset="0"/>
                <a:cs typeface="Times New Roman" pitchFamily="18" charset="0"/>
              </a:rPr>
              <a:t>поглиблене вивчення)</a:t>
            </a: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години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тиждень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Відповідно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Типової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освітньої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програми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закладів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загальної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середньої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освіти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IIІ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ступеня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затвердженої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наказом МОН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України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від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20.04.2018 № 408, </a:t>
            </a:r>
            <a:r>
              <a:rPr lang="uk-UA" sz="2000" dirty="0" smtClean="0">
                <a:latin typeface="Times New Roman" pitchFamily="18" charset="0"/>
                <a:cs typeface="Times New Roman" pitchFamily="18" charset="0"/>
              </a:rPr>
              <a:t>хімія вивчається:</a:t>
            </a: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10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клас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Природничі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науки (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експериментальний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інтегрований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курс) - 4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години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11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клас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Природничі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науки (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експериментальний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інтегрований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курс) - 4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години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960305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613900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uk-UA" sz="2000" b="1" dirty="0" smtClean="0">
                <a:latin typeface="Times New Roman" pitchFamily="18" charset="0"/>
                <a:cs typeface="Times New Roman" pitchFamily="18" charset="0"/>
              </a:rPr>
              <a:t>Звертаємо увагу, що додаткові години, виділені на підсилення предмета з варіативної складової  навчальних планів, можна використати для збільшення годин з предмета, упровадження курсів за вибором, проведення індивідуальних консультацій та групових занять.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C:\Users\ACER\Desktop\завантаження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8" y="2852936"/>
            <a:ext cx="1842517" cy="21602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12479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613900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3600" b="1" dirty="0" err="1"/>
              <a:t>Програмне</a:t>
            </a:r>
            <a:r>
              <a:rPr lang="ru-RU" sz="3600" b="1" dirty="0"/>
              <a:t> </a:t>
            </a:r>
            <a:r>
              <a:rPr lang="ru-RU" sz="3600" b="1" dirty="0" err="1"/>
              <a:t>забезпечення</a:t>
            </a:r>
            <a:r>
              <a:rPr lang="ru-RU" sz="3600" b="1" dirty="0"/>
              <a:t> </a:t>
            </a:r>
            <a:r>
              <a:rPr lang="ru-RU" sz="3600" b="1" dirty="0" err="1"/>
              <a:t>інваріантної</a:t>
            </a:r>
            <a:r>
              <a:rPr lang="ru-RU" sz="3600" b="1" dirty="0"/>
              <a:t> та </a:t>
            </a:r>
            <a:r>
              <a:rPr lang="ru-RU" sz="3600" b="1" dirty="0" err="1"/>
              <a:t>варіативної</a:t>
            </a:r>
            <a:r>
              <a:rPr lang="ru-RU" sz="3600" b="1" dirty="0"/>
              <a:t> </a:t>
            </a:r>
            <a:r>
              <a:rPr lang="ru-RU" sz="3600" b="1" dirty="0" err="1"/>
              <a:t>складових</a:t>
            </a:r>
            <a:r>
              <a:rPr lang="ru-RU" sz="3600" b="1" dirty="0"/>
              <a:t> курсу </a:t>
            </a:r>
            <a:r>
              <a:rPr lang="ru-RU" sz="3600" b="1" dirty="0" err="1"/>
              <a:t>хімії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C:\Users\ACER\Desktop\завантаження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3928" y="2852936"/>
            <a:ext cx="1842517" cy="21602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67961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613900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000" dirty="0"/>
              <a:t>У 2021/2022 </a:t>
            </a:r>
            <a:r>
              <a:rPr lang="ru-RU" sz="2000" dirty="0" err="1"/>
              <a:t>н.р</a:t>
            </a:r>
            <a:r>
              <a:rPr lang="ru-RU" sz="2000" dirty="0"/>
              <a:t>. </a:t>
            </a:r>
            <a:r>
              <a:rPr lang="ru-RU" sz="2000" dirty="0" err="1"/>
              <a:t>інваріантна</a:t>
            </a:r>
            <a:r>
              <a:rPr lang="ru-RU" sz="2000" dirty="0"/>
              <a:t> </a:t>
            </a:r>
            <a:r>
              <a:rPr lang="ru-RU" sz="2000" dirty="0" err="1" smtClean="0"/>
              <a:t>складова</a:t>
            </a:r>
            <a:r>
              <a:rPr lang="ru-RU" sz="2000" dirty="0" smtClean="0"/>
              <a:t> </a:t>
            </a:r>
            <a:r>
              <a:rPr lang="ru-RU" sz="2000" dirty="0" err="1"/>
              <a:t>навчання</a:t>
            </a:r>
            <a:r>
              <a:rPr lang="ru-RU" sz="2000" dirty="0"/>
              <a:t> </a:t>
            </a:r>
            <a:r>
              <a:rPr lang="ru-RU" sz="2000" dirty="0" err="1"/>
              <a:t>хімії</a:t>
            </a:r>
            <a:r>
              <a:rPr lang="ru-RU" sz="2000" dirty="0"/>
              <a:t> </a:t>
            </a:r>
            <a:r>
              <a:rPr lang="ru-RU" sz="2000" dirty="0" err="1" smtClean="0"/>
              <a:t>здійснюватиметься</a:t>
            </a:r>
            <a:r>
              <a:rPr lang="ru-RU" sz="2000" dirty="0" smtClean="0"/>
              <a:t> за </a:t>
            </a:r>
            <a:r>
              <a:rPr lang="ru-RU" sz="2000" dirty="0"/>
              <a:t>такими </a:t>
            </a:r>
            <a:r>
              <a:rPr lang="ru-RU" sz="2000" dirty="0" err="1"/>
              <a:t>програмами</a:t>
            </a:r>
            <a:r>
              <a:rPr lang="ru-RU" sz="2000" dirty="0"/>
              <a:t>:</a:t>
            </a:r>
          </a:p>
          <a:p>
            <a:pPr algn="just"/>
            <a:r>
              <a:rPr lang="ru-RU" sz="2000" dirty="0"/>
              <a:t>7-9 </a:t>
            </a:r>
            <a:r>
              <a:rPr lang="ru-RU" sz="2000" dirty="0" err="1"/>
              <a:t>класи</a:t>
            </a:r>
            <a:r>
              <a:rPr lang="ru-RU" sz="2000" dirty="0"/>
              <a:t> – </a:t>
            </a:r>
            <a:r>
              <a:rPr lang="ru-RU" sz="2000" dirty="0" err="1"/>
              <a:t>Програма</a:t>
            </a:r>
            <a:r>
              <a:rPr lang="ru-RU" sz="2000" dirty="0"/>
              <a:t> для </a:t>
            </a:r>
            <a:r>
              <a:rPr lang="ru-RU" sz="2000" dirty="0" err="1" smtClean="0"/>
              <a:t>загальноосвітніх</a:t>
            </a:r>
            <a:r>
              <a:rPr lang="ru-RU" sz="2000" dirty="0" smtClean="0"/>
              <a:t> </a:t>
            </a:r>
            <a:r>
              <a:rPr lang="ru-RU" sz="2000" dirty="0" err="1"/>
              <a:t>навчальних</a:t>
            </a:r>
            <a:r>
              <a:rPr lang="ru-RU" sz="2000" dirty="0"/>
              <a:t> </a:t>
            </a:r>
            <a:r>
              <a:rPr lang="ru-RU" sz="2000" dirty="0" err="1"/>
              <a:t>закладів</a:t>
            </a:r>
            <a:r>
              <a:rPr lang="ru-RU" sz="2000" dirty="0"/>
              <a:t>. </a:t>
            </a:r>
            <a:r>
              <a:rPr lang="ru-RU" sz="2000" dirty="0" err="1"/>
              <a:t>Хімія</a:t>
            </a:r>
            <a:r>
              <a:rPr lang="ru-RU" sz="2000" dirty="0" smtClean="0"/>
              <a:t>. </a:t>
            </a:r>
          </a:p>
          <a:p>
            <a:pPr algn="just"/>
            <a:r>
              <a:rPr lang="ru-RU" sz="2000" dirty="0" smtClean="0"/>
              <a:t>7-9 </a:t>
            </a:r>
            <a:r>
              <a:rPr lang="ru-RU" sz="2000" dirty="0" err="1" smtClean="0"/>
              <a:t>класи</a:t>
            </a:r>
            <a:r>
              <a:rPr lang="ru-RU" sz="2000" dirty="0" smtClean="0"/>
              <a:t> (наказ МОН </a:t>
            </a:r>
            <a:r>
              <a:rPr lang="ru-RU" sz="2000" dirty="0" err="1" smtClean="0"/>
              <a:t>України</a:t>
            </a:r>
            <a:r>
              <a:rPr lang="ru-RU" sz="2000" dirty="0" smtClean="0"/>
              <a:t> </a:t>
            </a:r>
            <a:r>
              <a:rPr lang="ru-RU" sz="2000" dirty="0" err="1" smtClean="0"/>
              <a:t>від</a:t>
            </a:r>
            <a:r>
              <a:rPr lang="ru-RU" sz="2000" dirty="0" smtClean="0"/>
              <a:t> 07.06.2017 </a:t>
            </a:r>
            <a:r>
              <a:rPr lang="ru-RU" sz="2000" dirty="0"/>
              <a:t>№ 804).</a:t>
            </a:r>
          </a:p>
          <a:p>
            <a:pPr algn="just"/>
            <a:r>
              <a:rPr lang="ru-RU" sz="2000" dirty="0"/>
              <a:t>8-9 </a:t>
            </a:r>
            <a:r>
              <a:rPr lang="ru-RU" sz="2000" dirty="0" err="1"/>
              <a:t>класи</a:t>
            </a:r>
            <a:r>
              <a:rPr lang="ru-RU" sz="2000" dirty="0"/>
              <a:t> з </a:t>
            </a:r>
            <a:r>
              <a:rPr lang="ru-RU" sz="2000" dirty="0" err="1"/>
              <a:t>поглибленим</a:t>
            </a:r>
            <a:r>
              <a:rPr lang="ru-RU" sz="2000" dirty="0"/>
              <a:t> </a:t>
            </a:r>
            <a:r>
              <a:rPr lang="ru-RU" sz="2000" dirty="0" err="1" smtClean="0"/>
              <a:t>вивченням</a:t>
            </a:r>
            <a:r>
              <a:rPr lang="ru-RU" sz="2000" dirty="0" smtClean="0"/>
              <a:t> </a:t>
            </a:r>
            <a:r>
              <a:rPr lang="ru-RU" sz="2000" dirty="0" err="1" smtClean="0"/>
              <a:t>хімії</a:t>
            </a:r>
            <a:r>
              <a:rPr lang="ru-RU" sz="2000" dirty="0" smtClean="0"/>
              <a:t> </a:t>
            </a:r>
            <a:r>
              <a:rPr lang="ru-RU" sz="2000" dirty="0"/>
              <a:t>– </a:t>
            </a:r>
            <a:r>
              <a:rPr lang="ru-RU" sz="2000" dirty="0" err="1"/>
              <a:t>Програма</a:t>
            </a:r>
            <a:r>
              <a:rPr lang="ru-RU" sz="2000" dirty="0"/>
              <a:t> для </a:t>
            </a:r>
            <a:r>
              <a:rPr lang="ru-RU" sz="2000" dirty="0" err="1" smtClean="0"/>
              <a:t>загальноосвітніх</a:t>
            </a:r>
            <a:r>
              <a:rPr lang="ru-RU" sz="2000" dirty="0" smtClean="0"/>
              <a:t> </a:t>
            </a:r>
            <a:r>
              <a:rPr lang="ru-RU" sz="2000" dirty="0" err="1" smtClean="0"/>
              <a:t>навчальних</a:t>
            </a:r>
            <a:r>
              <a:rPr lang="ru-RU" sz="2000" dirty="0" smtClean="0"/>
              <a:t> </a:t>
            </a:r>
            <a:r>
              <a:rPr lang="ru-RU" sz="2000" dirty="0" err="1"/>
              <a:t>закладів</a:t>
            </a:r>
            <a:r>
              <a:rPr lang="ru-RU" sz="2000" dirty="0"/>
              <a:t> з </a:t>
            </a:r>
            <a:r>
              <a:rPr lang="ru-RU" sz="2000" dirty="0" err="1" smtClean="0"/>
              <a:t>поглибленим</a:t>
            </a:r>
            <a:r>
              <a:rPr lang="ru-RU" sz="2000" dirty="0" smtClean="0"/>
              <a:t> </a:t>
            </a:r>
            <a:r>
              <a:rPr lang="ru-RU" sz="2000" dirty="0" err="1" smtClean="0"/>
              <a:t>вивченням</a:t>
            </a:r>
            <a:r>
              <a:rPr lang="ru-RU" sz="2000" dirty="0" smtClean="0"/>
              <a:t> </a:t>
            </a:r>
            <a:r>
              <a:rPr lang="ru-RU" sz="2000" dirty="0" err="1"/>
              <a:t>хімії</a:t>
            </a:r>
            <a:r>
              <a:rPr lang="ru-RU" sz="2000" dirty="0"/>
              <a:t> (наказ МОН </a:t>
            </a:r>
            <a:r>
              <a:rPr lang="ru-RU" sz="2000" dirty="0" err="1"/>
              <a:t>України</a:t>
            </a:r>
            <a:r>
              <a:rPr lang="ru-RU" sz="2000" dirty="0"/>
              <a:t> </a:t>
            </a:r>
            <a:r>
              <a:rPr lang="ru-RU" sz="2000" dirty="0" err="1" smtClean="0"/>
              <a:t>від</a:t>
            </a:r>
            <a:r>
              <a:rPr lang="ru-RU" sz="2000" dirty="0" smtClean="0"/>
              <a:t> 17.07.2015 </a:t>
            </a:r>
            <a:r>
              <a:rPr lang="ru-RU" sz="2000" dirty="0"/>
              <a:t>№ 983).</a:t>
            </a:r>
          </a:p>
          <a:p>
            <a:pPr algn="just"/>
            <a:r>
              <a:rPr lang="ru-RU" sz="2000" dirty="0"/>
              <a:t>10-11 </a:t>
            </a:r>
            <a:r>
              <a:rPr lang="ru-RU" sz="2000" dirty="0" err="1"/>
              <a:t>класи</a:t>
            </a:r>
            <a:r>
              <a:rPr lang="ru-RU" sz="2000" dirty="0"/>
              <a:t> (наказ МОН </a:t>
            </a:r>
            <a:r>
              <a:rPr lang="ru-RU" sz="2000" dirty="0" err="1"/>
              <a:t>України</a:t>
            </a:r>
            <a:r>
              <a:rPr lang="ru-RU" sz="2000" dirty="0"/>
              <a:t> </a:t>
            </a:r>
            <a:r>
              <a:rPr lang="ru-RU" sz="2000" dirty="0" err="1" smtClean="0"/>
              <a:t>від</a:t>
            </a:r>
            <a:r>
              <a:rPr lang="ru-RU" sz="2000" dirty="0" smtClean="0"/>
              <a:t> 23.10.2017 </a:t>
            </a:r>
            <a:r>
              <a:rPr lang="ru-RU" sz="2000" dirty="0"/>
              <a:t>№ 1407):</a:t>
            </a:r>
          </a:p>
          <a:p>
            <a:pPr algn="just"/>
            <a:r>
              <a:rPr lang="ru-RU" sz="2000" dirty="0"/>
              <a:t>- </a:t>
            </a:r>
            <a:r>
              <a:rPr lang="ru-RU" sz="2000" dirty="0" err="1"/>
              <a:t>програма</a:t>
            </a:r>
            <a:r>
              <a:rPr lang="ru-RU" sz="2000" dirty="0"/>
              <a:t> з </a:t>
            </a:r>
            <a:r>
              <a:rPr lang="ru-RU" sz="2000" dirty="0" err="1"/>
              <a:t>хімії</a:t>
            </a:r>
            <a:r>
              <a:rPr lang="ru-RU" sz="2000" dirty="0"/>
              <a:t> для 10-11 </a:t>
            </a:r>
            <a:r>
              <a:rPr lang="ru-RU" sz="2000" dirty="0" err="1" smtClean="0"/>
              <a:t>класів</a:t>
            </a:r>
            <a:r>
              <a:rPr lang="ru-RU" sz="2000" dirty="0" smtClean="0"/>
              <a:t> </a:t>
            </a:r>
            <a:r>
              <a:rPr lang="ru-RU" sz="2000" dirty="0" err="1" smtClean="0"/>
              <a:t>закладів</a:t>
            </a:r>
            <a:r>
              <a:rPr lang="ru-RU" sz="2000" dirty="0" smtClean="0"/>
              <a:t> </a:t>
            </a:r>
            <a:r>
              <a:rPr lang="ru-RU" sz="2000" dirty="0" err="1"/>
              <a:t>загальної</a:t>
            </a:r>
            <a:r>
              <a:rPr lang="ru-RU" sz="2000" dirty="0"/>
              <a:t> </a:t>
            </a:r>
            <a:r>
              <a:rPr lang="ru-RU" sz="2000" dirty="0" err="1"/>
              <a:t>середньої</a:t>
            </a:r>
            <a:r>
              <a:rPr lang="ru-RU" sz="2000" dirty="0"/>
              <a:t> </a:t>
            </a:r>
            <a:r>
              <a:rPr lang="ru-RU" sz="2000" dirty="0" err="1" smtClean="0"/>
              <a:t>освіти</a:t>
            </a:r>
            <a:r>
              <a:rPr lang="ru-RU" sz="2000" dirty="0" smtClean="0"/>
              <a:t> (</a:t>
            </a:r>
            <a:r>
              <a:rPr lang="ru-RU" sz="2000" dirty="0" err="1"/>
              <a:t>рівень</a:t>
            </a:r>
            <a:r>
              <a:rPr lang="ru-RU" sz="2000" dirty="0"/>
              <a:t> стандарту);</a:t>
            </a:r>
          </a:p>
          <a:p>
            <a:pPr algn="just"/>
            <a:r>
              <a:rPr lang="ru-RU" sz="2000" dirty="0"/>
              <a:t>- </a:t>
            </a:r>
            <a:r>
              <a:rPr lang="ru-RU" sz="2000" dirty="0" err="1"/>
              <a:t>програма</a:t>
            </a:r>
            <a:r>
              <a:rPr lang="ru-RU" sz="2000" dirty="0"/>
              <a:t> з </a:t>
            </a:r>
            <a:r>
              <a:rPr lang="ru-RU" sz="2000" dirty="0" err="1"/>
              <a:t>хімії</a:t>
            </a:r>
            <a:r>
              <a:rPr lang="ru-RU" sz="2000" dirty="0"/>
              <a:t> для 10-11 </a:t>
            </a:r>
            <a:r>
              <a:rPr lang="ru-RU" sz="2000" dirty="0" err="1" smtClean="0"/>
              <a:t>класів</a:t>
            </a:r>
            <a:r>
              <a:rPr lang="ru-RU" sz="2000" dirty="0" smtClean="0"/>
              <a:t> </a:t>
            </a:r>
            <a:r>
              <a:rPr lang="ru-RU" sz="2000" dirty="0" err="1" smtClean="0"/>
              <a:t>закладів</a:t>
            </a:r>
            <a:r>
              <a:rPr lang="ru-RU" sz="2000" dirty="0" smtClean="0"/>
              <a:t> </a:t>
            </a:r>
            <a:r>
              <a:rPr lang="ru-RU" sz="2000" dirty="0" err="1"/>
              <a:t>загальної</a:t>
            </a:r>
            <a:r>
              <a:rPr lang="ru-RU" sz="2000" dirty="0"/>
              <a:t> </a:t>
            </a:r>
            <a:r>
              <a:rPr lang="ru-RU" sz="2000" dirty="0" err="1"/>
              <a:t>середньої</a:t>
            </a:r>
            <a:r>
              <a:rPr lang="ru-RU" sz="2000" dirty="0"/>
              <a:t> </a:t>
            </a:r>
            <a:r>
              <a:rPr lang="ru-RU" sz="2000" dirty="0" err="1" smtClean="0"/>
              <a:t>освіти</a:t>
            </a:r>
            <a:r>
              <a:rPr lang="ru-RU" sz="2000" dirty="0" smtClean="0"/>
              <a:t> (</a:t>
            </a:r>
            <a:r>
              <a:rPr lang="ru-RU" sz="2000" dirty="0" err="1"/>
              <a:t>профільний</a:t>
            </a:r>
            <a:r>
              <a:rPr lang="ru-RU" sz="2000" dirty="0"/>
              <a:t> </a:t>
            </a:r>
            <a:r>
              <a:rPr lang="ru-RU" sz="2000" dirty="0" err="1"/>
              <a:t>рівень</a:t>
            </a:r>
            <a:r>
              <a:rPr lang="ru-RU" sz="2000" dirty="0"/>
              <a:t>).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2208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4F4F4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Аспект">
  <a:themeElements>
    <a:clrScheme name="Аспект">
      <a:dk1>
        <a:sysClr val="windowText" lastClr="000000"/>
      </a:dk1>
      <a:lt1>
        <a:sysClr val="window" lastClr="F4F4F4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594</TotalTime>
  <Words>3908</Words>
  <Application>Microsoft Office PowerPoint</Application>
  <PresentationFormat>Экран (4:3)</PresentationFormat>
  <Paragraphs>304</Paragraphs>
  <Slides>45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45</vt:i4>
      </vt:variant>
    </vt:vector>
  </HeadingPairs>
  <TitlesOfParts>
    <vt:vector size="47" baseType="lpstr">
      <vt:lpstr>Аспект</vt:lpstr>
      <vt:lpstr>1_Аспект</vt:lpstr>
      <vt:lpstr>Актуальні питання  щодо викладання  хімії у 2021/2022 навчальному році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“Розвиток компетентності учителів хімії до проектування освітньо-розвивального середовища в світлі вимог Концепції НУШ в умовах пандемії”</dc:title>
  <dc:creator>ACER</dc:creator>
  <cp:lastModifiedBy>inst</cp:lastModifiedBy>
  <cp:revision>69</cp:revision>
  <dcterms:created xsi:type="dcterms:W3CDTF">2020-08-19T12:50:13Z</dcterms:created>
  <dcterms:modified xsi:type="dcterms:W3CDTF">2021-08-13T11:58:28Z</dcterms:modified>
</cp:coreProperties>
</file>