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9"/>
  </p:notesMasterIdLst>
  <p:sldIdLst>
    <p:sldId id="307" r:id="rId2"/>
    <p:sldId id="876" r:id="rId3"/>
    <p:sldId id="878" r:id="rId4"/>
    <p:sldId id="860" r:id="rId5"/>
    <p:sldId id="879" r:id="rId6"/>
    <p:sldId id="880" r:id="rId7"/>
    <p:sldId id="883" r:id="rId8"/>
    <p:sldId id="859" r:id="rId9"/>
    <p:sldId id="743" r:id="rId10"/>
    <p:sldId id="750" r:id="rId11"/>
    <p:sldId id="751" r:id="rId12"/>
    <p:sldId id="855" r:id="rId13"/>
    <p:sldId id="857" r:id="rId14"/>
    <p:sldId id="861" r:id="rId15"/>
    <p:sldId id="870" r:id="rId16"/>
    <p:sldId id="862" r:id="rId17"/>
    <p:sldId id="863" r:id="rId18"/>
    <p:sldId id="864" r:id="rId19"/>
    <p:sldId id="866" r:id="rId20"/>
    <p:sldId id="867" r:id="rId21"/>
    <p:sldId id="868" r:id="rId22"/>
    <p:sldId id="871" r:id="rId23"/>
    <p:sldId id="872" r:id="rId24"/>
    <p:sldId id="873" r:id="rId25"/>
    <p:sldId id="874" r:id="rId26"/>
    <p:sldId id="875" r:id="rId27"/>
    <p:sldId id="264" r:id="rId2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Hind Vadodara Light" panose="02000000000000000000" pitchFamily="2" charset="0"/>
      <p:regular r:id="rId34"/>
      <p:bold r:id="rId35"/>
    </p:embeddedFont>
    <p:embeddedFont>
      <p:font typeface="Poppins SemiBold" panose="00000700000000000000" pitchFamily="2" charset="0"/>
      <p:bold r:id="rId36"/>
      <p:boldItalic r:id="rId37"/>
    </p:embeddedFont>
    <p:embeddedFont>
      <p:font typeface="Teko Light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8DDE6-76D9-4BEC-B1D0-AD07DA637AC1}" v="27" dt="2024-09-20T10:22:55.261"/>
  </p1510:revLst>
</p1510:revInfo>
</file>

<file path=ppt/tableStyles.xml><?xml version="1.0" encoding="utf-8"?>
<a:tblStyleLst xmlns:a="http://schemas.openxmlformats.org/drawingml/2006/main" def="{95EBAD79-0F8C-4793-BEA1-3F0019A4F5F6}">
  <a:tblStyle styleId="{95EBAD79-0F8C-4793-BEA1-3F0019A4F5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02" y="72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54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66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3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9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78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36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4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48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63" r:id="rId3"/>
    <p:sldLayoutId id="2147483669" r:id="rId4"/>
    <p:sldLayoutId id="2147483670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2F043-4C1D-B342-D4BC-50E90DBC4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286" y="1777150"/>
            <a:ext cx="6875189" cy="1745100"/>
          </a:xfrm>
        </p:spPr>
        <p:txBody>
          <a:bodyPr/>
          <a:lstStyle/>
          <a:p>
            <a:r>
              <a:rPr lang="uk-UA" sz="4000" dirty="0"/>
              <a:t>Оцінювання в НУШ: інструментарій </a:t>
            </a:r>
            <a:br>
              <a:rPr lang="uk-UA" sz="4000" dirty="0"/>
            </a:br>
            <a:r>
              <a:rPr lang="uk-UA" sz="4000" dirty="0"/>
              <a:t>та практика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B62A6CF-7EEF-E2DE-BDB8-11D6C1C51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5628" y="3886631"/>
            <a:ext cx="5527651" cy="477300"/>
          </a:xfrm>
        </p:spPr>
        <p:txBody>
          <a:bodyPr/>
          <a:lstStyle/>
          <a:p>
            <a:r>
              <a:rPr lang="uk-UA" b="1" dirty="0"/>
              <a:t>Дарина Васильєва</a:t>
            </a:r>
          </a:p>
          <a:p>
            <a:r>
              <a:rPr lang="uk-UA" dirty="0"/>
              <a:t>завідувачка  відділу математичної та </a:t>
            </a:r>
            <a:r>
              <a:rPr lang="uk-UA" dirty="0" err="1"/>
              <a:t>інформатичної</a:t>
            </a:r>
            <a:r>
              <a:rPr lang="uk-UA" dirty="0"/>
              <a:t> освіти</a:t>
            </a:r>
          </a:p>
          <a:p>
            <a:r>
              <a:rPr lang="uk-UA" dirty="0"/>
              <a:t>Інституту педагогіки НАПН України</a:t>
            </a:r>
          </a:p>
        </p:txBody>
      </p:sp>
      <p:pic>
        <p:nvPicPr>
          <p:cNvPr id="1026" name="Picture 2" descr="Інститут педагогіки НАПН України здійснюватиме проєкт за підтримки програми  Жана Моне - Національна академія педагогічних наук України">
            <a:extLst>
              <a:ext uri="{FF2B5EF4-FFF2-40B4-BE49-F238E27FC236}">
                <a16:creationId xmlns:a16="http://schemas.microsoft.com/office/drawing/2014/main" id="{D4C7B311-F0EE-6F9A-707C-98FB1159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01" y="0"/>
            <a:ext cx="1181999" cy="11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1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13B572-9D8C-DC1C-4D66-C583E693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4191"/>
            <a:ext cx="6754324" cy="7093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A33D20-BE38-8E94-A077-1724C628E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450"/>
            <a:ext cx="6754324" cy="3800417"/>
          </a:xfrm>
          <a:prstGeom prst="rect">
            <a:avLst/>
          </a:prstGeom>
        </p:spPr>
      </p:pic>
      <p:sp>
        <p:nvSpPr>
          <p:cNvPr id="19" name="Заголовок 13">
            <a:extLst>
              <a:ext uri="{FF2B5EF4-FFF2-40B4-BE49-F238E27FC236}">
                <a16:creationId xmlns:a16="http://schemas.microsoft.com/office/drawing/2014/main" id="{DE903AE2-5119-FA23-213F-763250111630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959429" y="-10627"/>
            <a:ext cx="4811698" cy="630000"/>
          </a:xfrm>
        </p:spPr>
        <p:txBody>
          <a:bodyPr/>
          <a:lstStyle/>
          <a:p>
            <a:r>
              <a:rPr lang="uk-UA" b="1" dirty="0"/>
              <a:t>Оцінювання в НУШ</a:t>
            </a:r>
            <a:br>
              <a:rPr lang="uk-UA" b="1" dirty="0"/>
            </a:br>
            <a:endParaRPr lang="uk-UA" b="1" dirty="0"/>
          </a:p>
        </p:txBody>
      </p:sp>
      <p:grpSp>
        <p:nvGrpSpPr>
          <p:cNvPr id="2" name="Google Shape;197;p14">
            <a:extLst>
              <a:ext uri="{FF2B5EF4-FFF2-40B4-BE49-F238E27FC236}">
                <a16:creationId xmlns:a16="http://schemas.microsoft.com/office/drawing/2014/main" id="{62794B89-050F-632B-6255-95C60A7E1FB6}"/>
              </a:ext>
            </a:extLst>
          </p:cNvPr>
          <p:cNvGrpSpPr/>
          <p:nvPr/>
        </p:nvGrpSpPr>
        <p:grpSpPr>
          <a:xfrm>
            <a:off x="6420492" y="1615961"/>
            <a:ext cx="2723508" cy="3402924"/>
            <a:chOff x="39" y="62873"/>
            <a:chExt cx="3211751" cy="4360671"/>
          </a:xfrm>
        </p:grpSpPr>
        <p:sp>
          <p:nvSpPr>
            <p:cNvPr id="3" name="Google Shape;198;p14">
              <a:extLst>
                <a:ext uri="{FF2B5EF4-FFF2-40B4-BE49-F238E27FC236}">
                  <a16:creationId xmlns:a16="http://schemas.microsoft.com/office/drawing/2014/main" id="{4A19D1FA-0F57-B738-E0AF-ED265E0FA2EE}"/>
                </a:ext>
              </a:extLst>
            </p:cNvPr>
            <p:cNvSpPr/>
            <p:nvPr/>
          </p:nvSpPr>
          <p:spPr>
            <a:xfrm>
              <a:off x="1710362" y="1642637"/>
              <a:ext cx="195838" cy="24545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28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 sz="1200" b="1"/>
            </a:p>
          </p:txBody>
        </p:sp>
        <p:sp>
          <p:nvSpPr>
            <p:cNvPr id="4" name="Google Shape;199;p14">
              <a:extLst>
                <a:ext uri="{FF2B5EF4-FFF2-40B4-BE49-F238E27FC236}">
                  <a16:creationId xmlns:a16="http://schemas.microsoft.com/office/drawing/2014/main" id="{8D183E43-7E5E-42BA-6046-2FC57A839138}"/>
                </a:ext>
              </a:extLst>
            </p:cNvPr>
            <p:cNvSpPr/>
            <p:nvPr/>
          </p:nvSpPr>
          <p:spPr>
            <a:xfrm>
              <a:off x="1790822" y="1365587"/>
              <a:ext cx="195838" cy="1527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28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 sz="1200" b="1"/>
            </a:p>
          </p:txBody>
        </p:sp>
        <p:sp>
          <p:nvSpPr>
            <p:cNvPr id="5" name="Google Shape;201;p14">
              <a:extLst>
                <a:ext uri="{FF2B5EF4-FFF2-40B4-BE49-F238E27FC236}">
                  <a16:creationId xmlns:a16="http://schemas.microsoft.com/office/drawing/2014/main" id="{AEA61266-FF99-D810-9594-B6B1F329804F}"/>
                </a:ext>
              </a:extLst>
            </p:cNvPr>
            <p:cNvSpPr/>
            <p:nvPr/>
          </p:nvSpPr>
          <p:spPr>
            <a:xfrm>
              <a:off x="1442716" y="715668"/>
              <a:ext cx="789881" cy="2741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526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 sz="1200" b="1"/>
            </a:p>
          </p:txBody>
        </p:sp>
        <p:sp>
          <p:nvSpPr>
            <p:cNvPr id="6" name="Google Shape;202;p14">
              <a:extLst>
                <a:ext uri="{FF2B5EF4-FFF2-40B4-BE49-F238E27FC236}">
                  <a16:creationId xmlns:a16="http://schemas.microsoft.com/office/drawing/2014/main" id="{83071425-22B1-1979-F239-A15DFF939D29}"/>
                </a:ext>
              </a:extLst>
            </p:cNvPr>
            <p:cNvSpPr/>
            <p:nvPr/>
          </p:nvSpPr>
          <p:spPr>
            <a:xfrm>
              <a:off x="652834" y="715668"/>
              <a:ext cx="789881" cy="2741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526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 sz="1200" b="1"/>
            </a:p>
          </p:txBody>
        </p:sp>
        <p:sp>
          <p:nvSpPr>
            <p:cNvPr id="7" name="Google Shape;203;p14">
              <a:extLst>
                <a:ext uri="{FF2B5EF4-FFF2-40B4-BE49-F238E27FC236}">
                  <a16:creationId xmlns:a16="http://schemas.microsoft.com/office/drawing/2014/main" id="{91F10E52-4FE8-C1AE-BC56-3AE742CCE522}"/>
                </a:ext>
              </a:extLst>
            </p:cNvPr>
            <p:cNvSpPr/>
            <p:nvPr/>
          </p:nvSpPr>
          <p:spPr>
            <a:xfrm>
              <a:off x="789921" y="62873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/>
            </a:p>
          </p:txBody>
        </p:sp>
        <p:sp>
          <p:nvSpPr>
            <p:cNvPr id="8" name="Google Shape;204;p14">
              <a:extLst>
                <a:ext uri="{FF2B5EF4-FFF2-40B4-BE49-F238E27FC236}">
                  <a16:creationId xmlns:a16="http://schemas.microsoft.com/office/drawing/2014/main" id="{26DD3716-13AF-AEC4-808B-B2EDC06E72FD}"/>
                </a:ext>
              </a:extLst>
            </p:cNvPr>
            <p:cNvSpPr txBox="1"/>
            <p:nvPr/>
          </p:nvSpPr>
          <p:spPr>
            <a:xfrm>
              <a:off x="789921" y="62873"/>
              <a:ext cx="1305590" cy="652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Оцінювання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05;p14">
              <a:extLst>
                <a:ext uri="{FF2B5EF4-FFF2-40B4-BE49-F238E27FC236}">
                  <a16:creationId xmlns:a16="http://schemas.microsoft.com/office/drawing/2014/main" id="{560169F5-E253-1938-6DFD-8260F351A7FA}"/>
                </a:ext>
              </a:extLst>
            </p:cNvPr>
            <p:cNvSpPr/>
            <p:nvPr/>
          </p:nvSpPr>
          <p:spPr>
            <a:xfrm>
              <a:off x="39" y="989842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/>
            </a:p>
          </p:txBody>
        </p:sp>
        <p:sp>
          <p:nvSpPr>
            <p:cNvPr id="10" name="Google Shape;206;p14">
              <a:extLst>
                <a:ext uri="{FF2B5EF4-FFF2-40B4-BE49-F238E27FC236}">
                  <a16:creationId xmlns:a16="http://schemas.microsoft.com/office/drawing/2014/main" id="{554F5A05-C0CA-0044-B911-A96B2747A81D}"/>
                </a:ext>
              </a:extLst>
            </p:cNvPr>
            <p:cNvSpPr txBox="1"/>
            <p:nvPr/>
          </p:nvSpPr>
          <p:spPr>
            <a:xfrm>
              <a:off x="39" y="989842"/>
              <a:ext cx="1305590" cy="652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Поточне</a:t>
              </a: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7;p14">
              <a:extLst>
                <a:ext uri="{FF2B5EF4-FFF2-40B4-BE49-F238E27FC236}">
                  <a16:creationId xmlns:a16="http://schemas.microsoft.com/office/drawing/2014/main" id="{1B750BC8-23E6-C895-21E7-CEB119AA5A3F}"/>
                </a:ext>
              </a:extLst>
            </p:cNvPr>
            <p:cNvSpPr/>
            <p:nvPr/>
          </p:nvSpPr>
          <p:spPr>
            <a:xfrm>
              <a:off x="1579803" y="989842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/>
            </a:p>
          </p:txBody>
        </p:sp>
        <p:sp>
          <p:nvSpPr>
            <p:cNvPr id="12" name="Google Shape;208;p14">
              <a:extLst>
                <a:ext uri="{FF2B5EF4-FFF2-40B4-BE49-F238E27FC236}">
                  <a16:creationId xmlns:a16="http://schemas.microsoft.com/office/drawing/2014/main" id="{E76D3040-7A8F-2F1C-E485-533B5B3823E0}"/>
                </a:ext>
              </a:extLst>
            </p:cNvPr>
            <p:cNvSpPr txBox="1"/>
            <p:nvPr/>
          </p:nvSpPr>
          <p:spPr>
            <a:xfrm>
              <a:off x="1579803" y="989842"/>
              <a:ext cx="1305590" cy="652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Підсумкове</a:t>
              </a:r>
              <a:endParaRPr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1;p14">
              <a:extLst>
                <a:ext uri="{FF2B5EF4-FFF2-40B4-BE49-F238E27FC236}">
                  <a16:creationId xmlns:a16="http://schemas.microsoft.com/office/drawing/2014/main" id="{AABE1243-D71C-F7A2-4312-090F7A7388C4}"/>
                </a:ext>
              </a:extLst>
            </p:cNvPr>
            <p:cNvSpPr/>
            <p:nvPr/>
          </p:nvSpPr>
          <p:spPr>
            <a:xfrm>
              <a:off x="1881941" y="2791556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200" b="1" dirty="0">
                  <a:solidFill>
                    <a:schemeClr val="bg1"/>
                  </a:solidFill>
                </a:rPr>
                <a:t>Семестрове</a:t>
              </a:r>
              <a:endParaRPr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Google Shape;213;p14">
              <a:extLst>
                <a:ext uri="{FF2B5EF4-FFF2-40B4-BE49-F238E27FC236}">
                  <a16:creationId xmlns:a16="http://schemas.microsoft.com/office/drawing/2014/main" id="{A6B4EC2C-21CB-5E01-8C4D-E7DEDD33ABA4}"/>
                </a:ext>
              </a:extLst>
            </p:cNvPr>
            <p:cNvSpPr/>
            <p:nvPr/>
          </p:nvSpPr>
          <p:spPr>
            <a:xfrm>
              <a:off x="1906200" y="3770749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/>
            </a:p>
          </p:txBody>
        </p:sp>
        <p:sp>
          <p:nvSpPr>
            <p:cNvPr id="15" name="Google Shape;214;p14">
              <a:extLst>
                <a:ext uri="{FF2B5EF4-FFF2-40B4-BE49-F238E27FC236}">
                  <a16:creationId xmlns:a16="http://schemas.microsoft.com/office/drawing/2014/main" id="{81B777AD-7B06-DDD5-EA32-845A74E6B053}"/>
                </a:ext>
              </a:extLst>
            </p:cNvPr>
            <p:cNvSpPr txBox="1"/>
            <p:nvPr/>
          </p:nvSpPr>
          <p:spPr>
            <a:xfrm>
              <a:off x="1906200" y="3770749"/>
              <a:ext cx="1305590" cy="652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Річне</a:t>
              </a:r>
              <a:endParaRPr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23C1F2D8-5B83-9202-CB83-8393FEDF8352}"/>
              </a:ext>
            </a:extLst>
          </p:cNvPr>
          <p:cNvCxnSpPr>
            <a:cxnSpLocks/>
          </p:cNvCxnSpPr>
          <p:nvPr/>
        </p:nvCxnSpPr>
        <p:spPr>
          <a:xfrm>
            <a:off x="94301" y="4943258"/>
            <a:ext cx="666002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211;p14">
            <a:extLst>
              <a:ext uri="{FF2B5EF4-FFF2-40B4-BE49-F238E27FC236}">
                <a16:creationId xmlns:a16="http://schemas.microsoft.com/office/drawing/2014/main" id="{8F4B5B7D-F40C-FF0C-BC2D-7B4338D66A99}"/>
              </a:ext>
            </a:extLst>
          </p:cNvPr>
          <p:cNvSpPr/>
          <p:nvPr/>
        </p:nvSpPr>
        <p:spPr>
          <a:xfrm>
            <a:off x="7992484" y="3042336"/>
            <a:ext cx="1107117" cy="509420"/>
          </a:xfrm>
          <a:prstGeom prst="rect">
            <a:avLst/>
          </a:prstGeom>
          <a:solidFill>
            <a:srgbClr val="422E9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>
                <a:solidFill>
                  <a:schemeClr val="bg1"/>
                </a:solidFill>
              </a:rPr>
              <a:t>Тематичне</a:t>
            </a:r>
            <a:endParaRPr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F1AC2-F579-0C37-33F7-1FADA1389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2654D28-EA0E-19B7-1C01-B3961FFB3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BEB260-B5CC-6876-6D21-C8E7A22494A3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7F15F12C-3F63-200D-8DB9-235CD6D56FB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B955850-FD04-D75F-D25A-DDB175C280A6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8EDC8E26-7E79-D2FC-F18C-4B3BE14C65F9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7D49BF9-BB83-4B82-4FEE-B755192E3CF1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Підзаголовок 8">
            <a:extLst>
              <a:ext uri="{FF2B5EF4-FFF2-40B4-BE49-F238E27FC236}">
                <a16:creationId xmlns:a16="http://schemas.microsoft.com/office/drawing/2014/main" id="{958728C3-479C-A292-0C0E-B1115BD4B6EE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EE9296B-AD3C-C9BA-928F-2D1922CCCF08}"/>
              </a:ext>
            </a:extLst>
          </p:cNvPr>
          <p:cNvSpPr>
            <a:spLocks noGrp="1"/>
          </p:cNvSpPr>
          <p:nvPr>
            <p:ph type="ctrTitle" idx="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Підзаголовок 10">
            <a:extLst>
              <a:ext uri="{FF2B5EF4-FFF2-40B4-BE49-F238E27FC236}">
                <a16:creationId xmlns:a16="http://schemas.microsoft.com/office/drawing/2014/main" id="{473D7A52-E0E8-DD2D-04B0-665D81A847E2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1EE573F-63C9-1965-473D-C958FCF20448}"/>
              </a:ext>
            </a:extLst>
          </p:cNvPr>
          <p:cNvSpPr>
            <a:spLocks noGrp="1"/>
          </p:cNvSpPr>
          <p:nvPr>
            <p:ph type="ctrTitle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Підзаголовок 12">
            <a:extLst>
              <a:ext uri="{FF2B5EF4-FFF2-40B4-BE49-F238E27FC236}">
                <a16:creationId xmlns:a16="http://schemas.microsoft.com/office/drawing/2014/main" id="{E1D7BB2F-E1A6-9534-6963-CBBC0CFD03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0301AA-C3DE-7E60-6AF9-A3427246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64" y="903166"/>
            <a:ext cx="6697976" cy="4075813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C792222-6BC7-A617-EA91-22683EECEF3B}"/>
              </a:ext>
            </a:extLst>
          </p:cNvPr>
          <p:cNvSpPr/>
          <p:nvPr/>
        </p:nvSpPr>
        <p:spPr>
          <a:xfrm>
            <a:off x="1253360" y="904974"/>
            <a:ext cx="6503928" cy="1360086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Заголовок 13">
            <a:extLst>
              <a:ext uri="{FF2B5EF4-FFF2-40B4-BE49-F238E27FC236}">
                <a16:creationId xmlns:a16="http://schemas.microsoft.com/office/drawing/2014/main" id="{84E5E7D9-17F9-8F10-A8F0-37C33027E680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959429" y="-10627"/>
            <a:ext cx="4811698" cy="630000"/>
          </a:xfrm>
        </p:spPr>
        <p:txBody>
          <a:bodyPr/>
          <a:lstStyle/>
          <a:p>
            <a:r>
              <a:rPr lang="uk-UA" b="1" dirty="0"/>
              <a:t>Оцінювання в НУШ</a:t>
            </a:r>
            <a:br>
              <a:rPr lang="uk-UA" b="1" dirty="0"/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245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70406-C533-5403-7CF2-702654BCF4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A63C95B-7A14-A284-5E63-6F377F8D5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235A9F3-EDAA-FC02-BE4F-0EDC405194CC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D56863AA-B4FA-8587-9A65-B927497604F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055336A-65E3-07D1-BCD8-8A55265BEBC8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AA60D331-55C0-7FB0-07F0-6FB3BDF1AB97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22BBD1D-DE3C-60F2-AF78-F6EB2508004B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Підзаголовок 8">
            <a:extLst>
              <a:ext uri="{FF2B5EF4-FFF2-40B4-BE49-F238E27FC236}">
                <a16:creationId xmlns:a16="http://schemas.microsoft.com/office/drawing/2014/main" id="{834E6AE6-B642-2951-9900-3EA288F7818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A2B88CA-C5D0-A91A-2CC9-FE1E3356A12E}"/>
              </a:ext>
            </a:extLst>
          </p:cNvPr>
          <p:cNvSpPr>
            <a:spLocks noGrp="1"/>
          </p:cNvSpPr>
          <p:nvPr>
            <p:ph type="ctrTitle" idx="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Підзаголовок 10">
            <a:extLst>
              <a:ext uri="{FF2B5EF4-FFF2-40B4-BE49-F238E27FC236}">
                <a16:creationId xmlns:a16="http://schemas.microsoft.com/office/drawing/2014/main" id="{54D09C17-1682-6A08-A5CE-1BA1D8BAA486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CAF7DE8-3606-362D-AAD7-3C6B8EE4DE65}"/>
              </a:ext>
            </a:extLst>
          </p:cNvPr>
          <p:cNvSpPr>
            <a:spLocks noGrp="1"/>
          </p:cNvSpPr>
          <p:nvPr>
            <p:ph type="ctrTitle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Підзаголовок 12">
            <a:extLst>
              <a:ext uri="{FF2B5EF4-FFF2-40B4-BE49-F238E27FC236}">
                <a16:creationId xmlns:a16="http://schemas.microsoft.com/office/drawing/2014/main" id="{6EA5233F-9AFD-641B-5D5A-73FF129945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0301AA-C3DE-7E60-6AF9-A3427246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121"/>
            <a:ext cx="6966772" cy="4239379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3C792222-6BC7-A617-EA91-22683EECEF3B}"/>
              </a:ext>
            </a:extLst>
          </p:cNvPr>
          <p:cNvSpPr/>
          <p:nvPr/>
        </p:nvSpPr>
        <p:spPr>
          <a:xfrm>
            <a:off x="133861" y="2278044"/>
            <a:ext cx="6691059" cy="2751156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64F8FA18-3988-F846-32A2-65E93834148F}"/>
              </a:ext>
            </a:extLst>
          </p:cNvPr>
          <p:cNvCxnSpPr/>
          <p:nvPr/>
        </p:nvCxnSpPr>
        <p:spPr>
          <a:xfrm flipV="1">
            <a:off x="627797" y="3152633"/>
            <a:ext cx="6045958" cy="6141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70A55940-14CC-BAA6-66FB-20C7F103597F}"/>
              </a:ext>
            </a:extLst>
          </p:cNvPr>
          <p:cNvSpPr/>
          <p:nvPr/>
        </p:nvSpPr>
        <p:spPr>
          <a:xfrm>
            <a:off x="6967573" y="3492421"/>
            <a:ext cx="2129750" cy="877163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uk-UA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Оцінювання </a:t>
            </a:r>
          </a:p>
          <a:p>
            <a:pPr algn="ctr"/>
            <a:r>
              <a:rPr lang="uk-UA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семестр</a:t>
            </a:r>
          </a:p>
        </p:txBody>
      </p:sp>
      <p:sp>
        <p:nvSpPr>
          <p:cNvPr id="19" name="Заголовок 13">
            <a:extLst>
              <a:ext uri="{FF2B5EF4-FFF2-40B4-BE49-F238E27FC236}">
                <a16:creationId xmlns:a16="http://schemas.microsoft.com/office/drawing/2014/main" id="{1A543041-B9B2-1C3D-E708-A34696E97DFE}"/>
              </a:ext>
            </a:extLst>
          </p:cNvPr>
          <p:cNvSpPr txBox="1">
            <a:spLocks/>
          </p:cNvSpPr>
          <p:nvPr/>
        </p:nvSpPr>
        <p:spPr>
          <a:xfrm>
            <a:off x="1959429" y="-10627"/>
            <a:ext cx="4811698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uk-UA" b="1" dirty="0"/>
              <a:t>Оцінювання в НУШ</a:t>
            </a:r>
            <a:br>
              <a:rPr lang="uk-UA" b="1" dirty="0"/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43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3">
            <a:extLst>
              <a:ext uri="{FF2B5EF4-FFF2-40B4-BE49-F238E27FC236}">
                <a16:creationId xmlns:a16="http://schemas.microsoft.com/office/drawing/2014/main" id="{0D8DFCCD-933C-33F1-527B-3F0BBDD64B87}"/>
              </a:ext>
            </a:extLst>
          </p:cNvPr>
          <p:cNvSpPr txBox="1">
            <a:spLocks/>
          </p:cNvSpPr>
          <p:nvPr/>
        </p:nvSpPr>
        <p:spPr>
          <a:xfrm>
            <a:off x="1975454" y="172670"/>
            <a:ext cx="4811698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uk-UA" b="1" dirty="0"/>
              <a:t>Оцінювання в НУШ</a:t>
            </a:r>
            <a:br>
              <a:rPr lang="uk-UA" b="1" dirty="0"/>
            </a:br>
            <a:endParaRPr lang="uk-UA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DB6E9A-AAA3-966A-08DC-67F2D998F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6" y="1147282"/>
            <a:ext cx="8232500" cy="193236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ED8AFAF-A85A-C7FD-3629-93359142E46E}"/>
              </a:ext>
            </a:extLst>
          </p:cNvPr>
          <p:cNvSpPr/>
          <p:nvPr/>
        </p:nvSpPr>
        <p:spPr>
          <a:xfrm>
            <a:off x="6476818" y="1748730"/>
            <a:ext cx="284694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A6A5AD7-D9A0-A310-435D-DF4C6FC18343}"/>
              </a:ext>
            </a:extLst>
          </p:cNvPr>
          <p:cNvSpPr/>
          <p:nvPr/>
        </p:nvSpPr>
        <p:spPr>
          <a:xfrm>
            <a:off x="6448568" y="2571750"/>
            <a:ext cx="284694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BE2A448-A69F-CE6A-734D-4A6A72400E9F}"/>
              </a:ext>
            </a:extLst>
          </p:cNvPr>
          <p:cNvSpPr/>
          <p:nvPr/>
        </p:nvSpPr>
        <p:spPr>
          <a:xfrm>
            <a:off x="6448568" y="2165169"/>
            <a:ext cx="284694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804F374-A497-5C11-00DC-CAF276E772BF}"/>
              </a:ext>
            </a:extLst>
          </p:cNvPr>
          <p:cNvSpPr/>
          <p:nvPr/>
        </p:nvSpPr>
        <p:spPr>
          <a:xfrm>
            <a:off x="6429051" y="1383998"/>
            <a:ext cx="284694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B4F80A2-DC12-68EB-13F4-5BC88F8A412A}"/>
              </a:ext>
            </a:extLst>
          </p:cNvPr>
          <p:cNvSpPr/>
          <p:nvPr/>
        </p:nvSpPr>
        <p:spPr>
          <a:xfrm>
            <a:off x="7118938" y="1763867"/>
            <a:ext cx="284694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0388582-F0B2-761D-400B-177A25A76ABA}"/>
              </a:ext>
            </a:extLst>
          </p:cNvPr>
          <p:cNvSpPr/>
          <p:nvPr/>
        </p:nvSpPr>
        <p:spPr>
          <a:xfrm>
            <a:off x="7149331" y="2494493"/>
            <a:ext cx="284694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98426E7-E90D-CCDB-218A-75C3ECA9536B}"/>
              </a:ext>
            </a:extLst>
          </p:cNvPr>
          <p:cNvSpPr/>
          <p:nvPr/>
        </p:nvSpPr>
        <p:spPr>
          <a:xfrm>
            <a:off x="7063877" y="2158560"/>
            <a:ext cx="477055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BC2B8C5-7DD3-3EBB-345D-A38AE3124C29}"/>
              </a:ext>
            </a:extLst>
          </p:cNvPr>
          <p:cNvSpPr/>
          <p:nvPr/>
        </p:nvSpPr>
        <p:spPr>
          <a:xfrm>
            <a:off x="7160057" y="1368632"/>
            <a:ext cx="284694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43F4EE7-F48C-24B6-E9FC-5733D1063DE1}"/>
              </a:ext>
            </a:extLst>
          </p:cNvPr>
          <p:cNvSpPr/>
          <p:nvPr/>
        </p:nvSpPr>
        <p:spPr>
          <a:xfrm>
            <a:off x="8011333" y="1383998"/>
            <a:ext cx="284694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uk-UA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B6DBCEC-EDD8-C594-B49E-2D80CFEB343A}"/>
              </a:ext>
            </a:extLst>
          </p:cNvPr>
          <p:cNvSpPr/>
          <p:nvPr/>
        </p:nvSpPr>
        <p:spPr>
          <a:xfrm>
            <a:off x="1680390" y="3285205"/>
            <a:ext cx="4271362" cy="1292662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uk-UA" sz="27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Оцінка за семестр і за рік </a:t>
            </a:r>
          </a:p>
          <a:p>
            <a:pPr algn="ctr"/>
            <a:r>
              <a:rPr lang="uk-UA" sz="27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може бути скорегована</a:t>
            </a:r>
          </a:p>
          <a:p>
            <a:pPr algn="ctr"/>
            <a:endParaRPr lang="uk-UA" sz="27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8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62C3A4-7DA1-27AD-95D7-40CAC349D1E9}"/>
              </a:ext>
            </a:extLst>
          </p:cNvPr>
          <p:cNvSpPr txBox="1">
            <a:spLocks/>
          </p:cNvSpPr>
          <p:nvPr/>
        </p:nvSpPr>
        <p:spPr>
          <a:xfrm>
            <a:off x="1978926" y="1843399"/>
            <a:ext cx="586067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3300" dirty="0">
                <a:solidFill>
                  <a:srgbClr val="00B050"/>
                </a:solidFill>
              </a:rPr>
              <a:t>Розробка навчальним закладом власної системи оцінювання!</a:t>
            </a:r>
          </a:p>
        </p:txBody>
      </p:sp>
    </p:spTree>
    <p:extLst>
      <p:ext uri="{BB962C8B-B14F-4D97-AF65-F5344CB8AC3E}">
        <p14:creationId xmlns:p14="http://schemas.microsoft.com/office/powerpoint/2010/main" val="22855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62C3A4-7DA1-27AD-95D7-40CAC349D1E9}"/>
              </a:ext>
            </a:extLst>
          </p:cNvPr>
          <p:cNvSpPr txBox="1">
            <a:spLocks/>
          </p:cNvSpPr>
          <p:nvPr/>
        </p:nvSpPr>
        <p:spPr>
          <a:xfrm>
            <a:off x="1978926" y="1843399"/>
            <a:ext cx="586067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3300" dirty="0">
                <a:solidFill>
                  <a:srgbClr val="00B050"/>
                </a:solidFill>
              </a:rPr>
              <a:t>Оцінювати те, що формуємо</a:t>
            </a:r>
          </a:p>
        </p:txBody>
      </p:sp>
    </p:spTree>
    <p:extLst>
      <p:ext uri="{BB962C8B-B14F-4D97-AF65-F5344CB8AC3E}">
        <p14:creationId xmlns:p14="http://schemas.microsoft.com/office/powerpoint/2010/main" val="262007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AFFB11-0F38-AFA0-AD69-FF668A486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18" y="2571750"/>
            <a:ext cx="7250477" cy="6172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FBDD19-330E-6C05-0D35-45EE40019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41"/>
          <a:stretch/>
        </p:blipFill>
        <p:spPr>
          <a:xfrm>
            <a:off x="2390776" y="3638731"/>
            <a:ext cx="5887542" cy="11207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2C3A4-7DA1-27AD-95D7-40CAC349D1E9}"/>
              </a:ext>
            </a:extLst>
          </p:cNvPr>
          <p:cNvSpPr txBox="1">
            <a:spLocks/>
          </p:cNvSpPr>
          <p:nvPr/>
        </p:nvSpPr>
        <p:spPr>
          <a:xfrm>
            <a:off x="391618" y="3234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2200" dirty="0">
                <a:solidFill>
                  <a:srgbClr val="00B050"/>
                </a:solidFill>
              </a:rPr>
              <a:t>ФОРМУВАННЯ </a:t>
            </a:r>
            <a:br>
              <a:rPr lang="uk-UA" sz="2200" dirty="0">
                <a:solidFill>
                  <a:srgbClr val="00B050"/>
                </a:solidFill>
              </a:rPr>
            </a:br>
            <a:r>
              <a:rPr lang="uk-UA" sz="2200" dirty="0">
                <a:solidFill>
                  <a:srgbClr val="00B050"/>
                </a:solidFill>
              </a:rPr>
              <a:t>НАВИЧОК ДОСЛІДЖЕННЯ СИТУАЦІЙ</a:t>
            </a:r>
          </a:p>
          <a:p>
            <a:r>
              <a:rPr lang="uk-UA" sz="2200" dirty="0">
                <a:solidFill>
                  <a:srgbClr val="00B050"/>
                </a:solidFill>
              </a:rPr>
              <a:t>І ВИОКРЕМЛЕННЯ ПРОБЛЕМ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F8CA1-33BC-ED37-1E54-8E5508523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789" y="170155"/>
            <a:ext cx="1218031" cy="16917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680754-288C-1D64-3AC4-8A00E14556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9" t="1274" r="1853" b="1353"/>
          <a:stretch/>
        </p:blipFill>
        <p:spPr>
          <a:xfrm>
            <a:off x="5428342" y="137678"/>
            <a:ext cx="1204470" cy="16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77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62C3A4-7DA1-27AD-95D7-40CAC349D1E9}"/>
              </a:ext>
            </a:extLst>
          </p:cNvPr>
          <p:cNvSpPr txBox="1">
            <a:spLocks/>
          </p:cNvSpPr>
          <p:nvPr/>
        </p:nvSpPr>
        <p:spPr>
          <a:xfrm>
            <a:off x="226887" y="3982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2000" dirty="0">
                <a:solidFill>
                  <a:srgbClr val="00B050"/>
                </a:solidFill>
              </a:rPr>
              <a:t>ФОРМУВАННЯ </a:t>
            </a:r>
            <a:br>
              <a:rPr lang="uk-UA" sz="2000" dirty="0">
                <a:solidFill>
                  <a:srgbClr val="00B050"/>
                </a:solidFill>
              </a:rPr>
            </a:br>
            <a:r>
              <a:rPr lang="uk-UA" sz="2000" dirty="0">
                <a:solidFill>
                  <a:srgbClr val="00B050"/>
                </a:solidFill>
              </a:rPr>
              <a:t>НАВИЧОК МОДЕЛЮВАННЯ </a:t>
            </a:r>
          </a:p>
          <a:p>
            <a:r>
              <a:rPr lang="uk-UA" sz="2000" dirty="0">
                <a:solidFill>
                  <a:srgbClr val="00B050"/>
                </a:solidFill>
              </a:rPr>
              <a:t>ПРОЦЕСІВ І СИТУАЦІЙ, </a:t>
            </a:r>
          </a:p>
          <a:p>
            <a:r>
              <a:rPr lang="uk-UA" sz="2000" dirty="0">
                <a:solidFill>
                  <a:srgbClr val="00B050"/>
                </a:solidFill>
              </a:rPr>
              <a:t>РОЗРОБЛЕННЯ СТРАТЕГІЙ, </a:t>
            </a:r>
          </a:p>
          <a:p>
            <a:r>
              <a:rPr lang="uk-UA" sz="2000" dirty="0">
                <a:solidFill>
                  <a:srgbClr val="00B050"/>
                </a:solidFill>
              </a:rPr>
              <a:t>ПЛАНІВ ДІЙ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BF640D-D456-58D7-21D2-1EB7A9232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20"/>
          <a:stretch/>
        </p:blipFill>
        <p:spPr>
          <a:xfrm>
            <a:off x="3384645" y="897281"/>
            <a:ext cx="5130030" cy="32135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E3A33D-C577-BFB8-2D07-F78F71E0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71" y="4367284"/>
            <a:ext cx="5405166" cy="6304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7DABA-83E3-78B4-578E-40B141D0F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9" t="1274" r="1853" b="1353"/>
          <a:stretch/>
        </p:blipFill>
        <p:spPr>
          <a:xfrm>
            <a:off x="7951568" y="-16792"/>
            <a:ext cx="1204470" cy="1683559"/>
          </a:xfrm>
          <a:prstGeom prst="rect">
            <a:avLst/>
          </a:prstGeom>
        </p:spPr>
      </p:pic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787673E4-ACE4-DE5E-B60D-42933A0E59A8}"/>
              </a:ext>
            </a:extLst>
          </p:cNvPr>
          <p:cNvSpPr/>
          <p:nvPr/>
        </p:nvSpPr>
        <p:spPr>
          <a:xfrm>
            <a:off x="4884544" y="4728356"/>
            <a:ext cx="3966029" cy="269412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8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F8CB7E3-65BB-4615-C5C6-8ACE13029975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Підзаголовок 8">
            <a:extLst>
              <a:ext uri="{FF2B5EF4-FFF2-40B4-BE49-F238E27FC236}">
                <a16:creationId xmlns:a16="http://schemas.microsoft.com/office/drawing/2014/main" id="{F4A88AF8-48B5-F6EF-8E08-5A6B3160A2CA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EEECA26-73EB-444C-9EDD-45005537C573}"/>
              </a:ext>
            </a:extLst>
          </p:cNvPr>
          <p:cNvSpPr>
            <a:spLocks noGrp="1"/>
          </p:cNvSpPr>
          <p:nvPr>
            <p:ph type="ctrTitle" idx="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Підзаголовок 10">
            <a:extLst>
              <a:ext uri="{FF2B5EF4-FFF2-40B4-BE49-F238E27FC236}">
                <a16:creationId xmlns:a16="http://schemas.microsoft.com/office/drawing/2014/main" id="{A9053C16-2AE4-27B8-42D0-64F82DF78E10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93DC3A5B-6751-A8BE-5BA2-65F220CDDDA3}"/>
              </a:ext>
            </a:extLst>
          </p:cNvPr>
          <p:cNvSpPr>
            <a:spLocks noGrp="1"/>
          </p:cNvSpPr>
          <p:nvPr>
            <p:ph type="ctrTitle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Підзаголовок 12">
            <a:extLst>
              <a:ext uri="{FF2B5EF4-FFF2-40B4-BE49-F238E27FC236}">
                <a16:creationId xmlns:a16="http://schemas.microsoft.com/office/drawing/2014/main" id="{D2D398A6-9AB4-0586-6ACC-F5136794E1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E4A47D-C39C-2C78-2150-F58045301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859" y="3481714"/>
            <a:ext cx="4859422" cy="15229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E9943E-E594-1233-6CF5-6B5E1ED43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464"/>
          <a:stretch/>
        </p:blipFill>
        <p:spPr>
          <a:xfrm>
            <a:off x="3689859" y="1883442"/>
            <a:ext cx="4859422" cy="13660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5D36D5-74D5-2F1E-2F67-AACEAD918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708" y="59825"/>
            <a:ext cx="1301630" cy="18078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7C719A-D2C7-C7F1-77C4-28426A8B20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9" t="1274" r="1853" b="1353"/>
          <a:stretch/>
        </p:blipFill>
        <p:spPr>
          <a:xfrm>
            <a:off x="4455695" y="34585"/>
            <a:ext cx="1301630" cy="1819366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8BA0AB3-52FA-37E4-82B4-C4112FAAF2D4}"/>
              </a:ext>
            </a:extLst>
          </p:cNvPr>
          <p:cNvSpPr txBox="1">
            <a:spLocks/>
          </p:cNvSpPr>
          <p:nvPr/>
        </p:nvSpPr>
        <p:spPr>
          <a:xfrm>
            <a:off x="819347" y="19209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2000" dirty="0">
                <a:solidFill>
                  <a:srgbClr val="00B050"/>
                </a:solidFill>
              </a:rPr>
              <a:t>ФОРМУВАННЯ </a:t>
            </a:r>
            <a:br>
              <a:rPr lang="uk-UA" sz="2000" dirty="0">
                <a:solidFill>
                  <a:srgbClr val="00B050"/>
                </a:solidFill>
              </a:rPr>
            </a:br>
            <a:r>
              <a:rPr lang="uk-UA" sz="2000" dirty="0">
                <a:solidFill>
                  <a:srgbClr val="00B050"/>
                </a:solidFill>
              </a:rPr>
              <a:t>НАВИЧОК МОДЕЛЮВАННЯ </a:t>
            </a:r>
          </a:p>
          <a:p>
            <a:r>
              <a:rPr lang="uk-UA" sz="2000" dirty="0">
                <a:solidFill>
                  <a:srgbClr val="00B050"/>
                </a:solidFill>
              </a:rPr>
              <a:t>ПРОЦЕСІВ І СИТУАЦІЙ, </a:t>
            </a:r>
          </a:p>
          <a:p>
            <a:r>
              <a:rPr lang="uk-UA" sz="2000" dirty="0">
                <a:solidFill>
                  <a:srgbClr val="00B050"/>
                </a:solidFill>
              </a:rPr>
              <a:t>РОЗРОБЛЕННЯ СТРАТЕГІЙ, </a:t>
            </a:r>
          </a:p>
          <a:p>
            <a:r>
              <a:rPr lang="uk-UA" sz="2000" dirty="0">
                <a:solidFill>
                  <a:srgbClr val="00B050"/>
                </a:solidFill>
              </a:rPr>
              <a:t>ПЛАНІВ ДІЙ </a:t>
            </a:r>
          </a:p>
        </p:txBody>
      </p:sp>
    </p:spTree>
    <p:extLst>
      <p:ext uri="{BB962C8B-B14F-4D97-AF65-F5344CB8AC3E}">
        <p14:creationId xmlns:p14="http://schemas.microsoft.com/office/powerpoint/2010/main" val="62504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62C3A4-7DA1-27AD-95D7-40CAC349D1E9}"/>
              </a:ext>
            </a:extLst>
          </p:cNvPr>
          <p:cNvSpPr txBox="1">
            <a:spLocks/>
          </p:cNvSpPr>
          <p:nvPr/>
        </p:nvSpPr>
        <p:spPr>
          <a:xfrm>
            <a:off x="201524" y="34950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2000" dirty="0">
                <a:solidFill>
                  <a:srgbClr val="00B050"/>
                </a:solidFill>
              </a:rPr>
              <a:t>ФОРМУВАННЯ </a:t>
            </a:r>
            <a:br>
              <a:rPr lang="uk-UA" sz="2000" dirty="0">
                <a:solidFill>
                  <a:srgbClr val="00B050"/>
                </a:solidFill>
              </a:rPr>
            </a:br>
            <a:r>
              <a:rPr lang="uk-UA" sz="2000" dirty="0">
                <a:solidFill>
                  <a:srgbClr val="00B050"/>
                </a:solidFill>
              </a:rPr>
              <a:t>НАВИЧОК МАТЕМАТИЧНОГО </a:t>
            </a:r>
          </a:p>
          <a:p>
            <a:r>
              <a:rPr lang="uk-UA" sz="2000" dirty="0">
                <a:solidFill>
                  <a:srgbClr val="00B050"/>
                </a:solidFill>
              </a:rPr>
              <a:t>МИСЛЕННЯ ТА ВОЛОДІННЯ </a:t>
            </a:r>
          </a:p>
          <a:p>
            <a:r>
              <a:rPr lang="uk-UA" sz="2000" dirty="0">
                <a:solidFill>
                  <a:srgbClr val="00B050"/>
                </a:solidFill>
              </a:rPr>
              <a:t>МАТЕМАТИЧНОЮ МОВОЮ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215B89-30B1-BF9C-4D8A-79D067D1A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5" y="3382118"/>
            <a:ext cx="4052409" cy="10630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53083-A675-D9F5-96FC-FBF34B8F9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46" y="909493"/>
            <a:ext cx="4358469" cy="36908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9FE25E-C825-999F-1A06-D64E276EF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974" y="864293"/>
            <a:ext cx="1218031" cy="16917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541899-6CE7-32A4-B424-7A6C280DF4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9" t="1274" r="1853" b="1353"/>
          <a:stretch/>
        </p:blipFill>
        <p:spPr>
          <a:xfrm>
            <a:off x="4046394" y="2804120"/>
            <a:ext cx="1204470" cy="16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A62C3A4-7DA1-27AD-95D7-40CAC349D1E9}"/>
              </a:ext>
            </a:extLst>
          </p:cNvPr>
          <p:cNvSpPr txBox="1">
            <a:spLocks/>
          </p:cNvSpPr>
          <p:nvPr/>
        </p:nvSpPr>
        <p:spPr>
          <a:xfrm>
            <a:off x="2020177" y="2929260"/>
            <a:ext cx="586067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3300" dirty="0">
                <a:solidFill>
                  <a:srgbClr val="00B050"/>
                </a:solidFill>
              </a:rPr>
              <a:t>Розробка навчальним закладом власної системи оцінювання!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64DEE-230B-63C2-916E-F8FB0FE6DD81}"/>
              </a:ext>
            </a:extLst>
          </p:cNvPr>
          <p:cNvSpPr txBox="1">
            <a:spLocks/>
          </p:cNvSpPr>
          <p:nvPr/>
        </p:nvSpPr>
        <p:spPr>
          <a:xfrm>
            <a:off x="1883819" y="345335"/>
            <a:ext cx="586067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3300" dirty="0">
                <a:solidFill>
                  <a:srgbClr val="00B050"/>
                </a:solidFill>
              </a:rPr>
              <a:t>НУШ – свобода і автономія навчальних закладів</a:t>
            </a:r>
          </a:p>
        </p:txBody>
      </p:sp>
      <p:sp>
        <p:nvSpPr>
          <p:cNvPr id="3" name="Стрілка: униз 2">
            <a:extLst>
              <a:ext uri="{FF2B5EF4-FFF2-40B4-BE49-F238E27FC236}">
                <a16:creationId xmlns:a16="http://schemas.microsoft.com/office/drawing/2014/main" id="{FDAEE127-E98D-9F4F-B72F-29745D5D0FA9}"/>
              </a:ext>
            </a:extLst>
          </p:cNvPr>
          <p:cNvSpPr/>
          <p:nvPr/>
        </p:nvSpPr>
        <p:spPr>
          <a:xfrm>
            <a:off x="3884481" y="1684421"/>
            <a:ext cx="687519" cy="12448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9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2C3A4-7DA1-27AD-95D7-40CAC349D1E9}"/>
              </a:ext>
            </a:extLst>
          </p:cNvPr>
          <p:cNvSpPr txBox="1">
            <a:spLocks/>
          </p:cNvSpPr>
          <p:nvPr/>
        </p:nvSpPr>
        <p:spPr>
          <a:xfrm>
            <a:off x="464073" y="44801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2200" dirty="0">
                <a:solidFill>
                  <a:srgbClr val="00B050"/>
                </a:solidFill>
              </a:rPr>
              <a:t>ФОРМУВАННЯ </a:t>
            </a:r>
            <a:br>
              <a:rPr lang="uk-UA" sz="2200" dirty="0">
                <a:solidFill>
                  <a:srgbClr val="00B050"/>
                </a:solidFill>
              </a:rPr>
            </a:br>
            <a:r>
              <a:rPr lang="uk-UA" sz="2200" dirty="0">
                <a:solidFill>
                  <a:srgbClr val="00B050"/>
                </a:solidFill>
              </a:rPr>
              <a:t>НАВИЧОК КРИТИЧНОГО </a:t>
            </a:r>
            <a:endParaRPr lang="en-US" sz="2200" dirty="0">
              <a:solidFill>
                <a:srgbClr val="00B050"/>
              </a:solidFill>
            </a:endParaRPr>
          </a:p>
          <a:p>
            <a:r>
              <a:rPr lang="uk-UA" sz="2200" dirty="0">
                <a:solidFill>
                  <a:srgbClr val="00B050"/>
                </a:solidFill>
              </a:rPr>
              <a:t>ОЦІНЮВАННЯ ПРОЦЕСУ ТА </a:t>
            </a:r>
            <a:endParaRPr lang="en-US" sz="2200" dirty="0">
              <a:solidFill>
                <a:srgbClr val="00B050"/>
              </a:solidFill>
            </a:endParaRPr>
          </a:p>
          <a:p>
            <a:r>
              <a:rPr lang="uk-UA" sz="2200" dirty="0">
                <a:solidFill>
                  <a:srgbClr val="00B050"/>
                </a:solidFill>
              </a:rPr>
              <a:t>РЕЗУЛЬТАТУ РОЗВ</a:t>
            </a:r>
            <a:r>
              <a:rPr lang="en-US" sz="2200" dirty="0">
                <a:solidFill>
                  <a:srgbClr val="00B050"/>
                </a:solidFill>
              </a:rPr>
              <a:t>’</a:t>
            </a:r>
            <a:r>
              <a:rPr lang="uk-UA" sz="2200" dirty="0">
                <a:solidFill>
                  <a:srgbClr val="00B050"/>
                </a:solidFill>
              </a:rPr>
              <a:t>ЯЗАННЯ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62EAAB-306E-A57E-4C5A-632E19FF9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6" y="2876833"/>
            <a:ext cx="7107377" cy="6183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815760-E4E2-EBFE-EAA6-853387BD3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27" y="3495190"/>
            <a:ext cx="6132326" cy="12059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CEE2D5-A4EE-DE2F-6781-BF0385C66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395" y="1193274"/>
            <a:ext cx="1218031" cy="16917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6149CD-2E43-BD87-1556-D8399ED03E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9" t="1274" r="1853" b="1353"/>
          <a:stretch/>
        </p:blipFill>
        <p:spPr>
          <a:xfrm>
            <a:off x="4489925" y="1193274"/>
            <a:ext cx="1204470" cy="16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2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6149CD-2E43-BD87-1556-D8399ED03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9" t="1274" r="1853" b="1353"/>
          <a:stretch/>
        </p:blipFill>
        <p:spPr>
          <a:xfrm>
            <a:off x="186998" y="2147348"/>
            <a:ext cx="1204470" cy="16835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5795BE-68AC-C81C-99C8-70A9890B9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926" y="915998"/>
            <a:ext cx="5019633" cy="12621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419EE-7A74-DD3B-3FE3-2D33AB737F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078"/>
          <a:stretch/>
        </p:blipFill>
        <p:spPr>
          <a:xfrm>
            <a:off x="3832445" y="3315949"/>
            <a:ext cx="5019634" cy="173349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D19F820-84D1-218C-E2E7-564F085ADD53}"/>
              </a:ext>
            </a:extLst>
          </p:cNvPr>
          <p:cNvSpPr txBox="1">
            <a:spLocks/>
          </p:cNvSpPr>
          <p:nvPr/>
        </p:nvSpPr>
        <p:spPr>
          <a:xfrm>
            <a:off x="127188" y="23895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2200" dirty="0">
                <a:solidFill>
                  <a:srgbClr val="00B050"/>
                </a:solidFill>
              </a:rPr>
              <a:t>ФОРМУВАННЯ </a:t>
            </a:r>
            <a:br>
              <a:rPr lang="uk-UA" sz="2200" dirty="0">
                <a:solidFill>
                  <a:srgbClr val="00B050"/>
                </a:solidFill>
              </a:rPr>
            </a:br>
            <a:r>
              <a:rPr lang="uk-UA" sz="2200" dirty="0">
                <a:solidFill>
                  <a:srgbClr val="00B050"/>
                </a:solidFill>
              </a:rPr>
              <a:t>НАВИЧОК КРИТИЧНОГО </a:t>
            </a:r>
            <a:endParaRPr lang="en-US" sz="2200" dirty="0">
              <a:solidFill>
                <a:srgbClr val="00B050"/>
              </a:solidFill>
            </a:endParaRPr>
          </a:p>
          <a:p>
            <a:r>
              <a:rPr lang="uk-UA" sz="2200" dirty="0">
                <a:solidFill>
                  <a:srgbClr val="00B050"/>
                </a:solidFill>
              </a:rPr>
              <a:t>ОЦІНЮВАННЯ ПРОЦЕСУ ТА </a:t>
            </a:r>
            <a:endParaRPr lang="en-US" sz="2200" dirty="0">
              <a:solidFill>
                <a:srgbClr val="00B050"/>
              </a:solidFill>
            </a:endParaRPr>
          </a:p>
          <a:p>
            <a:r>
              <a:rPr lang="uk-UA" sz="2200" dirty="0">
                <a:solidFill>
                  <a:srgbClr val="00B050"/>
                </a:solidFill>
              </a:rPr>
              <a:t>РЕЗУЛЬТАТУ РОЗВ</a:t>
            </a:r>
            <a:r>
              <a:rPr lang="en-US" sz="2200" dirty="0">
                <a:solidFill>
                  <a:srgbClr val="00B050"/>
                </a:solidFill>
              </a:rPr>
              <a:t>’</a:t>
            </a:r>
            <a:r>
              <a:rPr lang="uk-UA" sz="2200" dirty="0">
                <a:solidFill>
                  <a:srgbClr val="00B050"/>
                </a:solidFill>
              </a:rPr>
              <a:t>ЯЗАННЯ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356DD2-11DD-42F4-84C8-72C9C226B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790" y="2174113"/>
            <a:ext cx="4856402" cy="26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4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6149CD-2E43-BD87-1556-D8399ED03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9" t="1274" r="1853" b="1353"/>
          <a:stretch/>
        </p:blipFill>
        <p:spPr>
          <a:xfrm>
            <a:off x="186998" y="2147348"/>
            <a:ext cx="1204470" cy="168355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D19F820-84D1-218C-E2E7-564F085ADD53}"/>
              </a:ext>
            </a:extLst>
          </p:cNvPr>
          <p:cNvSpPr txBox="1">
            <a:spLocks/>
          </p:cNvSpPr>
          <p:nvPr/>
        </p:nvSpPr>
        <p:spPr>
          <a:xfrm>
            <a:off x="127188" y="23895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r>
              <a:rPr lang="uk-UA" sz="2200" dirty="0">
                <a:solidFill>
                  <a:srgbClr val="00B050"/>
                </a:solidFill>
              </a:rPr>
              <a:t>ФОРМУВАННЯ </a:t>
            </a:r>
            <a:br>
              <a:rPr lang="uk-UA" sz="2200" dirty="0">
                <a:solidFill>
                  <a:srgbClr val="00B050"/>
                </a:solidFill>
              </a:rPr>
            </a:br>
            <a:r>
              <a:rPr lang="uk-UA" sz="2200" dirty="0">
                <a:solidFill>
                  <a:srgbClr val="00B050"/>
                </a:solidFill>
              </a:rPr>
              <a:t>НАВИЧОК КРИТИЧНОГО </a:t>
            </a:r>
            <a:endParaRPr lang="en-US" sz="2200" dirty="0">
              <a:solidFill>
                <a:srgbClr val="00B050"/>
              </a:solidFill>
            </a:endParaRPr>
          </a:p>
          <a:p>
            <a:r>
              <a:rPr lang="uk-UA" sz="2200" dirty="0">
                <a:solidFill>
                  <a:srgbClr val="00B050"/>
                </a:solidFill>
              </a:rPr>
              <a:t>ОЦІНЮВАННЯ ПРОЦЕСУ ТА </a:t>
            </a:r>
            <a:endParaRPr lang="en-US" sz="2200" dirty="0">
              <a:solidFill>
                <a:srgbClr val="00B050"/>
              </a:solidFill>
            </a:endParaRPr>
          </a:p>
          <a:p>
            <a:r>
              <a:rPr lang="uk-UA" sz="2200" dirty="0">
                <a:solidFill>
                  <a:srgbClr val="00B050"/>
                </a:solidFill>
              </a:rPr>
              <a:t>РЕЗУЛЬТАТУ РОЗВ</a:t>
            </a:r>
            <a:r>
              <a:rPr lang="en-US" sz="2200" dirty="0">
                <a:solidFill>
                  <a:srgbClr val="00B050"/>
                </a:solidFill>
              </a:rPr>
              <a:t>’</a:t>
            </a:r>
            <a:r>
              <a:rPr lang="uk-UA" sz="2200" dirty="0">
                <a:solidFill>
                  <a:srgbClr val="00B050"/>
                </a:solidFill>
              </a:rPr>
              <a:t>ЯЗАННЯ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218167-E71F-7BEE-8E8E-153F59AAD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994" y="1080388"/>
            <a:ext cx="5424886" cy="30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63764-6C72-1CF0-67A3-083DF8791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33" y="818147"/>
            <a:ext cx="2495613" cy="24584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3C095-762D-6EF5-C31A-D9A991522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94" y="52361"/>
            <a:ext cx="3367797" cy="37392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F6979F-12B4-2904-DD35-A96005841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239" y="3660977"/>
            <a:ext cx="6789761" cy="1331326"/>
          </a:xfrm>
          <a:prstGeom prst="rect">
            <a:avLst/>
          </a:prstGeom>
        </p:spPr>
      </p:pic>
      <p:pic>
        <p:nvPicPr>
          <p:cNvPr id="4" name="Picture 2" descr="Інститут педагогіки НАПН України здійснюватиме проєкт за підтримки програми  Жана Моне - Національна академія педагогічних наук України">
            <a:extLst>
              <a:ext uri="{FF2B5EF4-FFF2-40B4-BE49-F238E27FC236}">
                <a16:creationId xmlns:a16="http://schemas.microsoft.com/office/drawing/2014/main" id="{707B41C3-9F94-6FCB-38C2-C9FD247C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3" y="980955"/>
            <a:ext cx="2147154" cy="21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24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E2E784-2ECC-1894-4ABF-3D202B850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43"/>
          <a:stretch/>
        </p:blipFill>
        <p:spPr>
          <a:xfrm>
            <a:off x="632517" y="172501"/>
            <a:ext cx="3455077" cy="4970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83F3F-B1EE-8B9F-3ADB-5B75A612B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44"/>
          <a:stretch/>
        </p:blipFill>
        <p:spPr>
          <a:xfrm>
            <a:off x="4411562" y="206909"/>
            <a:ext cx="3281464" cy="48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7576D1-5B6E-6147-9F80-3A1D7BFD4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4" b="38918"/>
          <a:stretch/>
        </p:blipFill>
        <p:spPr>
          <a:xfrm>
            <a:off x="110003" y="951073"/>
            <a:ext cx="4425320" cy="40061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857F5-456C-53C5-D3D2-E89200908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5" t="60771"/>
          <a:stretch/>
        </p:blipFill>
        <p:spPr>
          <a:xfrm>
            <a:off x="4479234" y="2209168"/>
            <a:ext cx="4554763" cy="2630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DDD194-1C55-D002-5FCA-D91835E7E1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3"/>
          <a:stretch/>
        </p:blipFill>
        <p:spPr>
          <a:xfrm>
            <a:off x="4991202" y="0"/>
            <a:ext cx="1515929" cy="21810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3671C5-FED5-0E72-536A-8B324457E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011" y="348871"/>
            <a:ext cx="1941544" cy="18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6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AAA79-0F64-7585-E128-7AD96B30E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0A2AAA0-C17E-B4B3-2151-1D8F81BA86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EA395E-C362-86F5-8012-2370554A2F1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546FF7-A44F-C266-8A42-B50956B0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195"/>
            <a:ext cx="9144000" cy="45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7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ctrTitle"/>
          </p:nvPr>
        </p:nvSpPr>
        <p:spPr>
          <a:xfrm flipH="1">
            <a:off x="447070" y="2130053"/>
            <a:ext cx="41829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/>
              <a:t>Дякую за увагу</a:t>
            </a:r>
            <a:endParaRPr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2"/>
          <p:cNvSpPr txBox="1">
            <a:spLocks/>
          </p:cNvSpPr>
          <p:nvPr/>
        </p:nvSpPr>
        <p:spPr>
          <a:xfrm>
            <a:off x="1189406" y="1099892"/>
            <a:ext cx="7466455" cy="22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4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None/>
              <a:defRPr sz="1200" b="0" i="0" u="none" strike="noStrike" cap="none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pPr indent="-317500" algn="l">
              <a:buClr>
                <a:schemeClr val="lt2"/>
              </a:buClr>
              <a:buSzPts val="1400"/>
              <a:buFont typeface="Hind Vadodara Light"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1. </a:t>
            </a:r>
            <a:r>
              <a:rPr lang="ru-RU" sz="2000" dirty="0" err="1">
                <a:solidFill>
                  <a:schemeClr val="tx1"/>
                </a:solidFill>
              </a:rPr>
              <a:t>Дослідження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ситуацій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виокремлення</a:t>
            </a:r>
            <a:r>
              <a:rPr lang="ru-RU" sz="2000" dirty="0">
                <a:solidFill>
                  <a:schemeClr val="tx1"/>
                </a:solidFill>
              </a:rPr>
              <a:t> проблем,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розв’язати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застосуванням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математичних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методів</a:t>
            </a:r>
            <a:endParaRPr lang="ru-RU" dirty="0">
              <a:solidFill>
                <a:schemeClr val="tx1"/>
              </a:solidFill>
            </a:endParaRPr>
          </a:p>
          <a:p>
            <a:pPr marL="139700" indent="0" algn="l">
              <a:buSzPts val="1400"/>
            </a:pPr>
            <a:endParaRPr lang="ru-RU" sz="2000" dirty="0">
              <a:solidFill>
                <a:schemeClr val="tx1"/>
              </a:solidFill>
            </a:endParaRPr>
          </a:p>
          <a:p>
            <a:pPr indent="-317500" algn="l">
              <a:buClr>
                <a:schemeClr val="lt2"/>
              </a:buClr>
              <a:buSzPts val="1400"/>
              <a:buFont typeface="Hind Vadodara Light"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2. </a:t>
            </a:r>
            <a:r>
              <a:rPr lang="ru-RU" sz="2000" dirty="0" err="1">
                <a:solidFill>
                  <a:schemeClr val="tx1"/>
                </a:solidFill>
              </a:rPr>
              <a:t>Моделювання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процесів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ситуацій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розроблення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стратегій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планів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дій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розв’язання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проблемних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ситуацій</a:t>
            </a:r>
            <a:endParaRPr lang="ru-RU" dirty="0">
              <a:solidFill>
                <a:schemeClr val="tx1"/>
              </a:solidFill>
            </a:endParaRPr>
          </a:p>
          <a:p>
            <a:pPr marL="139700" indent="0" algn="l">
              <a:buSzPts val="1400"/>
            </a:pPr>
            <a:endParaRPr lang="ru-RU" sz="2000" dirty="0">
              <a:solidFill>
                <a:schemeClr val="tx1"/>
              </a:solidFill>
            </a:endParaRPr>
          </a:p>
          <a:p>
            <a:pPr indent="-317500" algn="l">
              <a:buSzPts val="1400"/>
              <a:buFont typeface="Hind Vadodara Light"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3. </a:t>
            </a:r>
            <a:r>
              <a:rPr lang="ru-RU" sz="2000" dirty="0" err="1">
                <a:solidFill>
                  <a:schemeClr val="tx1"/>
                </a:solidFill>
              </a:rPr>
              <a:t>Критичне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процесу</a:t>
            </a:r>
            <a:r>
              <a:rPr lang="ru-RU" sz="2000" dirty="0">
                <a:solidFill>
                  <a:schemeClr val="tx1"/>
                </a:solidFill>
              </a:rPr>
              <a:t> та результату </a:t>
            </a:r>
            <a:r>
              <a:rPr lang="ru-RU" sz="2000" dirty="0" err="1">
                <a:solidFill>
                  <a:schemeClr val="tx1"/>
                </a:solidFill>
              </a:rPr>
              <a:t>розв’язання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проблемних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ситуацій</a:t>
            </a:r>
            <a:endParaRPr lang="ru-RU" dirty="0">
              <a:solidFill>
                <a:schemeClr val="tx1"/>
              </a:solidFill>
            </a:endParaRPr>
          </a:p>
          <a:p>
            <a:pPr marL="139700" indent="0" algn="l">
              <a:buSzPts val="1400"/>
            </a:pPr>
            <a:endParaRPr lang="ru-RU" sz="2000" dirty="0">
              <a:solidFill>
                <a:schemeClr val="tx1"/>
              </a:solidFill>
            </a:endParaRPr>
          </a:p>
          <a:p>
            <a:pPr indent="-317500" algn="l">
              <a:buSzPts val="1400"/>
              <a:buFont typeface="Hind Vadodara Light"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4. </a:t>
            </a:r>
            <a:r>
              <a:rPr lang="ru-RU" sz="2000" dirty="0" err="1">
                <a:solidFill>
                  <a:schemeClr val="tx1"/>
                </a:solidFill>
              </a:rPr>
              <a:t>Розвиток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математичного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мислення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пізнання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перетворення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дійсності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володіння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математичною</a:t>
            </a:r>
            <a:r>
              <a:rPr lang="ru-RU" sz="2000" dirty="0">
                <a:solidFill>
                  <a:schemeClr val="tx1"/>
                </a:solidFill>
              </a:rPr>
              <a:t> мовою</a:t>
            </a:r>
            <a:endParaRPr lang="ru-RU" dirty="0">
              <a:solidFill>
                <a:schemeClr val="tx1"/>
              </a:solidFill>
            </a:endParaRPr>
          </a:p>
          <a:p>
            <a:pPr indent="-228600" algn="l">
              <a:buClr>
                <a:schemeClr val="lt2"/>
              </a:buClr>
              <a:buSzPts val="1400"/>
            </a:pPr>
            <a:endParaRPr lang="ru-RU" sz="2000" dirty="0">
              <a:solidFill>
                <a:srgbClr val="7030A0"/>
              </a:solidFill>
            </a:endParaRPr>
          </a:p>
          <a:p>
            <a:pPr indent="-228600" algn="l">
              <a:buClr>
                <a:schemeClr val="lt2"/>
              </a:buClr>
              <a:buSzPts val="1400"/>
            </a:pPr>
            <a:endParaRPr lang="ru-RU" sz="2000" dirty="0">
              <a:solidFill>
                <a:srgbClr val="7030A0"/>
              </a:solidFill>
            </a:endParaRPr>
          </a:p>
          <a:p>
            <a:pPr marL="139700" indent="0" algn="l">
              <a:buSzPts val="1400"/>
            </a:pPr>
            <a:endParaRPr lang="ru-RU" sz="2000" dirty="0">
              <a:solidFill>
                <a:srgbClr val="7030A0"/>
              </a:solidFill>
            </a:endParaRPr>
          </a:p>
          <a:p>
            <a:pPr indent="-228600" algn="l">
              <a:buClr>
                <a:schemeClr val="lt2"/>
              </a:buClr>
              <a:buSzPts val="1400"/>
            </a:pP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99" name="Google Shape;499;p52"/>
          <p:cNvSpPr txBox="1">
            <a:spLocks/>
          </p:cNvSpPr>
          <p:nvPr/>
        </p:nvSpPr>
        <p:spPr>
          <a:xfrm>
            <a:off x="1138285" y="228358"/>
            <a:ext cx="8064173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ko Light"/>
              <a:buNone/>
              <a:defRPr sz="24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>
              <a:buSzPts val="3500"/>
            </a:pPr>
            <a:r>
              <a:rPr lang="ru-RU" b="1" dirty="0" err="1">
                <a:solidFill>
                  <a:srgbClr val="00B050"/>
                </a:solidFill>
              </a:rPr>
              <a:t>Групи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обов’язкові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результати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навчання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учнів</a:t>
            </a:r>
            <a:r>
              <a:rPr lang="ru-RU" b="1" dirty="0">
                <a:solidFill>
                  <a:srgbClr val="00B050"/>
                </a:solidFill>
              </a:rPr>
              <a:t> у </a:t>
            </a:r>
            <a:r>
              <a:rPr lang="ru-RU" b="1" dirty="0" err="1">
                <a:solidFill>
                  <a:srgbClr val="00B050"/>
                </a:solidFill>
              </a:rPr>
              <a:t>математичній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освітній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галузі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754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3">
            <a:extLst>
              <a:ext uri="{FF2B5EF4-FFF2-40B4-BE49-F238E27FC236}">
                <a16:creationId xmlns:a16="http://schemas.microsoft.com/office/drawing/2014/main" id="{0D8DFCCD-933C-33F1-527B-3F0BBDD64B87}"/>
              </a:ext>
            </a:extLst>
          </p:cNvPr>
          <p:cNvSpPr txBox="1">
            <a:spLocks/>
          </p:cNvSpPr>
          <p:nvPr/>
        </p:nvSpPr>
        <p:spPr>
          <a:xfrm>
            <a:off x="0" y="172670"/>
            <a:ext cx="4984511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uk-UA" b="1" dirty="0"/>
              <a:t>Оцінювання в НУШ</a:t>
            </a:r>
            <a:br>
              <a:rPr lang="uk-UA" b="1" dirty="0"/>
            </a:br>
            <a:endParaRPr lang="uk-UA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AD5F67-3C8D-DA41-2D7E-5D61ECC0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411"/>
            <a:ext cx="8775511" cy="39690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5C3A3-8413-3938-476F-D0A3B8F5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979"/>
          <a:stretch/>
        </p:blipFill>
        <p:spPr>
          <a:xfrm>
            <a:off x="5287020" y="1"/>
            <a:ext cx="3913262" cy="12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673F0-9DE8-6F92-52C5-61C534090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206B48-6EBA-CE97-A03A-E8029DDBB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8EC0A3-1378-A013-F35C-A4D451495DD6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4F48DD8F-28B6-CDBD-8B01-5429EB59AF8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042DD5F-229B-4656-87E3-DF47C5F60013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ідзаголовок 6">
            <a:extLst>
              <a:ext uri="{FF2B5EF4-FFF2-40B4-BE49-F238E27FC236}">
                <a16:creationId xmlns:a16="http://schemas.microsoft.com/office/drawing/2014/main" id="{BF0CDEDE-B600-635D-4230-30E79DA31AF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93884D7-A53F-63B9-D4F0-FC1AABF9BDF5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Підзаголовок 8">
            <a:extLst>
              <a:ext uri="{FF2B5EF4-FFF2-40B4-BE49-F238E27FC236}">
                <a16:creationId xmlns:a16="http://schemas.microsoft.com/office/drawing/2014/main" id="{49F96B91-4E4F-87F0-8200-561133F25326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FA53A2B-A63D-29D5-9896-2C67D2272C4C}"/>
              </a:ext>
            </a:extLst>
          </p:cNvPr>
          <p:cNvSpPr>
            <a:spLocks noGrp="1"/>
          </p:cNvSpPr>
          <p:nvPr>
            <p:ph type="ctrTitle" idx="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Підзаголовок 10">
            <a:extLst>
              <a:ext uri="{FF2B5EF4-FFF2-40B4-BE49-F238E27FC236}">
                <a16:creationId xmlns:a16="http://schemas.microsoft.com/office/drawing/2014/main" id="{9CDAA3F8-32E5-562F-BAC4-544F82B22205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F12D282-06DF-3D29-A73E-473E55C356B7}"/>
              </a:ext>
            </a:extLst>
          </p:cNvPr>
          <p:cNvSpPr>
            <a:spLocks noGrp="1"/>
          </p:cNvSpPr>
          <p:nvPr>
            <p:ph type="ctrTitle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Підзаголовок 12">
            <a:extLst>
              <a:ext uri="{FF2B5EF4-FFF2-40B4-BE49-F238E27FC236}">
                <a16:creationId xmlns:a16="http://schemas.microsoft.com/office/drawing/2014/main" id="{2EA55B14-E712-A7BE-4A9A-889BB364DE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67" name="Google Shape;567;p60"/>
          <p:cNvSpPr txBox="1"/>
          <p:nvPr/>
        </p:nvSpPr>
        <p:spPr>
          <a:xfrm>
            <a:off x="1056711" y="331255"/>
            <a:ext cx="778155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oppins SemiBold"/>
              <a:buNone/>
            </a:pPr>
            <a:r>
              <a:rPr lang="ru-RU" sz="4800" b="0" i="0" u="none" strike="noStrike" cap="none" dirty="0" err="1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Свідоцтво</a:t>
            </a:r>
            <a:r>
              <a:rPr lang="ru-RU" sz="4800" b="0" i="0" u="none" strike="noStrike" cap="none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ru-RU" sz="4800" b="0" i="0" u="none" strike="noStrike" cap="none" dirty="0" err="1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досягнень</a:t>
            </a:r>
            <a:endParaRPr sz="4800" b="0" i="0" u="none" strike="noStrike" cap="none" dirty="0">
              <a:solidFill>
                <a:schemeClr val="tx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69" name="Google Shape;56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007" y="1088846"/>
            <a:ext cx="8258175" cy="13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007" y="2355218"/>
            <a:ext cx="8236744" cy="172164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0"/>
          <p:cNvSpPr txBox="1">
            <a:spLocks/>
          </p:cNvSpPr>
          <p:nvPr/>
        </p:nvSpPr>
        <p:spPr>
          <a:xfrm>
            <a:off x="471153" y="4387728"/>
            <a:ext cx="8258175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ko Light"/>
              <a:buNone/>
              <a:defRPr sz="24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>
              <a:buSzPts val="3600"/>
            </a:pPr>
            <a:r>
              <a:rPr lang="ru-RU" sz="2000">
                <a:solidFill>
                  <a:schemeClr val="tx1"/>
                </a:solidFill>
              </a:rPr>
              <a:t>*Надана форма Свідоцтва досягнень є орієнтовною</a:t>
            </a:r>
          </a:p>
        </p:txBody>
      </p:sp>
    </p:spTree>
    <p:extLst>
      <p:ext uri="{BB962C8B-B14F-4D97-AF65-F5344CB8AC3E}">
        <p14:creationId xmlns:p14="http://schemas.microsoft.com/office/powerpoint/2010/main" val="183720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08E17DF1-7A8B-A9F5-2BE3-318E9345CFB2}"/>
              </a:ext>
            </a:extLst>
          </p:cNvPr>
          <p:cNvSpPr/>
          <p:nvPr/>
        </p:nvSpPr>
        <p:spPr>
          <a:xfrm>
            <a:off x="0" y="120502"/>
            <a:ext cx="1679944" cy="5022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Google Shape;577;p61">
            <a:extLst>
              <a:ext uri="{FF2B5EF4-FFF2-40B4-BE49-F238E27FC236}">
                <a16:creationId xmlns:a16="http://schemas.microsoft.com/office/drawing/2014/main" id="{34B3729E-150A-BD21-E13F-961537F5C0CC}"/>
              </a:ext>
            </a:extLst>
          </p:cNvPr>
          <p:cNvSpPr txBox="1">
            <a:spLocks/>
          </p:cNvSpPr>
          <p:nvPr/>
        </p:nvSpPr>
        <p:spPr>
          <a:xfrm>
            <a:off x="285750" y="643925"/>
            <a:ext cx="3771899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ko Light"/>
              <a:buNone/>
              <a:defRPr sz="2400" b="0" i="0" u="none" strike="noStrike" cap="none">
                <a:solidFill>
                  <a:schemeClr val="accent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eko Light"/>
              <a:buNone/>
              <a:defRPr sz="1400" b="0" i="0" u="none" strike="noStrike" cap="none">
                <a:solidFill>
                  <a:srgbClr val="434343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pPr algn="l">
              <a:buSzPts val="6000"/>
            </a:pPr>
            <a:r>
              <a:rPr lang="ru-RU" sz="4000" dirty="0" err="1">
                <a:solidFill>
                  <a:srgbClr val="00B050"/>
                </a:solidFill>
              </a:rPr>
              <a:t>Державний</a:t>
            </a:r>
            <a:r>
              <a:rPr lang="ru-RU" sz="4000" dirty="0">
                <a:solidFill>
                  <a:srgbClr val="00B050"/>
                </a:solidFill>
              </a:rPr>
              <a:t> стандарт </a:t>
            </a:r>
          </a:p>
        </p:txBody>
      </p:sp>
      <p:sp>
        <p:nvSpPr>
          <p:cNvPr id="15" name="Google Shape;578;p61">
            <a:extLst>
              <a:ext uri="{FF2B5EF4-FFF2-40B4-BE49-F238E27FC236}">
                <a16:creationId xmlns:a16="http://schemas.microsoft.com/office/drawing/2014/main" id="{98EAFEE4-B7E9-A4B6-8E23-D3013DBF8E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306" y="1913092"/>
            <a:ext cx="5434879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виокремлення</a:t>
            </a:r>
            <a:r>
              <a:rPr lang="ru-RU" dirty="0">
                <a:solidFill>
                  <a:schemeClr val="tx1"/>
                </a:solidFill>
              </a:rPr>
              <a:t> проблем,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розв’язати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застосуванням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математичних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методів</a:t>
            </a:r>
            <a:endParaRPr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err="1">
                <a:solidFill>
                  <a:schemeClr val="tx1"/>
                </a:solidFill>
              </a:rPr>
              <a:t>Моделювання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процесів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ситуацій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розроблення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стратегій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планів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дій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розв’язання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проблемних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ситуацій</a:t>
            </a:r>
            <a:endParaRPr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 err="1">
                <a:solidFill>
                  <a:schemeClr val="tx1"/>
                </a:solidFill>
              </a:rPr>
              <a:t>Критичне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оцінювання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процесу</a:t>
            </a:r>
            <a:r>
              <a:rPr lang="ru-RU" dirty="0">
                <a:solidFill>
                  <a:schemeClr val="tx1"/>
                </a:solidFill>
              </a:rPr>
              <a:t> та результату </a:t>
            </a:r>
            <a:r>
              <a:rPr lang="ru-RU" dirty="0" err="1">
                <a:solidFill>
                  <a:schemeClr val="tx1"/>
                </a:solidFill>
              </a:rPr>
              <a:t>розв’язання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проблемних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ситуацій</a:t>
            </a:r>
            <a:endParaRPr dirty="0">
              <a:solidFill>
                <a:schemeClr val="tx1"/>
              </a:solidFill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chemeClr val="tx1"/>
                </a:solidFill>
              </a:rPr>
              <a:t>4.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математичного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мислення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пізнання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перетворення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дійсності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володіння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математичною</a:t>
            </a:r>
            <a:r>
              <a:rPr lang="ru-RU" dirty="0">
                <a:solidFill>
                  <a:schemeClr val="tx1"/>
                </a:solidFill>
              </a:rPr>
              <a:t> мовою</a:t>
            </a:r>
            <a:endParaRPr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" name="Google Shape;579;p61">
            <a:extLst>
              <a:ext uri="{FF2B5EF4-FFF2-40B4-BE49-F238E27FC236}">
                <a16:creationId xmlns:a16="http://schemas.microsoft.com/office/drawing/2014/main" id="{3BE36526-0CEA-B80C-FECC-12A57FEEC6EE}"/>
              </a:ext>
            </a:extLst>
          </p:cNvPr>
          <p:cNvSpPr txBox="1"/>
          <p:nvPr/>
        </p:nvSpPr>
        <p:spPr>
          <a:xfrm>
            <a:off x="4834890" y="643925"/>
            <a:ext cx="8694435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oppins SemiBold"/>
              <a:buNone/>
            </a:pPr>
            <a:r>
              <a:rPr lang="uk-UA" sz="3600" b="0" i="0" u="none" strike="noStrike" cap="none" dirty="0">
                <a:solidFill>
                  <a:srgbClr val="00B05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Групи результатів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oppins SemiBold"/>
              <a:buNone/>
            </a:pPr>
            <a:r>
              <a:rPr lang="uk-UA" sz="3600" b="0" i="0" u="none" strike="noStrike" cap="none" dirty="0">
                <a:solidFill>
                  <a:srgbClr val="00B05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у критеріях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oppins SemiBold"/>
              <a:buNone/>
            </a:pPr>
            <a:r>
              <a:rPr lang="uk-UA" sz="3600" b="0" i="0" u="none" strike="noStrike" cap="none" dirty="0">
                <a:solidFill>
                  <a:srgbClr val="00B05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оцінювання </a:t>
            </a:r>
            <a:endParaRPr sz="3600" b="0" i="0" u="none" strike="noStrike" cap="none" dirty="0">
              <a:solidFill>
                <a:srgbClr val="00B05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" name="Google Shape;581;p61">
            <a:extLst>
              <a:ext uri="{FF2B5EF4-FFF2-40B4-BE49-F238E27FC236}">
                <a16:creationId xmlns:a16="http://schemas.microsoft.com/office/drawing/2014/main" id="{BD9BB6F0-A175-413E-2FF0-DC8FF356FC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6198" r="34745"/>
          <a:stretch/>
        </p:blipFill>
        <p:spPr>
          <a:xfrm>
            <a:off x="6046469" y="2015962"/>
            <a:ext cx="3105295" cy="22202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583;p61">
            <a:extLst>
              <a:ext uri="{FF2B5EF4-FFF2-40B4-BE49-F238E27FC236}">
                <a16:creationId xmlns:a16="http://schemas.microsoft.com/office/drawing/2014/main" id="{4DB9EDC5-423D-C2FC-8D54-5F5730E74C31}"/>
              </a:ext>
            </a:extLst>
          </p:cNvPr>
          <p:cNvCxnSpPr>
            <a:cxnSpLocks/>
          </p:cNvCxnSpPr>
          <p:nvPr/>
        </p:nvCxnSpPr>
        <p:spPr>
          <a:xfrm flipV="1">
            <a:off x="5064919" y="2809582"/>
            <a:ext cx="963320" cy="1362368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584;p61">
            <a:extLst>
              <a:ext uri="{FF2B5EF4-FFF2-40B4-BE49-F238E27FC236}">
                <a16:creationId xmlns:a16="http://schemas.microsoft.com/office/drawing/2014/main" id="{D597D2D4-D36B-C3FF-CDD7-2077F8AEEE27}"/>
              </a:ext>
            </a:extLst>
          </p:cNvPr>
          <p:cNvCxnSpPr>
            <a:cxnSpLocks/>
          </p:cNvCxnSpPr>
          <p:nvPr/>
        </p:nvCxnSpPr>
        <p:spPr>
          <a:xfrm flipV="1">
            <a:off x="5232524" y="3200261"/>
            <a:ext cx="925140" cy="236837"/>
          </a:xfrm>
          <a:prstGeom prst="straightConnector1">
            <a:avLst/>
          </a:prstGeom>
          <a:noFill/>
          <a:ln w="9525" cap="flat" cmpd="sng">
            <a:solidFill>
              <a:srgbClr val="3F2B9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585;p61">
            <a:extLst>
              <a:ext uri="{FF2B5EF4-FFF2-40B4-BE49-F238E27FC236}">
                <a16:creationId xmlns:a16="http://schemas.microsoft.com/office/drawing/2014/main" id="{0A7398F2-EB56-A4D1-7993-4680BC473A79}"/>
              </a:ext>
            </a:extLst>
          </p:cNvPr>
          <p:cNvCxnSpPr>
            <a:cxnSpLocks/>
          </p:cNvCxnSpPr>
          <p:nvPr/>
        </p:nvCxnSpPr>
        <p:spPr>
          <a:xfrm>
            <a:off x="5423832" y="2134687"/>
            <a:ext cx="542523" cy="0"/>
          </a:xfrm>
          <a:prstGeom prst="straightConnector1">
            <a:avLst/>
          </a:prstGeom>
          <a:noFill/>
          <a:ln w="9525" cap="flat" cmpd="sng">
            <a:solidFill>
              <a:srgbClr val="3F2B9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586;p61">
            <a:extLst>
              <a:ext uri="{FF2B5EF4-FFF2-40B4-BE49-F238E27FC236}">
                <a16:creationId xmlns:a16="http://schemas.microsoft.com/office/drawing/2014/main" id="{51CAF916-6E60-2E41-9D07-8685635350C6}"/>
              </a:ext>
            </a:extLst>
          </p:cNvPr>
          <p:cNvCxnSpPr>
            <a:cxnSpLocks/>
          </p:cNvCxnSpPr>
          <p:nvPr/>
        </p:nvCxnSpPr>
        <p:spPr>
          <a:xfrm flipV="1">
            <a:off x="5260013" y="2401115"/>
            <a:ext cx="768226" cy="285750"/>
          </a:xfrm>
          <a:prstGeom prst="straightConnector1">
            <a:avLst/>
          </a:prstGeom>
          <a:noFill/>
          <a:ln w="9525" cap="flat" cmpd="sng">
            <a:solidFill>
              <a:srgbClr val="3F2B9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" name="Google Shape;585;p61">
            <a:extLst>
              <a:ext uri="{FF2B5EF4-FFF2-40B4-BE49-F238E27FC236}">
                <a16:creationId xmlns:a16="http://schemas.microsoft.com/office/drawing/2014/main" id="{4BC6C8B6-6BBA-1F92-ADAC-48CB93218BC7}"/>
              </a:ext>
            </a:extLst>
          </p:cNvPr>
          <p:cNvCxnSpPr>
            <a:cxnSpLocks/>
          </p:cNvCxnSpPr>
          <p:nvPr/>
        </p:nvCxnSpPr>
        <p:spPr>
          <a:xfrm>
            <a:off x="5327923" y="2244557"/>
            <a:ext cx="700316" cy="442308"/>
          </a:xfrm>
          <a:prstGeom prst="straightConnector1">
            <a:avLst/>
          </a:prstGeom>
          <a:noFill/>
          <a:ln w="9525" cap="flat" cmpd="sng">
            <a:solidFill>
              <a:srgbClr val="3F2B9D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453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3">
            <a:extLst>
              <a:ext uri="{FF2B5EF4-FFF2-40B4-BE49-F238E27FC236}">
                <a16:creationId xmlns:a16="http://schemas.microsoft.com/office/drawing/2014/main" id="{0D8DFCCD-933C-33F1-527B-3F0BBDD64B87}"/>
              </a:ext>
            </a:extLst>
          </p:cNvPr>
          <p:cNvSpPr txBox="1">
            <a:spLocks/>
          </p:cNvSpPr>
          <p:nvPr/>
        </p:nvSpPr>
        <p:spPr>
          <a:xfrm>
            <a:off x="2025239" y="-36155"/>
            <a:ext cx="4811698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uk-UA" b="1" dirty="0"/>
              <a:t>Оцінювання в НУШ</a:t>
            </a:r>
            <a:br>
              <a:rPr lang="uk-UA" b="1" dirty="0"/>
            </a:br>
            <a:endParaRPr lang="uk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3AABF0-8BA2-BB45-AD3E-7649737A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308"/>
            <a:ext cx="4172179" cy="1296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D81142-3009-B444-52B6-31C81843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10993"/>
            <a:ext cx="4787198" cy="7607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13B572-9D8C-DC1C-4D66-C583E6933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47" y="1777979"/>
            <a:ext cx="3936492" cy="413393"/>
          </a:xfrm>
          <a:prstGeom prst="rect">
            <a:avLst/>
          </a:prstGeom>
        </p:spPr>
      </p:pic>
      <p:grpSp>
        <p:nvGrpSpPr>
          <p:cNvPr id="2" name="Google Shape;197;p14">
            <a:extLst>
              <a:ext uri="{FF2B5EF4-FFF2-40B4-BE49-F238E27FC236}">
                <a16:creationId xmlns:a16="http://schemas.microsoft.com/office/drawing/2014/main" id="{69B511E9-EF70-6A33-49EA-CD9EBF540BE1}"/>
              </a:ext>
            </a:extLst>
          </p:cNvPr>
          <p:cNvGrpSpPr/>
          <p:nvPr/>
        </p:nvGrpSpPr>
        <p:grpSpPr>
          <a:xfrm>
            <a:off x="4172179" y="2294328"/>
            <a:ext cx="2958084" cy="2213963"/>
            <a:chOff x="39" y="62873"/>
            <a:chExt cx="3211751" cy="4360671"/>
          </a:xfrm>
        </p:grpSpPr>
        <p:sp>
          <p:nvSpPr>
            <p:cNvPr id="3" name="Google Shape;198;p14">
              <a:extLst>
                <a:ext uri="{FF2B5EF4-FFF2-40B4-BE49-F238E27FC236}">
                  <a16:creationId xmlns:a16="http://schemas.microsoft.com/office/drawing/2014/main" id="{AD6E82CF-971C-004A-F83B-C3C42A53C9E9}"/>
                </a:ext>
              </a:extLst>
            </p:cNvPr>
            <p:cNvSpPr/>
            <p:nvPr/>
          </p:nvSpPr>
          <p:spPr>
            <a:xfrm>
              <a:off x="1710362" y="1642637"/>
              <a:ext cx="195838" cy="24545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28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 sz="1200" b="1"/>
            </a:p>
          </p:txBody>
        </p:sp>
        <p:sp>
          <p:nvSpPr>
            <p:cNvPr id="4" name="Google Shape;199;p14">
              <a:extLst>
                <a:ext uri="{FF2B5EF4-FFF2-40B4-BE49-F238E27FC236}">
                  <a16:creationId xmlns:a16="http://schemas.microsoft.com/office/drawing/2014/main" id="{AA13E581-8FD5-C815-02BB-45A26E665AF5}"/>
                </a:ext>
              </a:extLst>
            </p:cNvPr>
            <p:cNvSpPr/>
            <p:nvPr/>
          </p:nvSpPr>
          <p:spPr>
            <a:xfrm>
              <a:off x="1790822" y="1365587"/>
              <a:ext cx="195838" cy="1527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28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 sz="1200" b="1"/>
            </a:p>
          </p:txBody>
        </p:sp>
        <p:sp>
          <p:nvSpPr>
            <p:cNvPr id="7" name="Google Shape;201;p14">
              <a:extLst>
                <a:ext uri="{FF2B5EF4-FFF2-40B4-BE49-F238E27FC236}">
                  <a16:creationId xmlns:a16="http://schemas.microsoft.com/office/drawing/2014/main" id="{A43E012E-B970-1C9A-ED54-A33E14F17384}"/>
                </a:ext>
              </a:extLst>
            </p:cNvPr>
            <p:cNvSpPr/>
            <p:nvPr/>
          </p:nvSpPr>
          <p:spPr>
            <a:xfrm>
              <a:off x="1442716" y="715668"/>
              <a:ext cx="789881" cy="2741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526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 sz="1200" b="1"/>
            </a:p>
          </p:txBody>
        </p:sp>
        <p:sp>
          <p:nvSpPr>
            <p:cNvPr id="9" name="Google Shape;202;p14">
              <a:extLst>
                <a:ext uri="{FF2B5EF4-FFF2-40B4-BE49-F238E27FC236}">
                  <a16:creationId xmlns:a16="http://schemas.microsoft.com/office/drawing/2014/main" id="{393BDAB1-BFF7-F51B-90E2-AD5B84BB1C55}"/>
                </a:ext>
              </a:extLst>
            </p:cNvPr>
            <p:cNvSpPr/>
            <p:nvPr/>
          </p:nvSpPr>
          <p:spPr>
            <a:xfrm>
              <a:off x="652834" y="715668"/>
              <a:ext cx="789881" cy="2741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526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 sz="1200" b="1"/>
            </a:p>
          </p:txBody>
        </p:sp>
        <p:sp>
          <p:nvSpPr>
            <p:cNvPr id="11" name="Google Shape;203;p14">
              <a:extLst>
                <a:ext uri="{FF2B5EF4-FFF2-40B4-BE49-F238E27FC236}">
                  <a16:creationId xmlns:a16="http://schemas.microsoft.com/office/drawing/2014/main" id="{B24A7013-F08D-BAB1-FCD3-E34F814C2B48}"/>
                </a:ext>
              </a:extLst>
            </p:cNvPr>
            <p:cNvSpPr/>
            <p:nvPr/>
          </p:nvSpPr>
          <p:spPr>
            <a:xfrm>
              <a:off x="789921" y="62873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13" name="Google Shape;204;p14">
              <a:extLst>
                <a:ext uri="{FF2B5EF4-FFF2-40B4-BE49-F238E27FC236}">
                  <a16:creationId xmlns:a16="http://schemas.microsoft.com/office/drawing/2014/main" id="{7EA20AAB-D071-CE03-D50B-1BFD99E21B80}"/>
                </a:ext>
              </a:extLst>
            </p:cNvPr>
            <p:cNvSpPr txBox="1"/>
            <p:nvPr/>
          </p:nvSpPr>
          <p:spPr>
            <a:xfrm>
              <a:off x="789921" y="62873"/>
              <a:ext cx="1305590" cy="652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00" b="1" dirty="0" err="1">
                  <a:solidFill>
                    <a:schemeClr val="lt1"/>
                  </a:solidFill>
                </a:rPr>
                <a:t>Оцінювання</a:t>
              </a:r>
              <a:endParaRPr sz="1200" b="1" dirty="0">
                <a:solidFill>
                  <a:schemeClr val="lt1"/>
                </a:solidFill>
              </a:endParaRPr>
            </a:p>
          </p:txBody>
        </p:sp>
        <p:sp>
          <p:nvSpPr>
            <p:cNvPr id="14" name="Google Shape;205;p14">
              <a:extLst>
                <a:ext uri="{FF2B5EF4-FFF2-40B4-BE49-F238E27FC236}">
                  <a16:creationId xmlns:a16="http://schemas.microsoft.com/office/drawing/2014/main" id="{BC0B984A-5F08-08C1-D132-A710BD39C241}"/>
                </a:ext>
              </a:extLst>
            </p:cNvPr>
            <p:cNvSpPr/>
            <p:nvPr/>
          </p:nvSpPr>
          <p:spPr>
            <a:xfrm>
              <a:off x="39" y="989842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15" name="Google Shape;206;p14">
              <a:extLst>
                <a:ext uri="{FF2B5EF4-FFF2-40B4-BE49-F238E27FC236}">
                  <a16:creationId xmlns:a16="http://schemas.microsoft.com/office/drawing/2014/main" id="{EFCD918D-2707-E5E3-6DF9-6C1D1F2830DB}"/>
                </a:ext>
              </a:extLst>
            </p:cNvPr>
            <p:cNvSpPr txBox="1"/>
            <p:nvPr/>
          </p:nvSpPr>
          <p:spPr>
            <a:xfrm>
              <a:off x="39" y="989842"/>
              <a:ext cx="1305590" cy="652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00" b="1">
                  <a:solidFill>
                    <a:schemeClr val="lt1"/>
                  </a:solidFill>
                </a:rPr>
                <a:t>Поточне</a:t>
              </a:r>
              <a:endParaRPr sz="1200" b="1">
                <a:solidFill>
                  <a:schemeClr val="lt1"/>
                </a:solidFill>
              </a:endParaRPr>
            </a:p>
          </p:txBody>
        </p:sp>
        <p:sp>
          <p:nvSpPr>
            <p:cNvPr id="18" name="Google Shape;207;p14">
              <a:extLst>
                <a:ext uri="{FF2B5EF4-FFF2-40B4-BE49-F238E27FC236}">
                  <a16:creationId xmlns:a16="http://schemas.microsoft.com/office/drawing/2014/main" id="{A40A8C49-A659-253E-0987-C36ACE777AE8}"/>
                </a:ext>
              </a:extLst>
            </p:cNvPr>
            <p:cNvSpPr/>
            <p:nvPr/>
          </p:nvSpPr>
          <p:spPr>
            <a:xfrm>
              <a:off x="1579803" y="989842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19" name="Google Shape;208;p14">
              <a:extLst>
                <a:ext uri="{FF2B5EF4-FFF2-40B4-BE49-F238E27FC236}">
                  <a16:creationId xmlns:a16="http://schemas.microsoft.com/office/drawing/2014/main" id="{88545D27-F956-6627-A607-83DDFC744AF5}"/>
                </a:ext>
              </a:extLst>
            </p:cNvPr>
            <p:cNvSpPr txBox="1"/>
            <p:nvPr/>
          </p:nvSpPr>
          <p:spPr>
            <a:xfrm>
              <a:off x="1579803" y="989842"/>
              <a:ext cx="1305590" cy="652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00" b="1" dirty="0" err="1">
                  <a:solidFill>
                    <a:schemeClr val="lt1"/>
                  </a:solidFill>
                </a:rPr>
                <a:t>Підсумкове</a:t>
              </a:r>
              <a:endParaRPr sz="1200" b="1" dirty="0">
                <a:solidFill>
                  <a:schemeClr val="lt1"/>
                </a:solidFill>
              </a:endParaRPr>
            </a:p>
          </p:txBody>
        </p:sp>
        <p:sp>
          <p:nvSpPr>
            <p:cNvPr id="20" name="Google Shape;211;p14">
              <a:extLst>
                <a:ext uri="{FF2B5EF4-FFF2-40B4-BE49-F238E27FC236}">
                  <a16:creationId xmlns:a16="http://schemas.microsoft.com/office/drawing/2014/main" id="{46E19260-658E-BF6B-4D7F-761F47393BD3}"/>
                </a:ext>
              </a:extLst>
            </p:cNvPr>
            <p:cNvSpPr/>
            <p:nvPr/>
          </p:nvSpPr>
          <p:spPr>
            <a:xfrm>
              <a:off x="1881941" y="2791556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uk-UA" sz="1200" b="1" dirty="0">
                  <a:solidFill>
                    <a:schemeClr val="bg1"/>
                  </a:solidFill>
                </a:rPr>
                <a:t>Семестрове</a:t>
              </a:r>
              <a:endParaRPr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213;p14">
              <a:extLst>
                <a:ext uri="{FF2B5EF4-FFF2-40B4-BE49-F238E27FC236}">
                  <a16:creationId xmlns:a16="http://schemas.microsoft.com/office/drawing/2014/main" id="{B6AB7DF7-04ED-E583-65AC-DD10F5ECBBE2}"/>
                </a:ext>
              </a:extLst>
            </p:cNvPr>
            <p:cNvSpPr/>
            <p:nvPr/>
          </p:nvSpPr>
          <p:spPr>
            <a:xfrm>
              <a:off x="1906200" y="3770749"/>
              <a:ext cx="1305590" cy="652795"/>
            </a:xfrm>
            <a:prstGeom prst="rect">
              <a:avLst/>
            </a:prstGeom>
            <a:solidFill>
              <a:srgbClr val="422E9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 b="1"/>
            </a:p>
          </p:txBody>
        </p:sp>
        <p:sp>
          <p:nvSpPr>
            <p:cNvPr id="22" name="Google Shape;214;p14">
              <a:extLst>
                <a:ext uri="{FF2B5EF4-FFF2-40B4-BE49-F238E27FC236}">
                  <a16:creationId xmlns:a16="http://schemas.microsoft.com/office/drawing/2014/main" id="{6FBDCB0F-7160-ABA1-5838-ED737F0C911C}"/>
                </a:ext>
              </a:extLst>
            </p:cNvPr>
            <p:cNvSpPr txBox="1"/>
            <p:nvPr/>
          </p:nvSpPr>
          <p:spPr>
            <a:xfrm>
              <a:off x="1906200" y="3770749"/>
              <a:ext cx="1305590" cy="652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00" b="1" dirty="0" err="1">
                  <a:solidFill>
                    <a:schemeClr val="lt1"/>
                  </a:solidFill>
                </a:rPr>
                <a:t>Річне</a:t>
              </a:r>
              <a:endParaRPr sz="1200" b="1" dirty="0">
                <a:solidFill>
                  <a:schemeClr val="lt1"/>
                </a:solidFill>
              </a:endParaRPr>
            </a:p>
          </p:txBody>
        </p:sp>
      </p:grpSp>
      <p:sp>
        <p:nvSpPr>
          <p:cNvPr id="23" name="Google Shape;211;p14">
            <a:extLst>
              <a:ext uri="{FF2B5EF4-FFF2-40B4-BE49-F238E27FC236}">
                <a16:creationId xmlns:a16="http://schemas.microsoft.com/office/drawing/2014/main" id="{F505B7C8-9CC8-EEB6-29F3-9104D2EF0B3C}"/>
              </a:ext>
            </a:extLst>
          </p:cNvPr>
          <p:cNvSpPr/>
          <p:nvPr/>
        </p:nvSpPr>
        <p:spPr>
          <a:xfrm>
            <a:off x="5927244" y="3227664"/>
            <a:ext cx="1107117" cy="320267"/>
          </a:xfrm>
          <a:prstGeom prst="rect">
            <a:avLst/>
          </a:prstGeom>
          <a:solidFill>
            <a:srgbClr val="422E9E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Тематичне</a:t>
            </a:r>
            <a:endParaRPr sz="1200" b="1" dirty="0">
              <a:solidFill>
                <a:schemeClr val="bg1"/>
              </a:solidFill>
            </a:endParaRPr>
          </a:p>
        </p:txBody>
      </p: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4F40B248-EBCF-18C4-DF72-709F7054223F}"/>
              </a:ext>
            </a:extLst>
          </p:cNvPr>
          <p:cNvCxnSpPr/>
          <p:nvPr/>
        </p:nvCxnSpPr>
        <p:spPr>
          <a:xfrm>
            <a:off x="68580" y="2119122"/>
            <a:ext cx="34015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E76D3EFC-2077-CBAF-39F6-CA794082A390}"/>
              </a:ext>
            </a:extLst>
          </p:cNvPr>
          <p:cNvCxnSpPr>
            <a:cxnSpLocks/>
          </p:cNvCxnSpPr>
          <p:nvPr/>
        </p:nvCxnSpPr>
        <p:spPr>
          <a:xfrm>
            <a:off x="5117165" y="2061972"/>
            <a:ext cx="387367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75F033-CB71-8B39-378E-2B8D655660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6979"/>
          <a:stretch/>
        </p:blipFill>
        <p:spPr>
          <a:xfrm>
            <a:off x="5395440" y="504866"/>
            <a:ext cx="3727496" cy="11795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4D42FEB-2556-6018-10CA-04F3E5AAD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75" y="4507618"/>
            <a:ext cx="7109024" cy="635882"/>
          </a:xfrm>
          <a:prstGeom prst="rect">
            <a:avLst/>
          </a:prstGeom>
        </p:spPr>
      </p:pic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D09CF178-ADC2-4261-2635-FED1442CEDBB}"/>
              </a:ext>
            </a:extLst>
          </p:cNvPr>
          <p:cNvSpPr/>
          <p:nvPr/>
        </p:nvSpPr>
        <p:spPr>
          <a:xfrm>
            <a:off x="1638635" y="4192534"/>
            <a:ext cx="3862276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Закон про повну загальну середню освіту</a:t>
            </a: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4778335C-3DA0-9442-433F-A8A05BFCFA88}"/>
              </a:ext>
            </a:extLst>
          </p:cNvPr>
          <p:cNvCxnSpPr/>
          <p:nvPr/>
        </p:nvCxnSpPr>
        <p:spPr>
          <a:xfrm>
            <a:off x="4527623" y="4774091"/>
            <a:ext cx="34015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A2F28059-36AA-9D37-08EA-A63F4075F526}"/>
              </a:ext>
            </a:extLst>
          </p:cNvPr>
          <p:cNvCxnSpPr>
            <a:cxnSpLocks/>
          </p:cNvCxnSpPr>
          <p:nvPr/>
        </p:nvCxnSpPr>
        <p:spPr>
          <a:xfrm>
            <a:off x="941901" y="4933366"/>
            <a:ext cx="69872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3">
            <a:extLst>
              <a:ext uri="{FF2B5EF4-FFF2-40B4-BE49-F238E27FC236}">
                <a16:creationId xmlns:a16="http://schemas.microsoft.com/office/drawing/2014/main" id="{0D8DFCCD-933C-33F1-527B-3F0BBDD64B87}"/>
              </a:ext>
            </a:extLst>
          </p:cNvPr>
          <p:cNvSpPr txBox="1">
            <a:spLocks/>
          </p:cNvSpPr>
          <p:nvPr/>
        </p:nvSpPr>
        <p:spPr>
          <a:xfrm>
            <a:off x="2025238" y="-36155"/>
            <a:ext cx="4811698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3600" b="0" i="0" u="none" strike="noStrike" cap="none">
                <a:solidFill>
                  <a:schemeClr val="accent2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r>
              <a:rPr lang="uk-UA" b="1" dirty="0"/>
              <a:t>Оцінювання в НУШ</a:t>
            </a:r>
            <a:br>
              <a:rPr lang="uk-UA" b="1" dirty="0"/>
            </a:br>
            <a:endParaRPr lang="uk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3AABF0-8BA2-BB45-AD3E-7649737A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75" y="586668"/>
            <a:ext cx="4172179" cy="1296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D81142-3009-B444-52B6-31C81843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052" y="1856705"/>
            <a:ext cx="6553537" cy="10414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E57B3-20E5-F72C-9FB3-759939952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53" y="2836806"/>
            <a:ext cx="6540836" cy="9398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6E8F26-28D7-B4A9-2D21-C62967BE1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855" y="3721652"/>
            <a:ext cx="6502734" cy="5143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D990E8-3BB9-F81E-08FC-94480C41D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855" y="4145033"/>
            <a:ext cx="6559887" cy="8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F026180F-3744-8C08-1AA4-CFB238D42D5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385690" y="262982"/>
            <a:ext cx="4811698" cy="630000"/>
          </a:xfrm>
        </p:spPr>
        <p:txBody>
          <a:bodyPr/>
          <a:lstStyle/>
          <a:p>
            <a:r>
              <a:rPr lang="uk-UA" b="1" dirty="0"/>
              <a:t>Оцінювання в НУШ</a:t>
            </a:r>
            <a:br>
              <a:rPr lang="uk-UA" b="1" dirty="0"/>
            </a:br>
            <a:r>
              <a:rPr lang="uk-UA" b="1" dirty="0"/>
              <a:t>5-7 класи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2CF777-97C8-344B-9455-B8FEE618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87" y="1684421"/>
            <a:ext cx="6228410" cy="31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1427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335</Words>
  <Application>Microsoft Office PowerPoint</Application>
  <PresentationFormat>Екран (16:9)</PresentationFormat>
  <Paragraphs>88</Paragraphs>
  <Slides>27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4" baseType="lpstr">
      <vt:lpstr>Poppins SemiBold</vt:lpstr>
      <vt:lpstr>Hind Vadodara Light</vt:lpstr>
      <vt:lpstr>Teko Light</vt:lpstr>
      <vt:lpstr>Fira Sans Extra Condensed Medium</vt:lpstr>
      <vt:lpstr>Epilogue</vt:lpstr>
      <vt:lpstr>Arial</vt:lpstr>
      <vt:lpstr>Science Fair Newsletter by Slidesgo</vt:lpstr>
      <vt:lpstr>Оцінювання в НУШ: інструментарій  та практика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Оцінювання в НУШ 5-7 класи</vt:lpstr>
      <vt:lpstr>Оцінювання в НУШ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Попередня концепція створення програми подолання освітніх втрат</dc:title>
  <dc:creator>Дарина Васильєва</dc:creator>
  <cp:lastModifiedBy>User</cp:lastModifiedBy>
  <cp:revision>13</cp:revision>
  <dcterms:modified xsi:type="dcterms:W3CDTF">2024-09-24T10:01:39Z</dcterms:modified>
</cp:coreProperties>
</file>