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8" r:id="rId3"/>
    <p:sldId id="269" r:id="rId4"/>
    <p:sldId id="270" r:id="rId5"/>
    <p:sldId id="271" r:id="rId6"/>
    <p:sldId id="272" r:id="rId7"/>
    <p:sldId id="274" r:id="rId8"/>
    <p:sldId id="264" r:id="rId9"/>
    <p:sldId id="266" r:id="rId10"/>
    <p:sldId id="278" r:id="rId11"/>
    <p:sldId id="276" r:id="rId12"/>
    <p:sldId id="277" r:id="rId13"/>
  </p:sldIdLst>
  <p:sldSz cx="12192000" cy="6858000"/>
  <p:notesSz cx="6858000" cy="9144000"/>
  <p:custDataLst>
    <p:tags r:id="rId1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66FFFF"/>
    <a:srgbClr val="0033CC"/>
    <a:srgbClr val="3399FF"/>
    <a:srgbClr val="666699"/>
    <a:srgbClr val="04374A"/>
    <a:srgbClr val="E590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604" autoAdjust="0"/>
  </p:normalViewPr>
  <p:slideViewPr>
    <p:cSldViewPr>
      <p:cViewPr varScale="1">
        <p:scale>
          <a:sx n="71" d="100"/>
          <a:sy n="71" d="100"/>
        </p:scale>
        <p:origin x="1109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49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663A1-BE93-4F19-BCAE-33E954C20B2B}" type="datetimeFigureOut">
              <a:rPr lang="ru-RU" smtClean="0"/>
              <a:t>24.09.2024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DF26E-F902-4582-B614-0C9EE35F2135}" type="slidenum">
              <a:rPr lang="ru-RU" smtClean="0"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3283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t>24.09.2024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resentation-creation.ru/powerpoint-templates.htm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dirty="0"/>
              <a:t>Оригинальные шаблоны для презентаций: </a:t>
            </a:r>
            <a:r>
              <a:rPr lang="ru-RU" sz="1200" dirty="0">
                <a:hlinkClick r:id="rId3"/>
              </a:rPr>
              <a:t>https://presentation-creation.ru/powerpoint-templates.html</a:t>
            </a:r>
            <a:r>
              <a:rPr lang="en-US" sz="1200" dirty="0"/>
              <a:t> </a:t>
            </a:r>
            <a:endParaRPr lang="ru-RU" sz="1200" dirty="0"/>
          </a:p>
          <a:p>
            <a:r>
              <a:rPr lang="ru-RU" sz="1200" dirty="0"/>
              <a:t>Бесплатно и без регистрации.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1614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8A4C9-2845-404F-9494-8F281C2E66E4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5417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6020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340" y="1196752"/>
            <a:ext cx="7104789" cy="1224136"/>
          </a:xfrm>
        </p:spPr>
        <p:txBody>
          <a:bodyPr/>
          <a:lstStyle>
            <a:lvl1pPr>
              <a:defRPr b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bg>
      <p:bgPr>
        <a:solidFill>
          <a:srgbClr val="DAE4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E25453-8691-41C4-AF4F-46C3C20C7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76743F6-D1CB-4119-AAA1-4F72F524A4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  <a:lvl2pPr>
              <a:defRPr>
                <a:solidFill>
                  <a:schemeClr val="accent4"/>
                </a:solidFill>
              </a:defRPr>
            </a:lvl2pPr>
            <a:lvl3pPr>
              <a:defRPr>
                <a:solidFill>
                  <a:schemeClr val="accent4"/>
                </a:solidFill>
              </a:defRPr>
            </a:lvl3pPr>
            <a:lvl4pPr>
              <a:defRPr>
                <a:solidFill>
                  <a:schemeClr val="accent4"/>
                </a:solidFill>
              </a:defRPr>
            </a:lvl4pPr>
            <a:lvl5pPr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F004B21-EB35-4B06-9531-E67F196DD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fld id="{5D42D9E9-66F0-4BCA-9449-11CAFD2C0685}" type="datetimeFigureOut">
              <a:rPr lang="ru-RU" smtClean="0"/>
              <a:pPr/>
              <a:t>24.09.2024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DBFBED6-62A9-4A02-A54F-8C39F1701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F54DFAD-6030-41C5-9EDD-713E103FC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fld id="{3C252406-D0E0-4BDA-882A-B144179DB28A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3948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335361" y="53377"/>
            <a:ext cx="11617291" cy="11852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Текст 2"/>
          <p:cNvSpPr>
            <a:spLocks noGrp="1"/>
          </p:cNvSpPr>
          <p:nvPr>
            <p:ph idx="1"/>
          </p:nvPr>
        </p:nvSpPr>
        <p:spPr>
          <a:xfrm>
            <a:off x="143339" y="1556792"/>
            <a:ext cx="7776864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95734" y="4406903"/>
            <a:ext cx="7630551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695734" y="2906713"/>
            <a:ext cx="76305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39349" y="2060848"/>
            <a:ext cx="5760640" cy="4093915"/>
          </a:xfrm>
        </p:spPr>
        <p:txBody>
          <a:bodyPr/>
          <a:lstStyle>
            <a:lvl1pPr>
              <a:defRPr sz="2800"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accent2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2011" y="2071392"/>
            <a:ext cx="5760640" cy="4093915"/>
          </a:xfrm>
        </p:spPr>
        <p:txBody>
          <a:bodyPr/>
          <a:lstStyle>
            <a:lvl1pPr>
              <a:defRPr sz="2800"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accent2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35361" y="1916832"/>
            <a:ext cx="556861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35361" y="2556594"/>
            <a:ext cx="5568619" cy="3951288"/>
          </a:xfrm>
        </p:spPr>
        <p:txBody>
          <a:bodyPr/>
          <a:lstStyle>
            <a:lvl1pPr>
              <a:defRPr sz="2400"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accent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288023" y="1934294"/>
            <a:ext cx="566462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88023" y="2574056"/>
            <a:ext cx="5664629" cy="3951288"/>
          </a:xfrm>
        </p:spPr>
        <p:txBody>
          <a:bodyPr/>
          <a:lstStyle>
            <a:lvl1pPr>
              <a:defRPr sz="2400"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accent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2" y="513622"/>
            <a:ext cx="4011084" cy="921478"/>
          </a:xfrm>
        </p:spPr>
        <p:txBody>
          <a:bodyPr anchor="b"/>
          <a:lstStyle>
            <a:lvl1pPr algn="l"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51852" y="1916835"/>
            <a:ext cx="6815667" cy="4353347"/>
          </a:xfrm>
        </p:spPr>
        <p:txBody>
          <a:bodyPr/>
          <a:lstStyle>
            <a:lvl1pPr>
              <a:defRPr sz="3200"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 sz="2800"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 sz="2400"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 sz="2000"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 sz="2000">
                <a:solidFill>
                  <a:schemeClr val="accent2">
                    <a:lumMod val="7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presentation-creation.ru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361" y="53377"/>
            <a:ext cx="11617291" cy="11852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3339" y="1556792"/>
            <a:ext cx="7776864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pic>
        <p:nvPicPr>
          <p:cNvPr id="7" name="Рисунок 6">
            <a:hlinkClick r:id="rId15"/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60917" y="45855"/>
            <a:ext cx="1010349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2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Оцінювання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85787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2692400" cy="4351338"/>
          </a:xfrm>
        </p:spPr>
        <p:txBody>
          <a:bodyPr/>
          <a:lstStyle/>
          <a:p>
            <a:pPr marL="0" indent="0">
              <a:buNone/>
            </a:pPr>
            <a:r>
              <a:rPr lang="uk-UA" altLang="en-US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“Про повну загальну середню освіту” </a:t>
            </a:r>
          </a:p>
          <a:p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801291" y="109220"/>
            <a:ext cx="82296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ru-RU" alt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Стаття 17. Оцінювання </a:t>
            </a:r>
            <a:r>
              <a:rPr lang="ru-RU" alt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alt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en-US" sz="2800" b="1" noProof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 учнів та їх атестація</a:t>
            </a:r>
          </a:p>
          <a:p>
            <a:pPr>
              <a:buFont typeface="Arial" panose="020B0604020202020204" pitchFamily="34" charset="0"/>
              <a:buNone/>
            </a:pPr>
            <a:r>
              <a:rPr lang="az-Cyrl-AZ" alt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Основними видами оцінювання результатів навчання учнів є:</a:t>
            </a:r>
          </a:p>
          <a:p>
            <a:r>
              <a:rPr lang="az-Cyrl-AZ" alt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формувальне оцінювання;</a:t>
            </a:r>
          </a:p>
          <a:p>
            <a:r>
              <a:rPr lang="az-Cyrl-AZ" alt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поточне оцінювання;</a:t>
            </a:r>
          </a:p>
          <a:p>
            <a:r>
              <a:rPr lang="az-Cyrl-AZ" alt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підсумкове оцінювання (тематичне, семестрове та річне);</a:t>
            </a:r>
          </a:p>
          <a:p>
            <a:r>
              <a:rPr lang="az-Cyrl-AZ" alt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державна підсумкова атестація;</a:t>
            </a:r>
          </a:p>
          <a:p>
            <a:r>
              <a:rPr lang="az-Cyrl-AZ" alt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зовнішнє незалежне оцінювання.</a:t>
            </a:r>
          </a:p>
          <a:p>
            <a:pPr>
              <a:buFont typeface="Arial" panose="020B0604020202020204" pitchFamily="34" charset="0"/>
              <a:buNone/>
            </a:pPr>
            <a:r>
              <a:rPr lang="az-Cyrl-AZ" alt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Формувальне, поточне та підсумкове оцінювання результатів навчання учнів на предмет їх відповідності вимогам навчальної програми, вибір їх форм, змісту та способу здійснюють педагогічні працівники закладів освіти.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75" y="244475"/>
            <a:ext cx="2190750" cy="158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0424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Вирішує вчитель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338" y="1556792"/>
            <a:ext cx="10561173" cy="4464496"/>
          </a:xfrm>
        </p:spPr>
        <p:txBody>
          <a:bodyPr>
            <a:normAutofit/>
          </a:bodyPr>
          <a:lstStyle/>
          <a:p>
            <a:r>
              <a:rPr lang="uk-UA" dirty="0"/>
              <a:t>Кількість підсумкових робіт;</a:t>
            </a:r>
          </a:p>
          <a:p>
            <a:r>
              <a:rPr lang="uk-UA" dirty="0"/>
              <a:t>Кількість груп результатів у підсумковій роботі (або три групи результатів, або дві або одна за вибором учителя);</a:t>
            </a:r>
          </a:p>
          <a:p>
            <a:r>
              <a:rPr lang="uk-UA" dirty="0"/>
              <a:t>Доцільність написання  комплексної роботи в кінці семестру</a:t>
            </a:r>
          </a:p>
          <a:p>
            <a:r>
              <a:rPr lang="uk-UA" dirty="0"/>
              <a:t>Визначає форми поточного і підсумкового оцінювання під час планування освітнього процесу на семестр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10864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Рішення педагогічної ради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338" y="1556792"/>
            <a:ext cx="8544949" cy="4464496"/>
          </a:xfrm>
        </p:spPr>
        <p:txBody>
          <a:bodyPr/>
          <a:lstStyle/>
          <a:p>
            <a:r>
              <a:rPr lang="uk-UA" dirty="0"/>
              <a:t>Система оцінювання;</a:t>
            </a:r>
          </a:p>
          <a:p>
            <a:r>
              <a:rPr lang="uk-UA" dirty="0"/>
              <a:t>Доцільність здійснення тематичного оцінювання для окремих предметів чи інтегрованих курсів;</a:t>
            </a:r>
          </a:p>
          <a:p>
            <a:r>
              <a:rPr lang="uk-UA" dirty="0"/>
              <a:t>Доцільність виставляння усіх груп результатів у кожній темі для окремих предметів чи інтегрованих курсів.</a:t>
            </a:r>
          </a:p>
        </p:txBody>
      </p:sp>
    </p:spTree>
    <p:extLst>
      <p:ext uri="{BB962C8B-B14F-4D97-AF65-F5344CB8AC3E}">
        <p14:creationId xmlns:p14="http://schemas.microsoft.com/office/powerpoint/2010/main" val="1302686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416" y="188639"/>
            <a:ext cx="10441160" cy="1348249"/>
          </a:xfrm>
        </p:spPr>
        <p:txBody>
          <a:bodyPr>
            <a:noAutofit/>
          </a:bodyPr>
          <a:lstStyle/>
          <a:p>
            <a:br>
              <a:rPr lang="uk-UA" sz="24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uk-UA" sz="24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4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Наказ МОН України № 1093 від 02.08.2024 «</a:t>
            </a:r>
            <a:r>
              <a:rPr lang="ru-RU" sz="2400" dirty="0">
                <a:solidFill>
                  <a:srgbClr val="0033CC"/>
                </a:solidFill>
              </a:rPr>
              <a:t>Про затвердження рекомендацій щодо оцінювання результатів навчанняювання результатів навчання»</a:t>
            </a:r>
            <a:br>
              <a:rPr lang="uk-UA" sz="2400" dirty="0">
                <a:solidFill>
                  <a:srgbClr val="0033CC"/>
                </a:solidFill>
              </a:rPr>
            </a:br>
            <a:endParaRPr lang="uk-UA" sz="2400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368" y="1556792"/>
            <a:ext cx="11377264" cy="44644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Основними видами оцінювання результатів навчання учнів є </a:t>
            </a:r>
            <a:r>
              <a:rPr lang="uk-UA" sz="2800" u="sng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формувальне оцінювання, підсумкове оцінювання та державна підсумкова атестація.</a:t>
            </a:r>
          </a:p>
          <a:p>
            <a:pPr marL="0" indent="0">
              <a:buNone/>
            </a:pPr>
            <a:r>
              <a:rPr lang="uk-UA" sz="28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Формувальне оцінювання спрямоване на відстеження динаміки навчального поступу учнів, визначення їхніх навчальних (освітніх) потреб  і скерування освітнього процесу на підвищення ефективності навчання з урахуванням встановлених результатів навчання.</a:t>
            </a:r>
          </a:p>
        </p:txBody>
      </p:sp>
    </p:spTree>
    <p:extLst>
      <p:ext uri="{BB962C8B-B14F-4D97-AF65-F5344CB8AC3E}">
        <p14:creationId xmlns:p14="http://schemas.microsoft.com/office/powerpoint/2010/main" val="3467441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368" y="548680"/>
            <a:ext cx="11233248" cy="5472608"/>
          </a:xfrm>
        </p:spPr>
        <p:txBody>
          <a:bodyPr/>
          <a:lstStyle/>
          <a:p>
            <a:r>
              <a:rPr lang="uk-UA" dirty="0">
                <a:solidFill>
                  <a:srgbClr val="0033CC"/>
                </a:solidFill>
              </a:rPr>
              <a:t>Загальні критерії оцінювання (додаток 1) визначають загальні підходи до встановлення результатів навчання учнів і слугують основою критеріїв оцінювання за освітніми галузями (додаток 2).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56301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9376" y="548680"/>
            <a:ext cx="11089232" cy="5472608"/>
          </a:xfrm>
        </p:spPr>
        <p:txBody>
          <a:bodyPr>
            <a:normAutofit/>
          </a:bodyPr>
          <a:lstStyle/>
          <a:p>
            <a:r>
              <a:rPr lang="uk-UA" dirty="0">
                <a:solidFill>
                  <a:srgbClr val="0033CC"/>
                </a:solidFill>
              </a:rPr>
              <a:t>Під час організації оцінювання результатів навчання здобувачів освіти рекомендуємо: визначати форми поточного і підсумкового оцінювання під час планування освітнього процесу на семестр; формулювати об’єктивні та зрозумілі для учнів навчальні цілі; основою для формулювання таких навчальних цілей є обов’язкові і очікувані результати навчання, визначені Державним стандартом / відповідними модельними Навчальними програмами;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38441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3392" y="620688"/>
            <a:ext cx="11017224" cy="5400600"/>
          </a:xfrm>
        </p:spPr>
        <p:txBody>
          <a:bodyPr>
            <a:normAutofit/>
          </a:bodyPr>
          <a:lstStyle/>
          <a:p>
            <a:r>
              <a:rPr lang="uk-UA" dirty="0">
                <a:solidFill>
                  <a:srgbClr val="0033CC"/>
                </a:solidFill>
              </a:rPr>
              <a:t>Підсумкове оцінювання здійснюють періодично. </a:t>
            </a:r>
          </a:p>
          <a:p>
            <a:pPr marL="0" indent="0">
              <a:buNone/>
            </a:pPr>
            <a:r>
              <a:rPr lang="uk-UA" b="1" dirty="0">
                <a:solidFill>
                  <a:srgbClr val="0033CC"/>
                </a:solidFill>
              </a:rPr>
              <a:t>Кількість підсумкових робіт, час їхнього проведення вчитель / учителька може встановлювати самостійно</a:t>
            </a:r>
            <a:r>
              <a:rPr lang="uk-UA" dirty="0">
                <a:solidFill>
                  <a:srgbClr val="0033CC"/>
                </a:solidFill>
              </a:rPr>
              <a:t>. </a:t>
            </a:r>
          </a:p>
          <a:p>
            <a:pPr marL="0" indent="0">
              <a:buNone/>
            </a:pPr>
            <a:r>
              <a:rPr lang="uk-UA" dirty="0">
                <a:solidFill>
                  <a:srgbClr val="0033CC"/>
                </a:solidFill>
              </a:rPr>
              <a:t>Підсумкові роботи можуть забезпечувати охоплення одного, декількох або всіх груп результатів, визначених у Державному стандарті, у межах вивченого впродовж певного періоду, і мають забезпечувати об’єктивність оцінювання</a:t>
            </a:r>
          </a:p>
        </p:txBody>
      </p:sp>
    </p:spTree>
    <p:extLst>
      <p:ext uri="{BB962C8B-B14F-4D97-AF65-F5344CB8AC3E}">
        <p14:creationId xmlns:p14="http://schemas.microsoft.com/office/powerpoint/2010/main" val="86574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5360" y="188640"/>
            <a:ext cx="11377264" cy="6336704"/>
          </a:xfrm>
        </p:spPr>
        <p:txBody>
          <a:bodyPr>
            <a:normAutofit lnSpcReduction="10000"/>
          </a:bodyPr>
          <a:lstStyle/>
          <a:p>
            <a:r>
              <a:rPr lang="uk-UA" dirty="0">
                <a:solidFill>
                  <a:srgbClr val="0033CC"/>
                </a:solidFill>
              </a:rPr>
              <a:t>Підсумкове оцінювання за семестр здійснюють за групами результатів навчання, що передбачені Критеріями оцінювання за освітніми галузями (додаток 2), з урахуванням різних форм і видів навчальної діяльності. </a:t>
            </a:r>
          </a:p>
          <a:p>
            <a:r>
              <a:rPr lang="uk-UA" dirty="0">
                <a:solidFill>
                  <a:srgbClr val="0033CC"/>
                </a:solidFill>
              </a:rPr>
              <a:t>Для формування висновків щодо рівня досягнення обов’язкових результатів навчання за семестр учитель і учителька </a:t>
            </a:r>
            <a:r>
              <a:rPr lang="uk-UA" b="1" dirty="0">
                <a:solidFill>
                  <a:srgbClr val="0033CC"/>
                </a:solidFill>
              </a:rPr>
              <a:t>може</a:t>
            </a:r>
            <a:r>
              <a:rPr lang="uk-UA" dirty="0">
                <a:solidFill>
                  <a:srgbClr val="0033CC"/>
                </a:solidFill>
              </a:rPr>
              <a:t> запропонувати учнівству: 1) виконати комплексну підсумкову роботу, завдання якої дозволяють установити результати навчання за всіма групами результатів, визначеними в Критеріях оцінювання за освітніми галузями;</a:t>
            </a:r>
          </a:p>
          <a:p>
            <a:r>
              <a:rPr lang="uk-UA" dirty="0">
                <a:solidFill>
                  <a:srgbClr val="0033CC"/>
                </a:solidFill>
              </a:rPr>
              <a:t> 2) виконати окремі підсумкові роботи для кожної групи результатів, визначеної у Критеріях оцінювання за освітніми галузями.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41772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11972" t="30659" r="12273" b="22230"/>
          <a:stretch/>
        </p:blipFill>
        <p:spPr>
          <a:xfrm>
            <a:off x="0" y="0"/>
            <a:ext cx="12192000" cy="6381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183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91344" y="188640"/>
            <a:ext cx="5832647" cy="648072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dirty="0"/>
              <a:t>     </a:t>
            </a:r>
            <a:r>
              <a:rPr lang="uk-UA" sz="4100" b="1" dirty="0">
                <a:solidFill>
                  <a:srgbClr val="0033CC"/>
                </a:solidFill>
              </a:rPr>
              <a:t>ДЕРЖАВНИЙ СТАНДАРТ</a:t>
            </a:r>
          </a:p>
          <a:p>
            <a:pPr marL="0" indent="0">
              <a:buNone/>
            </a:pPr>
            <a:endParaRPr lang="uk-UA" b="1" dirty="0">
              <a:solidFill>
                <a:srgbClr val="0033CC"/>
              </a:solidFill>
            </a:endParaRPr>
          </a:p>
          <a:p>
            <a:pPr marL="514350" indent="-514350">
              <a:buAutoNum type="arabicPeriod"/>
            </a:pPr>
            <a:r>
              <a:rPr lang="uk-UA" sz="3100" dirty="0">
                <a:solidFill>
                  <a:srgbClr val="0033CC"/>
                </a:solidFill>
              </a:rPr>
              <a:t>Дослідження ситуацій і виокремлення проблем, які можна розв’язати із застосуванням математичних методів</a:t>
            </a:r>
          </a:p>
          <a:p>
            <a:pPr marL="514350" indent="-514350">
              <a:buAutoNum type="arabicPeriod"/>
            </a:pPr>
            <a:endParaRPr lang="uk-UA" sz="3100" dirty="0">
              <a:solidFill>
                <a:srgbClr val="0033CC"/>
              </a:solidFill>
            </a:endParaRPr>
          </a:p>
          <a:p>
            <a:pPr marL="514350" indent="-514350">
              <a:buAutoNum type="arabicPeriod"/>
            </a:pPr>
            <a:r>
              <a:rPr lang="uk-UA" sz="3100" dirty="0">
                <a:solidFill>
                  <a:srgbClr val="0033CC"/>
                </a:solidFill>
              </a:rPr>
              <a:t> Моделювання процесів і ситуацій, розроблення стратегій, планів дій для розв’язання проблемних ситуацій</a:t>
            </a:r>
          </a:p>
          <a:p>
            <a:pPr marL="514350" indent="-514350">
              <a:buAutoNum type="arabicPeriod"/>
            </a:pPr>
            <a:endParaRPr lang="uk-UA" sz="3100" dirty="0">
              <a:solidFill>
                <a:srgbClr val="0033CC"/>
              </a:solidFill>
            </a:endParaRPr>
          </a:p>
          <a:p>
            <a:pPr marL="514350" indent="-514350">
              <a:buAutoNum type="arabicPeriod"/>
            </a:pPr>
            <a:r>
              <a:rPr lang="uk-UA" sz="3100" dirty="0">
                <a:solidFill>
                  <a:srgbClr val="0033CC"/>
                </a:solidFill>
              </a:rPr>
              <a:t> Критичне оцінювання процесу та результату розв’язання проблемних ситуацій</a:t>
            </a:r>
          </a:p>
          <a:p>
            <a:pPr marL="514350" indent="-514350">
              <a:buAutoNum type="arabicPeriod"/>
            </a:pPr>
            <a:endParaRPr lang="uk-UA" sz="3100" dirty="0">
              <a:solidFill>
                <a:srgbClr val="0033CC"/>
              </a:solidFill>
            </a:endParaRPr>
          </a:p>
          <a:p>
            <a:pPr marL="514350" indent="-514350">
              <a:buAutoNum type="arabicPeriod"/>
            </a:pPr>
            <a:r>
              <a:rPr lang="uk-UA" sz="3100" dirty="0">
                <a:solidFill>
                  <a:srgbClr val="0033CC"/>
                </a:solidFill>
              </a:rPr>
              <a:t>4. Розвиток математичного мислення для пізнання і перетворення дійсності, володіння математичною мовою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769985" y="216496"/>
            <a:ext cx="5400600" cy="597666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sz="4100" b="1" dirty="0">
                <a:solidFill>
                  <a:srgbClr val="0033CC"/>
                </a:solidFill>
              </a:rPr>
              <a:t>ГРУПИ РЕЗУЛЬТАТІВ У КРИТЕРІЯХ ОЦІНЮВАННЯ</a:t>
            </a:r>
          </a:p>
          <a:p>
            <a:pPr marL="0" indent="0">
              <a:buNone/>
            </a:pPr>
            <a:r>
              <a:rPr lang="uk-UA" sz="3100" dirty="0">
                <a:solidFill>
                  <a:srgbClr val="0033CC"/>
                </a:solidFill>
              </a:rPr>
              <a:t>1. Опрацьовує проблемні ситуації та створює математичні моделі</a:t>
            </a:r>
          </a:p>
          <a:p>
            <a:pPr marL="0" indent="0">
              <a:buNone/>
            </a:pPr>
            <a:endParaRPr lang="uk-UA" sz="3100" dirty="0">
              <a:solidFill>
                <a:srgbClr val="0033CC"/>
              </a:solidFill>
            </a:endParaRPr>
          </a:p>
          <a:p>
            <a:pPr marL="0" indent="0">
              <a:buNone/>
            </a:pPr>
            <a:endParaRPr lang="uk-UA" sz="3100" dirty="0">
              <a:solidFill>
                <a:srgbClr val="0033CC"/>
              </a:solidFill>
            </a:endParaRPr>
          </a:p>
          <a:p>
            <a:pPr marL="0" indent="0">
              <a:buNone/>
            </a:pPr>
            <a:r>
              <a:rPr lang="uk-UA" sz="3100" dirty="0">
                <a:solidFill>
                  <a:srgbClr val="0033CC"/>
                </a:solidFill>
              </a:rPr>
              <a:t>2. Розв</a:t>
            </a:r>
            <a:r>
              <a:rPr lang="en-US" sz="3100" dirty="0">
                <a:solidFill>
                  <a:srgbClr val="0033CC"/>
                </a:solidFill>
              </a:rPr>
              <a:t>’</a:t>
            </a:r>
            <a:r>
              <a:rPr lang="uk-UA" sz="3100" dirty="0">
                <a:solidFill>
                  <a:srgbClr val="0033CC"/>
                </a:solidFill>
              </a:rPr>
              <a:t>язує математичні задачі</a:t>
            </a:r>
          </a:p>
          <a:p>
            <a:pPr marL="0" indent="0">
              <a:buNone/>
            </a:pPr>
            <a:endParaRPr lang="uk-UA" sz="3100" dirty="0">
              <a:solidFill>
                <a:srgbClr val="0033CC"/>
              </a:solidFill>
            </a:endParaRPr>
          </a:p>
          <a:p>
            <a:pPr marL="0" indent="0">
              <a:buNone/>
            </a:pPr>
            <a:r>
              <a:rPr lang="uk-UA" sz="3100" dirty="0">
                <a:solidFill>
                  <a:srgbClr val="0033CC"/>
                </a:solidFill>
              </a:rPr>
              <a:t>3. Критично оцінює результати розв</a:t>
            </a:r>
            <a:r>
              <a:rPr lang="en-US" sz="3100" dirty="0">
                <a:solidFill>
                  <a:srgbClr val="0033CC"/>
                </a:solidFill>
              </a:rPr>
              <a:t>’</a:t>
            </a:r>
            <a:r>
              <a:rPr lang="uk-UA" sz="3100" dirty="0">
                <a:solidFill>
                  <a:srgbClr val="0033CC"/>
                </a:solidFill>
              </a:rPr>
              <a:t>язання проблемних ситуацій</a:t>
            </a:r>
            <a:endParaRPr lang="en-US" sz="3100" dirty="0">
              <a:solidFill>
                <a:srgbClr val="0033CC"/>
              </a:solidFill>
            </a:endParaRPr>
          </a:p>
          <a:p>
            <a:pPr marL="0" indent="0">
              <a:buNone/>
            </a:pPr>
            <a:r>
              <a:rPr lang="en-US" sz="3100" dirty="0">
                <a:solidFill>
                  <a:srgbClr val="0033CC"/>
                </a:solidFill>
              </a:rPr>
              <a:t>4</a:t>
            </a:r>
            <a:r>
              <a:rPr lang="uk-UA" sz="3100" dirty="0">
                <a:solidFill>
                  <a:srgbClr val="0033CC"/>
                </a:solidFill>
              </a:rPr>
              <a:t>. Загальна оцінка результатів навчання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5881281" y="1304764"/>
            <a:ext cx="792088" cy="216024"/>
          </a:xfrm>
          <a:prstGeom prst="straightConnector1">
            <a:avLst/>
          </a:prstGeom>
          <a:ln>
            <a:solidFill>
              <a:srgbClr val="0033CC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5773269" y="1628800"/>
            <a:ext cx="1008112" cy="1008112"/>
          </a:xfrm>
          <a:prstGeom prst="straightConnector1">
            <a:avLst/>
          </a:prstGeom>
          <a:ln>
            <a:solidFill>
              <a:srgbClr val="0033CC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5519936" y="3429000"/>
            <a:ext cx="1210851" cy="620216"/>
          </a:xfrm>
          <a:prstGeom prst="straightConnector1">
            <a:avLst/>
          </a:prstGeom>
          <a:ln>
            <a:solidFill>
              <a:srgbClr val="0033CC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5780093" y="2744924"/>
            <a:ext cx="989892" cy="2980184"/>
          </a:xfrm>
          <a:prstGeom prst="straightConnector1">
            <a:avLst/>
          </a:prstGeom>
          <a:ln>
            <a:solidFill>
              <a:srgbClr val="0033CC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4859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862986" y="188640"/>
            <a:ext cx="5544367" cy="6120680"/>
          </a:xfrm>
          <a:prstGeom prst="ellipse">
            <a:avLst/>
          </a:prstGeom>
          <a:pattFill prst="dotGrid">
            <a:fgClr>
              <a:srgbClr val="3399FF"/>
            </a:fgClr>
            <a:bgClr>
              <a:srgbClr val="FFCC0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uk-UA" sz="1350" dirty="0"/>
          </a:p>
        </p:txBody>
      </p:sp>
      <p:sp>
        <p:nvSpPr>
          <p:cNvPr id="15" name="Овал 14"/>
          <p:cNvSpPr/>
          <p:nvPr/>
        </p:nvSpPr>
        <p:spPr>
          <a:xfrm>
            <a:off x="4635169" y="1093238"/>
            <a:ext cx="2661707" cy="3825173"/>
          </a:xfrm>
          <a:prstGeom prst="ellipse">
            <a:avLst/>
          </a:prstGeom>
          <a:gradFill>
            <a:gsLst>
              <a:gs pos="0">
                <a:srgbClr val="3399FF"/>
              </a:gs>
              <a:gs pos="50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uk-UA" sz="1350" dirty="0"/>
          </a:p>
        </p:txBody>
      </p:sp>
      <p:sp>
        <p:nvSpPr>
          <p:cNvPr id="56325" name="TextBox 15"/>
          <p:cNvSpPr txBox="1">
            <a:spLocks noChangeArrowheads="1"/>
          </p:cNvSpPr>
          <p:nvPr/>
        </p:nvSpPr>
        <p:spPr bwMode="auto">
          <a:xfrm>
            <a:off x="2016734" y="2307684"/>
            <a:ext cx="2397608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uk-UA" altLang="en-US" sz="1800" b="1" dirty="0">
                <a:solidFill>
                  <a:srgbClr val="0000FF"/>
                </a:solidFill>
                <a:latin typeface="Arial" panose="020B0604020202020204" pitchFamily="34" charset="0"/>
              </a:rPr>
              <a:t>       </a:t>
            </a:r>
            <a:r>
              <a:rPr lang="uk-UA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Формувальне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uk-UA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    оцінювання</a:t>
            </a:r>
          </a:p>
        </p:txBody>
      </p:sp>
      <p:sp>
        <p:nvSpPr>
          <p:cNvPr id="56326" name="TextBox 16"/>
          <p:cNvSpPr txBox="1">
            <a:spLocks noChangeArrowheads="1"/>
          </p:cNvSpPr>
          <p:nvPr/>
        </p:nvSpPr>
        <p:spPr bwMode="auto">
          <a:xfrm>
            <a:off x="5317531" y="2590327"/>
            <a:ext cx="255480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uk-UA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Поточне оцінювання</a:t>
            </a:r>
          </a:p>
        </p:txBody>
      </p:sp>
    </p:spTree>
    <p:extLst>
      <p:ext uri="{BB962C8B-B14F-4D97-AF65-F5344CB8AC3E}">
        <p14:creationId xmlns:p14="http://schemas.microsoft.com/office/powerpoint/2010/main" val="3768816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2da282c6691220aebf1fec2510f4b25155745d"/>
</p:tagLst>
</file>

<file path=ppt/theme/theme1.xml><?xml version="1.0" encoding="utf-8"?>
<a:theme xmlns:a="http://schemas.openxmlformats.org/drawingml/2006/main" name="Тема Office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2141</TotalTime>
  <Words>586</Words>
  <Application>Microsoft Office PowerPoint</Application>
  <PresentationFormat>Широкий екран</PresentationFormat>
  <Paragraphs>55</Paragraphs>
  <Slides>12</Slides>
  <Notes>3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Тема Office</vt:lpstr>
      <vt:lpstr>Оцінювання </vt:lpstr>
      <vt:lpstr>  Наказ МОН України № 1093 від 02.08.2024 «Про затвердження рекомендацій щодо оцінювання результатів навчанняювання результатів навчання»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Вирішує вчитель</vt:lpstr>
      <vt:lpstr>Рішення педагогічної ради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Стопка книг и будильник</dc:title>
  <dc:creator>obstinate</dc:creator>
  <dc:description>Шаблон презентации с сайта https://presentation-creation.ru/</dc:description>
  <cp:lastModifiedBy>User</cp:lastModifiedBy>
  <cp:revision>809</cp:revision>
  <dcterms:created xsi:type="dcterms:W3CDTF">2018-02-25T09:09:03Z</dcterms:created>
  <dcterms:modified xsi:type="dcterms:W3CDTF">2024-09-24T09:59:00Z</dcterms:modified>
</cp:coreProperties>
</file>