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4" r:id="rId8"/>
    <p:sldId id="264" r:id="rId9"/>
    <p:sldId id="266" r:id="rId10"/>
    <p:sldId id="278" r:id="rId11"/>
    <p:sldId id="276" r:id="rId12"/>
    <p:sldId id="277" r:id="rId13"/>
  </p:sldIdLst>
  <p:sldSz cx="12192000" cy="6858000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66FFFF"/>
    <a:srgbClr val="0033CC"/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04" autoAdjust="0"/>
  </p:normalViewPr>
  <p:slideViewPr>
    <p:cSldViewPr>
      <p:cViewPr varScale="1">
        <p:scale>
          <a:sx n="71" d="100"/>
          <a:sy n="71" d="100"/>
        </p:scale>
        <p:origin x="1109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24.09.2024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24.09.2024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 dirty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8A4C9-2845-404F-9494-8F281C2E66E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4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02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340" y="1196752"/>
            <a:ext cx="7104789" cy="1224136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bg>
      <p:bgPr>
        <a:solidFill>
          <a:srgbClr val="DA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25453-8691-41C4-AF4F-46C3C20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743F6-D1CB-4119-AAA1-4F72F524A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04B21-EB35-4B06-9531-E67F196DD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5D42D9E9-66F0-4BCA-9449-11CAFD2C0685}" type="datetimeFigureOut">
              <a:rPr lang="ru-RU" smtClean="0"/>
              <a:pPr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BFBED6-62A9-4A02-A54F-8C39F170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54DFAD-6030-41C5-9EDD-713E103F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3C252406-D0E0-4BDA-882A-B144179DB28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35361" y="53377"/>
            <a:ext cx="11617291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143339" y="1556792"/>
            <a:ext cx="7776864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5734" y="4406903"/>
            <a:ext cx="7630551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95734" y="2906713"/>
            <a:ext cx="7630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9349" y="2060848"/>
            <a:ext cx="576064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2011" y="2071392"/>
            <a:ext cx="576064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361" y="1916832"/>
            <a:ext cx="556861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5361" y="2556594"/>
            <a:ext cx="5568619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88023" y="1934294"/>
            <a:ext cx="566462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88023" y="2574056"/>
            <a:ext cx="5664629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513622"/>
            <a:ext cx="4011084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1852" y="1916835"/>
            <a:ext cx="6815667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1" y="53377"/>
            <a:ext cx="11617291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3339" y="1556792"/>
            <a:ext cx="7776864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0917" y="45855"/>
            <a:ext cx="1010349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Оцінювання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2692400" cy="4351338"/>
          </a:xfrm>
        </p:spPr>
        <p:txBody>
          <a:bodyPr/>
          <a:lstStyle/>
          <a:p>
            <a:pPr marL="0" indent="0">
              <a:buNone/>
            </a:pPr>
            <a:r>
              <a:rPr lang="uk-UA" altLang="en-US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“Про повну загальну середню освіту” </a:t>
            </a:r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01291" y="109220"/>
            <a:ext cx="8229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u-RU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17. Оцінювання </a:t>
            </a:r>
            <a:r>
              <a:rPr lang="ru-RU" alt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en-US" sz="2800" b="1" noProof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учнів та їх атестація</a:t>
            </a:r>
          </a:p>
          <a:p>
            <a:pPr>
              <a:buFont typeface="Arial" panose="020B0604020202020204" pitchFamily="34" charset="0"/>
              <a:buNone/>
            </a:pPr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Основними видами оцінювання результатів навчання учнів є:</a:t>
            </a:r>
          </a:p>
          <a:p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формувальне оцінювання;</a:t>
            </a:r>
          </a:p>
          <a:p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поточне оцінювання;</a:t>
            </a:r>
          </a:p>
          <a:p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підсумкове оцінювання (тематичне, семестрове та річне);</a:t>
            </a:r>
          </a:p>
          <a:p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державна підсумкова атестація;</a:t>
            </a:r>
          </a:p>
          <a:p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зовнішнє незалежне оцінювання.</a:t>
            </a:r>
          </a:p>
          <a:p>
            <a:pPr>
              <a:buFont typeface="Arial" panose="020B0604020202020204" pitchFamily="34" charset="0"/>
              <a:buNone/>
            </a:pPr>
            <a:r>
              <a:rPr lang="az-Cyrl-AZ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Формувальне, поточне та підсумкове оцінювання результатів навчання учнів на предмет їх відповідності вимогам навчальної програми, вибір їх форм, змісту та способу здійснюють педагогічні працівники закладів освіти.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" y="244475"/>
            <a:ext cx="219075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42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Вирішує вчитель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8" y="1556792"/>
            <a:ext cx="10561173" cy="4464496"/>
          </a:xfrm>
        </p:spPr>
        <p:txBody>
          <a:bodyPr>
            <a:normAutofit/>
          </a:bodyPr>
          <a:lstStyle/>
          <a:p>
            <a:r>
              <a:rPr lang="uk-UA" dirty="0"/>
              <a:t>Кількість підсумкових робіт;</a:t>
            </a:r>
          </a:p>
          <a:p>
            <a:r>
              <a:rPr lang="uk-UA" dirty="0"/>
              <a:t>Кількість груп результатів у підсумковій роботі (або три групи результатів, або дві або одна за вибором учителя);</a:t>
            </a:r>
          </a:p>
          <a:p>
            <a:r>
              <a:rPr lang="uk-UA" dirty="0"/>
              <a:t>Доцільність написання  комплексної роботи в кінці семестру</a:t>
            </a:r>
          </a:p>
          <a:p>
            <a:r>
              <a:rPr lang="uk-UA" dirty="0"/>
              <a:t>Визначає форми поточного і підсумкового оцінювання під час планування освітнього процесу на семестр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086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Рішення педагогічної ради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8" y="1556792"/>
            <a:ext cx="8544949" cy="4464496"/>
          </a:xfrm>
        </p:spPr>
        <p:txBody>
          <a:bodyPr/>
          <a:lstStyle/>
          <a:p>
            <a:r>
              <a:rPr lang="uk-UA" dirty="0"/>
              <a:t>Система оцінювання;</a:t>
            </a:r>
          </a:p>
          <a:p>
            <a:r>
              <a:rPr lang="uk-UA" dirty="0"/>
              <a:t>Доцільність здійснення тематичного оцінювання для окремих предметів чи інтегрованих курсів;</a:t>
            </a:r>
          </a:p>
          <a:p>
            <a:r>
              <a:rPr lang="uk-UA" dirty="0"/>
              <a:t>Доцільність виставляння усіх груп результатів у кожній темі для окремих предметів чи інтегрованих курсів.</a:t>
            </a:r>
          </a:p>
        </p:txBody>
      </p:sp>
    </p:spTree>
    <p:extLst>
      <p:ext uri="{BB962C8B-B14F-4D97-AF65-F5344CB8AC3E}">
        <p14:creationId xmlns:p14="http://schemas.microsoft.com/office/powerpoint/2010/main" val="13026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188639"/>
            <a:ext cx="10441160" cy="1348249"/>
          </a:xfrm>
        </p:spPr>
        <p:txBody>
          <a:bodyPr>
            <a:noAutofit/>
          </a:bodyPr>
          <a:lstStyle/>
          <a:p>
            <a:br>
              <a:rPr lang="uk-UA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Наказ МОН України № 1093 від 02.08.2024 «</a:t>
            </a:r>
            <a:r>
              <a:rPr lang="ru-RU" sz="2400" dirty="0">
                <a:solidFill>
                  <a:srgbClr val="0033CC"/>
                </a:solidFill>
              </a:rPr>
              <a:t>Про затвердження рекомендацій щодо оцінювання результатів навчанняювання результатів навчання»</a:t>
            </a:r>
            <a:br>
              <a:rPr lang="uk-UA" sz="2400" dirty="0">
                <a:solidFill>
                  <a:srgbClr val="0033CC"/>
                </a:solidFill>
              </a:rPr>
            </a:br>
            <a:endParaRPr lang="uk-UA" sz="24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1556792"/>
            <a:ext cx="11377264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Основними видами оцінювання результатів навчання учнів є </a:t>
            </a:r>
            <a:r>
              <a:rPr lang="uk-UA" sz="2800" u="sng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формувальне оцінювання, підсумкове оцінювання та державна підсумкова атестація.</a:t>
            </a:r>
          </a:p>
          <a:p>
            <a:pPr marL="0" indent="0">
              <a:buNone/>
            </a:pPr>
            <a:r>
              <a:rPr lang="uk-UA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Формувальне оцінювання спрямоване на відстеження динаміки навчального поступу учнів, визначення їхніх навчальних (освітніх) потреб  і скерування освітнього процесу на підвищення ефективності навчання з урахуванням встановлених результатів навчання.</a:t>
            </a:r>
          </a:p>
        </p:txBody>
      </p:sp>
    </p:spTree>
    <p:extLst>
      <p:ext uri="{BB962C8B-B14F-4D97-AF65-F5344CB8AC3E}">
        <p14:creationId xmlns:p14="http://schemas.microsoft.com/office/powerpoint/2010/main" val="346744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548680"/>
            <a:ext cx="11233248" cy="5472608"/>
          </a:xfrm>
        </p:spPr>
        <p:txBody>
          <a:bodyPr/>
          <a:lstStyle/>
          <a:p>
            <a:r>
              <a:rPr lang="uk-UA" dirty="0">
                <a:solidFill>
                  <a:srgbClr val="0033CC"/>
                </a:solidFill>
              </a:rPr>
              <a:t>Загальні критерії оцінювання (додаток 1) визначають загальні підходи до встановлення результатів навчання учнів і слугують основою критеріїв оцінювання за освітніми галузями (додаток 2).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630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548680"/>
            <a:ext cx="11089232" cy="5472608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0033CC"/>
                </a:solidFill>
              </a:rPr>
              <a:t>Під час організації оцінювання результатів навчання здобувачів освіти рекомендуємо: визначати форми поточного і підсумкового оцінювання під час планування освітнього процесу на семестр; формулювати об’єктивні та зрозумілі для учнів навчальні цілі; основою для формулювання таких навчальних цілей є обов’язкові і очікувані результати навчання, визначені Державним стандартом / відповідними модельними Навчальними програмами;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844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620688"/>
            <a:ext cx="11017224" cy="5400600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0033CC"/>
                </a:solidFill>
              </a:rPr>
              <a:t>Підсумкове оцінювання здійснюють періодично. 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33CC"/>
                </a:solidFill>
              </a:rPr>
              <a:t>Кількість підсумкових робіт, час їхнього проведення вчитель / учителька може встановлювати самостійно</a:t>
            </a:r>
            <a:r>
              <a:rPr lang="uk-UA" dirty="0">
                <a:solidFill>
                  <a:srgbClr val="0033CC"/>
                </a:solidFill>
              </a:rPr>
              <a:t>. </a:t>
            </a:r>
          </a:p>
          <a:p>
            <a:pPr marL="0" indent="0">
              <a:buNone/>
            </a:pPr>
            <a:r>
              <a:rPr lang="uk-UA" dirty="0">
                <a:solidFill>
                  <a:srgbClr val="0033CC"/>
                </a:solidFill>
              </a:rPr>
              <a:t>Підсумкові роботи можуть забезпечувати охоплення одного, декількох або всіх груп результатів, визначених у Державному стандарті, у межах вивченого впродовж певного періоду, і мають забезпечувати об’єктивність оцінювання</a:t>
            </a:r>
          </a:p>
        </p:txBody>
      </p:sp>
    </p:spTree>
    <p:extLst>
      <p:ext uri="{BB962C8B-B14F-4D97-AF65-F5344CB8AC3E}">
        <p14:creationId xmlns:p14="http://schemas.microsoft.com/office/powerpoint/2010/main" val="86574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188640"/>
            <a:ext cx="11377264" cy="6336704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rgbClr val="0033CC"/>
                </a:solidFill>
              </a:rPr>
              <a:t>Підсумкове оцінювання за семестр здійснюють за групами результатів навчання, що передбачені Критеріями оцінювання за освітніми галузями (додаток 2), з урахуванням різних форм і видів навчальної діяльності. </a:t>
            </a:r>
          </a:p>
          <a:p>
            <a:r>
              <a:rPr lang="uk-UA" dirty="0">
                <a:solidFill>
                  <a:srgbClr val="0033CC"/>
                </a:solidFill>
              </a:rPr>
              <a:t>Для формування висновків щодо рівня досягнення обов’язкових результатів навчання за семестр учитель і учителька </a:t>
            </a:r>
            <a:r>
              <a:rPr lang="uk-UA" b="1" dirty="0">
                <a:solidFill>
                  <a:srgbClr val="0033CC"/>
                </a:solidFill>
              </a:rPr>
              <a:t>може</a:t>
            </a:r>
            <a:r>
              <a:rPr lang="uk-UA" dirty="0">
                <a:solidFill>
                  <a:srgbClr val="0033CC"/>
                </a:solidFill>
              </a:rPr>
              <a:t> запропонувати учнівству: 1) виконати комплексну підсумкову роботу, завдання якої дозволяють установити результати навчання за всіма групами результатів, визначеними в Критеріях оцінювання за освітніми галузями;</a:t>
            </a:r>
          </a:p>
          <a:p>
            <a:r>
              <a:rPr lang="uk-UA" dirty="0">
                <a:solidFill>
                  <a:srgbClr val="0033CC"/>
                </a:solidFill>
              </a:rPr>
              <a:t> 2) виконати окремі підсумкові роботи для кожної групи результатів, визначеної у Критеріях оцінювання за освітніми галузями.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177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1972" t="30659" r="12273" b="22230"/>
          <a:stretch/>
        </p:blipFill>
        <p:spPr>
          <a:xfrm>
            <a:off x="0" y="0"/>
            <a:ext cx="12192000" cy="638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8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1344" y="188640"/>
            <a:ext cx="5832647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     </a:t>
            </a:r>
            <a:r>
              <a:rPr lang="uk-UA" sz="4100" b="1" dirty="0">
                <a:solidFill>
                  <a:srgbClr val="0033CC"/>
                </a:solidFill>
              </a:rPr>
              <a:t>ДЕРЖАВНИЙ СТАНДАРТ</a:t>
            </a:r>
          </a:p>
          <a:p>
            <a:pPr marL="0" indent="0">
              <a:buNone/>
            </a:pPr>
            <a:endParaRPr lang="uk-UA" b="1" dirty="0">
              <a:solidFill>
                <a:srgbClr val="0033CC"/>
              </a:solidFill>
            </a:endParaRPr>
          </a:p>
          <a:p>
            <a:pPr marL="514350" indent="-514350">
              <a:buAutoNum type="arabicPeriod"/>
            </a:pPr>
            <a:r>
              <a:rPr lang="uk-UA" sz="3100" dirty="0">
                <a:solidFill>
                  <a:srgbClr val="0033CC"/>
                </a:solidFill>
              </a:rPr>
              <a:t>Дослідження ситуацій і виокремлення проблем, які можна розв’язати із застосуванням математичних методів</a:t>
            </a:r>
          </a:p>
          <a:p>
            <a:pPr marL="514350" indent="-514350">
              <a:buAutoNum type="arabicPeriod"/>
            </a:pPr>
            <a:endParaRPr lang="uk-UA" sz="3100" dirty="0">
              <a:solidFill>
                <a:srgbClr val="0033CC"/>
              </a:solidFill>
            </a:endParaRPr>
          </a:p>
          <a:p>
            <a:pPr marL="514350" indent="-514350">
              <a:buAutoNum type="arabicPeriod"/>
            </a:pPr>
            <a:r>
              <a:rPr lang="uk-UA" sz="3100" dirty="0">
                <a:solidFill>
                  <a:srgbClr val="0033CC"/>
                </a:solidFill>
              </a:rPr>
              <a:t> Моделювання процесів і ситуацій, розроблення стратегій, планів дій для розв’язання проблемних ситуацій</a:t>
            </a:r>
          </a:p>
          <a:p>
            <a:pPr marL="514350" indent="-514350">
              <a:buAutoNum type="arabicPeriod"/>
            </a:pPr>
            <a:endParaRPr lang="uk-UA" sz="3100" dirty="0">
              <a:solidFill>
                <a:srgbClr val="0033CC"/>
              </a:solidFill>
            </a:endParaRPr>
          </a:p>
          <a:p>
            <a:pPr marL="514350" indent="-514350">
              <a:buAutoNum type="arabicPeriod"/>
            </a:pPr>
            <a:r>
              <a:rPr lang="uk-UA" sz="3100" dirty="0">
                <a:solidFill>
                  <a:srgbClr val="0033CC"/>
                </a:solidFill>
              </a:rPr>
              <a:t> Критичне оцінювання процесу та результату розв’язання проблемних ситуацій</a:t>
            </a:r>
          </a:p>
          <a:p>
            <a:pPr marL="514350" indent="-514350">
              <a:buAutoNum type="arabicPeriod"/>
            </a:pPr>
            <a:endParaRPr lang="uk-UA" sz="3100" dirty="0">
              <a:solidFill>
                <a:srgbClr val="0033CC"/>
              </a:solidFill>
            </a:endParaRPr>
          </a:p>
          <a:p>
            <a:pPr marL="514350" indent="-514350">
              <a:buAutoNum type="arabicPeriod"/>
            </a:pPr>
            <a:r>
              <a:rPr lang="uk-UA" sz="3100" dirty="0">
                <a:solidFill>
                  <a:srgbClr val="0033CC"/>
                </a:solidFill>
              </a:rPr>
              <a:t>4. Розвиток математичного мислення для пізнання і перетворення дійсності, володіння математичною мовою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69985" y="216496"/>
            <a:ext cx="5400600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4100" b="1" dirty="0">
                <a:solidFill>
                  <a:srgbClr val="0033CC"/>
                </a:solidFill>
              </a:rPr>
              <a:t>ГРУПИ РЕЗУЛЬТАТІВ У КРИТЕРІЯХ ОЦІНЮВАННЯ</a:t>
            </a:r>
          </a:p>
          <a:p>
            <a:pPr marL="0" indent="0">
              <a:buNone/>
            </a:pPr>
            <a:r>
              <a:rPr lang="uk-UA" sz="3100" dirty="0">
                <a:solidFill>
                  <a:srgbClr val="0033CC"/>
                </a:solidFill>
              </a:rPr>
              <a:t>1. Опрацьовує проблемні ситуації та створює математичні моделі</a:t>
            </a:r>
          </a:p>
          <a:p>
            <a:pPr marL="0" indent="0">
              <a:buNone/>
            </a:pPr>
            <a:endParaRPr lang="uk-UA" sz="3100" dirty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uk-UA" sz="31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uk-UA" sz="3100" dirty="0">
                <a:solidFill>
                  <a:srgbClr val="0033CC"/>
                </a:solidFill>
              </a:rPr>
              <a:t>2. Розв</a:t>
            </a:r>
            <a:r>
              <a:rPr lang="en-US" sz="3100" dirty="0">
                <a:solidFill>
                  <a:srgbClr val="0033CC"/>
                </a:solidFill>
              </a:rPr>
              <a:t>’</a:t>
            </a:r>
            <a:r>
              <a:rPr lang="uk-UA" sz="3100" dirty="0">
                <a:solidFill>
                  <a:srgbClr val="0033CC"/>
                </a:solidFill>
              </a:rPr>
              <a:t>язує математичні задачі</a:t>
            </a:r>
          </a:p>
          <a:p>
            <a:pPr marL="0" indent="0">
              <a:buNone/>
            </a:pPr>
            <a:endParaRPr lang="uk-UA" sz="31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uk-UA" sz="3100" dirty="0">
                <a:solidFill>
                  <a:srgbClr val="0033CC"/>
                </a:solidFill>
              </a:rPr>
              <a:t>3. Критично оцінює результати розв</a:t>
            </a:r>
            <a:r>
              <a:rPr lang="en-US" sz="3100" dirty="0">
                <a:solidFill>
                  <a:srgbClr val="0033CC"/>
                </a:solidFill>
              </a:rPr>
              <a:t>’</a:t>
            </a:r>
            <a:r>
              <a:rPr lang="uk-UA" sz="3100" dirty="0">
                <a:solidFill>
                  <a:srgbClr val="0033CC"/>
                </a:solidFill>
              </a:rPr>
              <a:t>язання проблемних ситуацій</a:t>
            </a:r>
            <a:endParaRPr lang="en-US" sz="31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0033CC"/>
                </a:solidFill>
              </a:rPr>
              <a:t>4</a:t>
            </a:r>
            <a:r>
              <a:rPr lang="uk-UA" sz="3100" dirty="0">
                <a:solidFill>
                  <a:srgbClr val="0033CC"/>
                </a:solidFill>
              </a:rPr>
              <a:t>. Загальна оцінка результатів навчання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881281" y="1304764"/>
            <a:ext cx="792088" cy="216024"/>
          </a:xfrm>
          <a:prstGeom prst="straightConnector1">
            <a:avLst/>
          </a:prstGeom>
          <a:ln>
            <a:solidFill>
              <a:srgbClr val="0033CC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773269" y="1628800"/>
            <a:ext cx="1008112" cy="1008112"/>
          </a:xfrm>
          <a:prstGeom prst="straightConnector1">
            <a:avLst/>
          </a:prstGeom>
          <a:ln>
            <a:solidFill>
              <a:srgbClr val="0033CC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519936" y="3429000"/>
            <a:ext cx="1210851" cy="620216"/>
          </a:xfrm>
          <a:prstGeom prst="straightConnector1">
            <a:avLst/>
          </a:prstGeom>
          <a:ln>
            <a:solidFill>
              <a:srgbClr val="0033CC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780093" y="2744924"/>
            <a:ext cx="989892" cy="2980184"/>
          </a:xfrm>
          <a:prstGeom prst="straightConnector1">
            <a:avLst/>
          </a:prstGeom>
          <a:ln>
            <a:solidFill>
              <a:srgbClr val="0033CC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85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862986" y="188640"/>
            <a:ext cx="5544367" cy="6120680"/>
          </a:xfrm>
          <a:prstGeom prst="ellipse">
            <a:avLst/>
          </a:prstGeom>
          <a:pattFill prst="dotGrid">
            <a:fgClr>
              <a:srgbClr val="3399FF"/>
            </a:fgClr>
            <a:bgClr>
              <a:srgbClr val="FFCC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350" dirty="0"/>
          </a:p>
        </p:txBody>
      </p:sp>
      <p:sp>
        <p:nvSpPr>
          <p:cNvPr id="15" name="Овал 14"/>
          <p:cNvSpPr/>
          <p:nvPr/>
        </p:nvSpPr>
        <p:spPr>
          <a:xfrm>
            <a:off x="4635169" y="1093238"/>
            <a:ext cx="2661707" cy="3825173"/>
          </a:xfrm>
          <a:prstGeom prst="ellipse">
            <a:avLst/>
          </a:prstGeom>
          <a:gradFill>
            <a:gsLst>
              <a:gs pos="0">
                <a:srgbClr val="3399FF"/>
              </a:gs>
              <a:gs pos="5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350" dirty="0"/>
          </a:p>
        </p:txBody>
      </p:sp>
      <p:sp>
        <p:nvSpPr>
          <p:cNvPr id="56325" name="TextBox 15"/>
          <p:cNvSpPr txBox="1">
            <a:spLocks noChangeArrowheads="1"/>
          </p:cNvSpPr>
          <p:nvPr/>
        </p:nvSpPr>
        <p:spPr bwMode="auto">
          <a:xfrm>
            <a:off x="2016734" y="2307684"/>
            <a:ext cx="239760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en-US" sz="1800" b="1" dirty="0">
                <a:solidFill>
                  <a:srgbClr val="0000FF"/>
                </a:solidFill>
                <a:latin typeface="Arial" panose="020B0604020202020204" pitchFamily="34" charset="0"/>
              </a:rPr>
              <a:t>       </a:t>
            </a:r>
            <a:r>
              <a:rPr lang="uk-UA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Формувальне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оцінювання</a:t>
            </a:r>
          </a:p>
        </p:txBody>
      </p:sp>
      <p:sp>
        <p:nvSpPr>
          <p:cNvPr id="56326" name="TextBox 16"/>
          <p:cNvSpPr txBox="1">
            <a:spLocks noChangeArrowheads="1"/>
          </p:cNvSpPr>
          <p:nvPr/>
        </p:nvSpPr>
        <p:spPr bwMode="auto">
          <a:xfrm>
            <a:off x="5317531" y="2590327"/>
            <a:ext cx="25548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Поточне оцінювання</a:t>
            </a:r>
          </a:p>
        </p:txBody>
      </p:sp>
    </p:spTree>
    <p:extLst>
      <p:ext uri="{BB962C8B-B14F-4D97-AF65-F5344CB8AC3E}">
        <p14:creationId xmlns:p14="http://schemas.microsoft.com/office/powerpoint/2010/main" val="376881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da282c6691220aebf1fec2510f4b25155745d"/>
</p:tagLst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586</Words>
  <Application>Microsoft Office PowerPoint</Application>
  <PresentationFormat>Широкий екран</PresentationFormat>
  <Paragraphs>55</Paragraphs>
  <Slides>12</Slides>
  <Notes>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Оцінювання </vt:lpstr>
      <vt:lpstr>  Наказ МОН України № 1093 від 02.08.2024 «Про затвердження рекомендацій щодо оцінювання результатів навчанняювання результатів навчання»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Вирішує вчитель</vt:lpstr>
      <vt:lpstr>Рішення педагогічної ради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Стопка книг и будильник</dc:title>
  <dc:creator>obstinate</dc:creator>
  <dc:description>Шаблон презентации с сайта https://presentation-creation.ru/</dc:description>
  <cp:lastModifiedBy>User</cp:lastModifiedBy>
  <cp:revision>809</cp:revision>
  <dcterms:created xsi:type="dcterms:W3CDTF">2018-02-25T09:09:03Z</dcterms:created>
  <dcterms:modified xsi:type="dcterms:W3CDTF">2024-09-24T09:59:00Z</dcterms:modified>
</cp:coreProperties>
</file>