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312" r:id="rId4"/>
    <p:sldId id="313" r:id="rId5"/>
    <p:sldId id="311" r:id="rId6"/>
    <p:sldId id="318" r:id="rId7"/>
    <p:sldId id="326" r:id="rId8"/>
    <p:sldId id="328" r:id="rId9"/>
    <p:sldId id="343" r:id="rId10"/>
    <p:sldId id="350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51" r:id="rId19"/>
    <p:sldId id="352" r:id="rId20"/>
    <p:sldId id="360" r:id="rId21"/>
    <p:sldId id="361" r:id="rId22"/>
    <p:sldId id="362" r:id="rId23"/>
    <p:sldId id="309" r:id="rId24"/>
    <p:sldId id="363" r:id="rId25"/>
    <p:sldId id="364" r:id="rId26"/>
    <p:sldId id="365" r:id="rId27"/>
    <p:sldId id="366" r:id="rId2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C95"/>
    <a:srgbClr val="0A8F90"/>
    <a:srgbClr val="00826C"/>
    <a:srgbClr val="0B8788"/>
    <a:srgbClr val="F09415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3" autoAdjust="0"/>
    <p:restoredTop sz="94646"/>
  </p:normalViewPr>
  <p:slideViewPr>
    <p:cSldViewPr snapToGrid="0" snapToObjects="1">
      <p:cViewPr varScale="1">
        <p:scale>
          <a:sx n="78" d="100"/>
          <a:sy n="78" d="100"/>
        </p:scale>
        <p:origin x="4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4.wmf"/><Relationship Id="rId1" Type="http://schemas.openxmlformats.org/officeDocument/2006/relationships/image" Target="../media/image47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4.wmf"/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3388"/>
            <a:ext cx="896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0" y="4243388"/>
            <a:ext cx="3076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 bwMode="ltGray">
          <a:xfrm>
            <a:off x="0" y="2590800"/>
            <a:ext cx="896778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9112250" y="2590800"/>
            <a:ext cx="307657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18D9-71DF-4EC5-978B-AFBCDE590534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125" y="2749550"/>
            <a:ext cx="1171575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70EB4-92C1-4040-A3EB-0504D8D04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9941-9187-49F8-8D2F-5913EECEBC26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72A9-EB95-4F36-BD3A-0D93FDC5D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7699-5E35-4302-ACC9-7D16EF690D66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78FF-451C-44EF-B0F2-4B915943D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4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15"/>
          <p:cNvSpPr txBox="1"/>
          <p:nvPr/>
        </p:nvSpPr>
        <p:spPr>
          <a:xfrm>
            <a:off x="584200" y="7477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</a:rPr>
              <a:t>“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9663113" y="30337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0282-9CF0-4524-9985-0889FEA1BFC0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ADA3-D69E-4C55-8FEE-B1E0EFBDC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3C37-0F0E-4AFE-ABAE-174411A604C9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B7161-308C-4681-951E-9815E6175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24F1-F112-453B-9D20-096F314D856F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0F33-587A-42AA-B9E2-972FDA4F0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6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6A8A-8C56-4396-A6D9-14A028BF8FA0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E17C-2DDF-4F71-A506-2951B033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9DA1-2A3D-435C-B761-9492B330F278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ADA1-9FFD-425B-9C5D-8CB35100F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ltGray">
          <a:xfrm rot="5400000">
            <a:off x="8116094" y="1869281"/>
            <a:ext cx="5106988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 rot="5400000">
            <a:off x="9867900" y="53721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200" y="59356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5B12-B24B-4B19-8473-2F943CC16A91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8" y="5935663"/>
            <a:ext cx="6126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8088" y="5399088"/>
            <a:ext cx="1154112" cy="1090612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F805BA88-9C60-49EC-B973-81645FFE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160B-3390-4E32-9532-280C3ADF952B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4915-3E06-473E-B1B5-7906A8A03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86225"/>
            <a:ext cx="104378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40878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 bwMode="ltGray">
          <a:xfrm>
            <a:off x="0" y="27257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10585450" y="27257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6387-D008-421F-8E9F-12F272A99FFD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913" y="28702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5164-2DB0-4A54-A903-B14461FD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851C-11FD-46E8-8CD9-5D5A63A38F70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17CF-CE36-4C14-AD35-9180E178E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2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5064-0B93-41A7-90F9-9DFC6C52212D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253A-A202-46E5-9B15-B112C2112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235D-5825-4C6C-98E1-833EDEF1D498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B09A-FE84-45EA-B062-CD950D3A4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D-ShadowShor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F5F1-75EA-448A-B4B8-08E94FBF3805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792D-6858-496D-9E89-8537F4CEC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7044-145B-4281-8017-EC82A4438851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B757-1E22-479E-8B3E-9515919F4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72AE-7148-44ED-84F2-A55E91A78FA6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3C14-A172-4CA8-A78B-51675443D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ashOverlay-FullResolve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752475"/>
            <a:ext cx="96139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2336800"/>
            <a:ext cx="96139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1738" y="593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9B5604-E3EB-4630-A856-8F5679836AFC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8" y="5935663"/>
            <a:ext cx="687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913" y="752475"/>
            <a:ext cx="1154112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02A02-62D5-43FF-B9FD-E9FDBD155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47.wmf"/><Relationship Id="rId9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7.wmf"/><Relationship Id="rId9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99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1038" y="1606550"/>
            <a:ext cx="10204450" cy="2043113"/>
          </a:xfrm>
        </p:spPr>
        <p:txBody>
          <a:bodyPr/>
          <a:lstStyle/>
          <a:p>
            <a:pPr algn="ctr" eaLnBrk="1" hangingPunct="1"/>
            <a:r>
              <a:rPr lang="uk-UA" sz="4400" smtClean="0">
                <a:latin typeface="Arial" charset="0"/>
              </a:rPr>
              <a:t>Підготовка до ЗНО 2022 </a:t>
            </a:r>
            <a:br>
              <a:rPr lang="uk-UA" sz="4400" smtClean="0">
                <a:latin typeface="Arial" charset="0"/>
              </a:rPr>
            </a:br>
            <a:r>
              <a:rPr lang="uk-UA" sz="4400" smtClean="0">
                <a:latin typeface="Arial" charset="0"/>
              </a:rPr>
              <a:t>у нових реаліях</a:t>
            </a:r>
            <a:endParaRPr lang="en-US" sz="4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itle 1"/>
          <p:cNvSpPr>
            <a:spLocks/>
          </p:cNvSpPr>
          <p:nvPr/>
        </p:nvSpPr>
        <p:spPr bwMode="auto">
          <a:xfrm>
            <a:off x="146050" y="227013"/>
            <a:ext cx="1183005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3. 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endParaRPr lang="en-US" sz="3200" b="1">
              <a:solidFill>
                <a:schemeClr val="bg1"/>
              </a:solidFill>
            </a:endParaRP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На рисунку зображено рівнобедрений прямокутний трикутник АВС й правильний трикутник АС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. Площа трикутника АВС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дорівнює 8. Визначте</a:t>
            </a:r>
          </a:p>
        </p:txBody>
      </p:sp>
      <p:grpSp>
        <p:nvGrpSpPr>
          <p:cNvPr id="198660" name="Group 27"/>
          <p:cNvGrpSpPr>
            <a:grpSpLocks/>
          </p:cNvGrpSpPr>
          <p:nvPr/>
        </p:nvGrpSpPr>
        <p:grpSpPr bwMode="auto">
          <a:xfrm>
            <a:off x="8083550" y="1446213"/>
            <a:ext cx="3376613" cy="5322887"/>
            <a:chOff x="3991" y="763"/>
            <a:chExt cx="2127" cy="3353"/>
          </a:xfrm>
        </p:grpSpPr>
        <p:sp>
          <p:nvSpPr>
            <p:cNvPr id="198663" name="Subtitle 2"/>
            <p:cNvSpPr>
              <a:spLocks/>
            </p:cNvSpPr>
            <p:nvPr/>
          </p:nvSpPr>
          <p:spPr bwMode="auto">
            <a:xfrm>
              <a:off x="3991" y="2201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А</a:t>
              </a:r>
            </a:p>
          </p:txBody>
        </p:sp>
        <p:sp>
          <p:nvSpPr>
            <p:cNvPr id="198664" name="Subtitle 2"/>
            <p:cNvSpPr>
              <a:spLocks/>
            </p:cNvSpPr>
            <p:nvPr/>
          </p:nvSpPr>
          <p:spPr bwMode="auto">
            <a:xfrm>
              <a:off x="5792" y="763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В</a:t>
              </a:r>
            </a:p>
          </p:txBody>
        </p:sp>
        <p:sp>
          <p:nvSpPr>
            <p:cNvPr id="198665" name="Subtitle 2"/>
            <p:cNvSpPr>
              <a:spLocks/>
            </p:cNvSpPr>
            <p:nvPr/>
          </p:nvSpPr>
          <p:spPr bwMode="auto">
            <a:xfrm>
              <a:off x="5792" y="2256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С</a:t>
              </a:r>
            </a:p>
          </p:txBody>
        </p:sp>
        <p:sp>
          <p:nvSpPr>
            <p:cNvPr id="198666" name="AutoShape 17"/>
            <p:cNvSpPr>
              <a:spLocks noChangeArrowheads="1"/>
            </p:cNvSpPr>
            <p:nvPr/>
          </p:nvSpPr>
          <p:spPr bwMode="auto">
            <a:xfrm rot="-5400000">
              <a:off x="4205" y="874"/>
              <a:ext cx="1587" cy="1587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98667" name="AutoShape 28"/>
            <p:cNvSpPr>
              <a:spLocks noChangeArrowheads="1"/>
            </p:cNvSpPr>
            <p:nvPr/>
          </p:nvSpPr>
          <p:spPr bwMode="auto">
            <a:xfrm rot="10800000">
              <a:off x="4197" y="2469"/>
              <a:ext cx="1587" cy="158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uk-UA"/>
            </a:p>
          </p:txBody>
        </p:sp>
        <p:sp>
          <p:nvSpPr>
            <p:cNvPr id="198668" name="Subtitle 2"/>
            <p:cNvSpPr>
              <a:spLocks/>
            </p:cNvSpPr>
            <p:nvPr/>
          </p:nvSpPr>
          <p:spPr bwMode="auto">
            <a:xfrm>
              <a:off x="5092" y="3895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2400" i="1">
                  <a:solidFill>
                    <a:schemeClr val="bg1"/>
                  </a:solidFill>
                </a:rPr>
                <a:t>D</a:t>
              </a:r>
              <a:endParaRPr lang="uk-UA" sz="2400" i="1">
                <a:solidFill>
                  <a:schemeClr val="bg1"/>
                </a:solidFill>
              </a:endParaRPr>
            </a:p>
          </p:txBody>
        </p:sp>
        <p:sp>
          <p:nvSpPr>
            <p:cNvPr id="198669" name="Rectangle 31"/>
            <p:cNvSpPr>
              <a:spLocks noChangeArrowheads="1"/>
            </p:cNvSpPr>
            <p:nvPr/>
          </p:nvSpPr>
          <p:spPr bwMode="auto">
            <a:xfrm>
              <a:off x="5652" y="2312"/>
              <a:ext cx="132" cy="15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98662" name="Title 1"/>
          <p:cNvSpPr>
            <a:spLocks/>
          </p:cNvSpPr>
          <p:nvPr/>
        </p:nvSpPr>
        <p:spPr bwMode="auto">
          <a:xfrm>
            <a:off x="-12700" y="1797050"/>
            <a:ext cx="8423275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endParaRPr lang="uk-UA" sz="2400">
              <a:solidFill>
                <a:schemeClr val="bg1"/>
              </a:solidFill>
            </a:endParaRP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градусну міру кута ВА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ru-RU" sz="2400">
                <a:solidFill>
                  <a:schemeClr val="bg1"/>
                </a:solidFill>
              </a:rPr>
              <a:t>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градусну міру кута ОВС, О – центр кола, вписаного в трикутник АВС;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довжину А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довжину гіпотенузи трикутника АВС;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відстань від вершини </a:t>
            </a:r>
            <a:r>
              <a:rPr lang="en-US" sz="2400">
                <a:solidFill>
                  <a:schemeClr val="bg1"/>
                </a:solidFill>
              </a:rPr>
              <a:t>D </a:t>
            </a:r>
            <a:r>
              <a:rPr lang="uk-UA" sz="2400">
                <a:solidFill>
                  <a:schemeClr val="bg1"/>
                </a:solidFill>
              </a:rPr>
              <a:t>до прямої АС;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відстань між серединами відрізків АВ і ВС;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периметр трикутника АС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площу трикутника АС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діаметр кола, описаного навколо трикутника АС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/>
          <p:cNvSpPr>
            <a:spLocks/>
          </p:cNvSpPr>
          <p:nvPr/>
        </p:nvSpPr>
        <p:spPr bwMode="auto">
          <a:xfrm>
            <a:off x="992188" y="0"/>
            <a:ext cx="10058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 b="1">
                <a:solidFill>
                  <a:schemeClr val="bg1"/>
                </a:solidFill>
              </a:rPr>
              <a:t>Був прямокутник, а став квадрат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1364" name="Rectangle 12"/>
          <p:cNvSpPr>
            <a:spLocks noChangeArrowheads="1"/>
          </p:cNvSpPr>
          <p:nvPr/>
        </p:nvSpPr>
        <p:spPr bwMode="auto">
          <a:xfrm>
            <a:off x="1563688" y="2211388"/>
            <a:ext cx="3108325" cy="1954212"/>
          </a:xfrm>
          <a:prstGeom prst="rect">
            <a:avLst/>
          </a:prstGeom>
          <a:solidFill>
            <a:srgbClr val="00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2008" name="Line 40"/>
          <p:cNvSpPr>
            <a:spLocks noChangeShapeType="1"/>
          </p:cNvSpPr>
          <p:nvPr/>
        </p:nvSpPr>
        <p:spPr bwMode="auto">
          <a:xfrm flipV="1">
            <a:off x="1563688" y="2211388"/>
            <a:ext cx="2052637" cy="1954212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7297" name="Arc 17"/>
          <p:cNvSpPr>
            <a:spLocks/>
          </p:cNvSpPr>
          <p:nvPr/>
        </p:nvSpPr>
        <p:spPr bwMode="auto">
          <a:xfrm rot="2464423">
            <a:off x="1454150" y="3673475"/>
            <a:ext cx="379413" cy="381000"/>
          </a:xfrm>
          <a:custGeom>
            <a:avLst/>
            <a:gdLst>
              <a:gd name="T0" fmla="*/ 0 w 24651"/>
              <a:gd name="T1" fmla="*/ 2147483647 h 21600"/>
              <a:gd name="T2" fmla="*/ 2147483647 w 24651"/>
              <a:gd name="T3" fmla="*/ 2147483647 h 21600"/>
              <a:gd name="T4" fmla="*/ 2147483647 w 24651"/>
              <a:gd name="T5" fmla="*/ 2147483647 h 21600"/>
              <a:gd name="T6" fmla="*/ 0 60000 65536"/>
              <a:gd name="T7" fmla="*/ 0 60000 65536"/>
              <a:gd name="T8" fmla="*/ 0 60000 65536"/>
              <a:gd name="T9" fmla="*/ 0 w 24651"/>
              <a:gd name="T10" fmla="*/ 0 h 21600"/>
              <a:gd name="T11" fmla="*/ 24651 w 2465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51" h="21600" fill="none" extrusionOk="0">
                <a:moveTo>
                  <a:pt x="0" y="4797"/>
                </a:moveTo>
                <a:cubicBezTo>
                  <a:pt x="3842" y="1693"/>
                  <a:pt x="8633" y="-1"/>
                  <a:pt x="13573" y="0"/>
                </a:cubicBezTo>
                <a:cubicBezTo>
                  <a:pt x="17473" y="0"/>
                  <a:pt x="21302" y="1056"/>
                  <a:pt x="24650" y="3057"/>
                </a:cubicBezTo>
              </a:path>
              <a:path w="24651" h="21600" stroke="0" extrusionOk="0">
                <a:moveTo>
                  <a:pt x="0" y="4797"/>
                </a:moveTo>
                <a:cubicBezTo>
                  <a:pt x="3842" y="1693"/>
                  <a:pt x="8633" y="-1"/>
                  <a:pt x="13573" y="0"/>
                </a:cubicBezTo>
                <a:cubicBezTo>
                  <a:pt x="17473" y="0"/>
                  <a:pt x="21302" y="1056"/>
                  <a:pt x="24650" y="3057"/>
                </a:cubicBezTo>
                <a:lnTo>
                  <a:pt x="13573" y="21600"/>
                </a:lnTo>
                <a:close/>
              </a:path>
            </a:pathLst>
          </a:cu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7298" name="Arc 18"/>
          <p:cNvSpPr>
            <a:spLocks/>
          </p:cNvSpPr>
          <p:nvPr/>
        </p:nvSpPr>
        <p:spPr bwMode="auto">
          <a:xfrm rot="3870006">
            <a:off x="1696243" y="3863182"/>
            <a:ext cx="379413" cy="381000"/>
          </a:xfrm>
          <a:custGeom>
            <a:avLst/>
            <a:gdLst>
              <a:gd name="T0" fmla="*/ 0 w 24651"/>
              <a:gd name="T1" fmla="*/ 2147483647 h 21600"/>
              <a:gd name="T2" fmla="*/ 2147483647 w 24651"/>
              <a:gd name="T3" fmla="*/ 2147483647 h 21600"/>
              <a:gd name="T4" fmla="*/ 2147483647 w 24651"/>
              <a:gd name="T5" fmla="*/ 2147483647 h 21600"/>
              <a:gd name="T6" fmla="*/ 0 60000 65536"/>
              <a:gd name="T7" fmla="*/ 0 60000 65536"/>
              <a:gd name="T8" fmla="*/ 0 60000 65536"/>
              <a:gd name="T9" fmla="*/ 0 w 24651"/>
              <a:gd name="T10" fmla="*/ 0 h 21600"/>
              <a:gd name="T11" fmla="*/ 24651 w 2465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51" h="21600" fill="none" extrusionOk="0">
                <a:moveTo>
                  <a:pt x="0" y="4797"/>
                </a:moveTo>
                <a:cubicBezTo>
                  <a:pt x="3842" y="1693"/>
                  <a:pt x="8633" y="-1"/>
                  <a:pt x="13573" y="0"/>
                </a:cubicBezTo>
                <a:cubicBezTo>
                  <a:pt x="17473" y="0"/>
                  <a:pt x="21302" y="1056"/>
                  <a:pt x="24650" y="3057"/>
                </a:cubicBezTo>
              </a:path>
              <a:path w="24651" h="21600" stroke="0" extrusionOk="0">
                <a:moveTo>
                  <a:pt x="0" y="4797"/>
                </a:moveTo>
                <a:cubicBezTo>
                  <a:pt x="3842" y="1693"/>
                  <a:pt x="8633" y="-1"/>
                  <a:pt x="13573" y="0"/>
                </a:cubicBezTo>
                <a:cubicBezTo>
                  <a:pt x="17473" y="0"/>
                  <a:pt x="21302" y="1056"/>
                  <a:pt x="24650" y="3057"/>
                </a:cubicBezTo>
                <a:lnTo>
                  <a:pt x="13573" y="21600"/>
                </a:lnTo>
                <a:close/>
              </a:path>
            </a:pathLst>
          </a:cu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Line 40"/>
          <p:cNvSpPr>
            <a:spLocks noChangeShapeType="1"/>
          </p:cNvSpPr>
          <p:nvPr/>
        </p:nvSpPr>
        <p:spPr bwMode="auto">
          <a:xfrm flipV="1">
            <a:off x="3616325" y="2211388"/>
            <a:ext cx="0" cy="1954212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2010" name="AutoShape 43"/>
          <p:cNvSpPr>
            <a:spLocks noChangeArrowheads="1"/>
          </p:cNvSpPr>
          <p:nvPr/>
        </p:nvSpPr>
        <p:spPr bwMode="auto">
          <a:xfrm>
            <a:off x="5616575" y="3035300"/>
            <a:ext cx="976313" cy="320675"/>
          </a:xfrm>
          <a:prstGeom prst="rightArrow">
            <a:avLst>
              <a:gd name="adj1" fmla="val 50000"/>
              <a:gd name="adj2" fmla="val 7611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7302" name="Rectangle 12"/>
          <p:cNvSpPr>
            <a:spLocks noChangeArrowheads="1"/>
          </p:cNvSpPr>
          <p:nvPr/>
        </p:nvSpPr>
        <p:spPr bwMode="auto">
          <a:xfrm>
            <a:off x="7450138" y="2289175"/>
            <a:ext cx="1979612" cy="1979613"/>
          </a:xfrm>
          <a:prstGeom prst="rect">
            <a:avLst/>
          </a:prstGeom>
          <a:solidFill>
            <a:srgbClr val="00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42009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4268788"/>
            <a:ext cx="5159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04" name="Rectangle 12"/>
          <p:cNvSpPr>
            <a:spLocks noChangeArrowheads="1"/>
          </p:cNvSpPr>
          <p:nvPr/>
        </p:nvSpPr>
        <p:spPr bwMode="auto">
          <a:xfrm>
            <a:off x="10015538" y="2289175"/>
            <a:ext cx="1035050" cy="1979613"/>
          </a:xfrm>
          <a:prstGeom prst="rect">
            <a:avLst/>
          </a:prstGeom>
          <a:solidFill>
            <a:srgbClr val="00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8" grpId="0" animBg="1"/>
      <p:bldP spid="97297" grpId="0" animBg="1"/>
      <p:bldP spid="97298" grpId="0" animBg="1"/>
      <p:bldP spid="2" grpId="0" animBg="1"/>
      <p:bldP spid="42010" grpId="0" animBg="1"/>
      <p:bldP spid="97302" grpId="0" animBg="1"/>
      <p:bldP spid="97302" grpId="1" animBg="1"/>
      <p:bldP spid="973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Title 1"/>
          <p:cNvSpPr>
            <a:spLocks/>
          </p:cNvSpPr>
          <p:nvPr/>
        </p:nvSpPr>
        <p:spPr bwMode="auto">
          <a:xfrm>
            <a:off x="82550" y="673100"/>
            <a:ext cx="11752263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4. 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На рисунку зображено квадрат АВС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, АВ = </a:t>
            </a:r>
            <a:r>
              <a:rPr lang="en-US" sz="2400">
                <a:solidFill>
                  <a:schemeClr val="bg1"/>
                </a:solidFill>
              </a:rPr>
              <a:t>6</a:t>
            </a:r>
            <a:r>
              <a:rPr lang="uk-UA" sz="2400">
                <a:solidFill>
                  <a:schemeClr val="bg1"/>
                </a:solidFill>
              </a:rPr>
              <a:t>. Визначте: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довжину відрізка </a:t>
            </a:r>
            <a:r>
              <a:rPr lang="en-US" sz="2400" i="1">
                <a:solidFill>
                  <a:schemeClr val="bg1"/>
                </a:solidFill>
              </a:rPr>
              <a:t>AD</a:t>
            </a:r>
            <a:r>
              <a:rPr lang="uk-UA" sz="2400" i="1">
                <a:solidFill>
                  <a:schemeClr val="bg1"/>
                </a:solidFill>
              </a:rPr>
              <a:t>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2) градусну міру кута ВАС;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3) периметр квадрата АВС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4) площу квадрата АВС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5) довжину діагоналі квадрата АВС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</a:rPr>
              <a:t>6) </a:t>
            </a:r>
            <a:r>
              <a:rPr lang="uk-UA" sz="2400">
                <a:solidFill>
                  <a:schemeClr val="bg1"/>
                </a:solidFill>
              </a:rPr>
              <a:t>діаметр кола описаного навколо квадрата АВС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7) радіус кола вписаного в квадрат АВС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8) відстань від центра кола описаного навколо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 квадрата АВС</a:t>
            </a:r>
            <a:r>
              <a:rPr lang="en-US" sz="2400">
                <a:solidFill>
                  <a:schemeClr val="bg1"/>
                </a:solidFill>
              </a:rPr>
              <a:t>D </a:t>
            </a:r>
            <a:r>
              <a:rPr lang="uk-UA" sz="2400">
                <a:solidFill>
                  <a:schemeClr val="bg1"/>
                </a:solidFill>
              </a:rPr>
              <a:t>до прямої АВ;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 startAt="9"/>
            </a:pPr>
            <a:r>
              <a:rPr lang="uk-UA" sz="2400">
                <a:solidFill>
                  <a:schemeClr val="bg1"/>
                </a:solidFill>
              </a:rPr>
              <a:t>відстань від вершини С до середини сторони АВ;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 startAt="9"/>
            </a:pPr>
            <a:r>
              <a:rPr lang="uk-UA" sz="2400">
                <a:solidFill>
                  <a:schemeClr val="bg1"/>
                </a:solidFill>
              </a:rPr>
              <a:t> відстань між паралельними прямими ВС і А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72388" name="Group 30"/>
          <p:cNvGrpSpPr>
            <a:grpSpLocks/>
          </p:cNvGrpSpPr>
          <p:nvPr/>
        </p:nvGrpSpPr>
        <p:grpSpPr bwMode="auto">
          <a:xfrm>
            <a:off x="8851900" y="1593850"/>
            <a:ext cx="2863850" cy="2630488"/>
            <a:chOff x="5245" y="1107"/>
            <a:chExt cx="1804" cy="1657"/>
          </a:xfrm>
        </p:grpSpPr>
        <p:sp>
          <p:nvSpPr>
            <p:cNvPr id="272389" name="Rectangle 12"/>
            <p:cNvSpPr>
              <a:spLocks noChangeArrowheads="1"/>
            </p:cNvSpPr>
            <p:nvPr/>
          </p:nvSpPr>
          <p:spPr bwMode="auto">
            <a:xfrm>
              <a:off x="5499" y="1296"/>
              <a:ext cx="1247" cy="124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72390" name="Subtitle 2"/>
            <p:cNvSpPr>
              <a:spLocks/>
            </p:cNvSpPr>
            <p:nvPr/>
          </p:nvSpPr>
          <p:spPr bwMode="auto">
            <a:xfrm>
              <a:off x="5245" y="2519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А</a:t>
              </a:r>
            </a:p>
          </p:txBody>
        </p:sp>
        <p:sp>
          <p:nvSpPr>
            <p:cNvPr id="272391" name="Subtitle 2"/>
            <p:cNvSpPr>
              <a:spLocks/>
            </p:cNvSpPr>
            <p:nvPr/>
          </p:nvSpPr>
          <p:spPr bwMode="auto">
            <a:xfrm>
              <a:off x="5277" y="1107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В</a:t>
              </a:r>
            </a:p>
          </p:txBody>
        </p:sp>
        <p:sp>
          <p:nvSpPr>
            <p:cNvPr id="272392" name="Subtitle 2"/>
            <p:cNvSpPr>
              <a:spLocks/>
            </p:cNvSpPr>
            <p:nvPr/>
          </p:nvSpPr>
          <p:spPr bwMode="auto">
            <a:xfrm>
              <a:off x="6723" y="1111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С</a:t>
              </a:r>
            </a:p>
          </p:txBody>
        </p:sp>
        <p:sp>
          <p:nvSpPr>
            <p:cNvPr id="272393" name="Subtitle 2"/>
            <p:cNvSpPr>
              <a:spLocks/>
            </p:cNvSpPr>
            <p:nvPr/>
          </p:nvSpPr>
          <p:spPr bwMode="auto">
            <a:xfrm>
              <a:off x="6723" y="2543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2400" i="1">
                  <a:solidFill>
                    <a:schemeClr val="bg1"/>
                  </a:solidFill>
                </a:rPr>
                <a:t>D</a:t>
              </a:r>
              <a:endParaRPr lang="uk-UA" sz="2400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itle 1"/>
          <p:cNvSpPr>
            <a:spLocks/>
          </p:cNvSpPr>
          <p:nvPr/>
        </p:nvSpPr>
        <p:spPr bwMode="auto">
          <a:xfrm>
            <a:off x="992188" y="0"/>
            <a:ext cx="6178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 b="1">
                <a:solidFill>
                  <a:schemeClr val="bg1"/>
                </a:solidFill>
              </a:rPr>
              <a:t>Прямокутник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3412" name="Rectangle 12"/>
          <p:cNvSpPr>
            <a:spLocks noChangeArrowheads="1"/>
          </p:cNvSpPr>
          <p:nvPr/>
        </p:nvSpPr>
        <p:spPr bwMode="auto">
          <a:xfrm>
            <a:off x="2333625" y="2198688"/>
            <a:ext cx="3108325" cy="1954212"/>
          </a:xfrm>
          <a:prstGeom prst="rect">
            <a:avLst/>
          </a:prstGeom>
          <a:solidFill>
            <a:srgbClr val="00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15727" name="Group 15"/>
          <p:cNvGrpSpPr>
            <a:grpSpLocks/>
          </p:cNvGrpSpPr>
          <p:nvPr/>
        </p:nvGrpSpPr>
        <p:grpSpPr bwMode="auto">
          <a:xfrm>
            <a:off x="7483475" y="206375"/>
            <a:ext cx="3046413" cy="4540250"/>
            <a:chOff x="4517" y="130"/>
            <a:chExt cx="1919" cy="2860"/>
          </a:xfrm>
        </p:grpSpPr>
        <p:pic>
          <p:nvPicPr>
            <p:cNvPr id="273414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17" y="1039"/>
              <a:ext cx="1919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3415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96" y="130"/>
              <a:ext cx="64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Title 1"/>
          <p:cNvSpPr>
            <a:spLocks/>
          </p:cNvSpPr>
          <p:nvPr/>
        </p:nvSpPr>
        <p:spPr bwMode="auto">
          <a:xfrm>
            <a:off x="82550" y="809625"/>
            <a:ext cx="117522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5. 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Прямокутник </a:t>
            </a:r>
            <a:r>
              <a:rPr lang="uk-UA" sz="2400" i="1">
                <a:solidFill>
                  <a:schemeClr val="bg1"/>
                </a:solidFill>
              </a:rPr>
              <a:t>АВС</a:t>
            </a:r>
            <a:r>
              <a:rPr lang="en-US" sz="2400" i="1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 та правильний трикутник </a:t>
            </a:r>
            <a:r>
              <a:rPr lang="en-US" sz="2400" i="1">
                <a:solidFill>
                  <a:schemeClr val="bg1"/>
                </a:solidFill>
              </a:rPr>
              <a:t>DCK</a:t>
            </a:r>
            <a:r>
              <a:rPr lang="uk-UA" sz="2400">
                <a:solidFill>
                  <a:schemeClr val="bg1"/>
                </a:solidFill>
              </a:rPr>
              <a:t> лежать в одній площині</a:t>
            </a:r>
            <a:r>
              <a:rPr lang="en-US" sz="2400">
                <a:solidFill>
                  <a:schemeClr val="bg1"/>
                </a:solidFill>
              </a:rPr>
              <a:t> (</a:t>
            </a:r>
            <a:r>
              <a:rPr lang="uk-UA" sz="2400">
                <a:solidFill>
                  <a:schemeClr val="bg1"/>
                </a:solidFill>
              </a:rPr>
              <a:t>дивись рисунок). Периметр прямокутника </a:t>
            </a:r>
            <a:r>
              <a:rPr lang="uk-UA" sz="2400" i="1">
                <a:solidFill>
                  <a:schemeClr val="bg1"/>
                </a:solidFill>
              </a:rPr>
              <a:t>АВС</a:t>
            </a:r>
            <a:r>
              <a:rPr lang="en-US" sz="2400" i="1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 дорівнює 32 см, АВ:ВС= 3:5. Визначте: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1) довжину відрізка ВС</a:t>
            </a:r>
            <a:r>
              <a:rPr lang="ru-RU" sz="2400" i="1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(у см)</a:t>
            </a:r>
            <a:r>
              <a:rPr lang="uk-UA" sz="2400" i="1">
                <a:solidFill>
                  <a:schemeClr val="bg1"/>
                </a:solidFill>
              </a:rPr>
              <a:t>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2) периметр трикутника </a:t>
            </a:r>
            <a:r>
              <a:rPr lang="en-US" sz="2400">
                <a:solidFill>
                  <a:schemeClr val="bg1"/>
                </a:solidFill>
              </a:rPr>
              <a:t>CKD</a:t>
            </a:r>
            <a:r>
              <a:rPr lang="uk-UA" sz="2400">
                <a:solidFill>
                  <a:schemeClr val="bg1"/>
                </a:solidFill>
              </a:rPr>
              <a:t> (у см);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3) площу прямокутника </a:t>
            </a:r>
            <a:r>
              <a:rPr lang="en-US" sz="2400">
                <a:solidFill>
                  <a:schemeClr val="bg1"/>
                </a:solidFill>
              </a:rPr>
              <a:t>ABCD</a:t>
            </a:r>
            <a:r>
              <a:rPr lang="uk-UA" sz="2400">
                <a:solidFill>
                  <a:schemeClr val="bg1"/>
                </a:solidFill>
              </a:rPr>
              <a:t> (у см</a:t>
            </a:r>
            <a:r>
              <a:rPr lang="uk-UA" sz="2400" baseline="30000">
                <a:solidFill>
                  <a:schemeClr val="bg1"/>
                </a:solidFill>
              </a:rPr>
              <a:t>2</a:t>
            </a:r>
            <a:r>
              <a:rPr lang="uk-UA" sz="2400">
                <a:solidFill>
                  <a:schemeClr val="bg1"/>
                </a:solidFill>
              </a:rPr>
              <a:t>);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4) площу трикутника </a:t>
            </a:r>
            <a:r>
              <a:rPr lang="en-US" sz="2400">
                <a:solidFill>
                  <a:schemeClr val="bg1"/>
                </a:solidFill>
              </a:rPr>
              <a:t>CKD</a:t>
            </a:r>
            <a:r>
              <a:rPr lang="uk-UA" sz="2400">
                <a:solidFill>
                  <a:schemeClr val="bg1"/>
                </a:solidFill>
              </a:rPr>
              <a:t> (у см</a:t>
            </a:r>
            <a:r>
              <a:rPr lang="uk-UA" sz="2400" baseline="30000">
                <a:solidFill>
                  <a:schemeClr val="bg1"/>
                </a:solidFill>
              </a:rPr>
              <a:t>2</a:t>
            </a:r>
            <a:r>
              <a:rPr lang="uk-UA" sz="2400">
                <a:solidFill>
                  <a:schemeClr val="bg1"/>
                </a:solidFill>
              </a:rPr>
              <a:t>);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5) діагональ прямокутника </a:t>
            </a:r>
            <a:r>
              <a:rPr lang="en-US" sz="2400">
                <a:solidFill>
                  <a:schemeClr val="bg1"/>
                </a:solidFill>
              </a:rPr>
              <a:t>ABCD</a:t>
            </a:r>
            <a:r>
              <a:rPr lang="uk-UA" sz="2400">
                <a:solidFill>
                  <a:schemeClr val="bg1"/>
                </a:solidFill>
              </a:rPr>
              <a:t> (у см);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6) радіус кола описаного навколо прямокутника </a:t>
            </a:r>
            <a:r>
              <a:rPr lang="en-US" sz="2400">
                <a:solidFill>
                  <a:schemeClr val="bg1"/>
                </a:solidFill>
              </a:rPr>
              <a:t>ABCD</a:t>
            </a:r>
            <a:r>
              <a:rPr lang="uk-UA" sz="2400">
                <a:solidFill>
                  <a:schemeClr val="bg1"/>
                </a:solidFill>
              </a:rPr>
              <a:t> (у см);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7) радіус кола вписаного в трикутник </a:t>
            </a:r>
            <a:r>
              <a:rPr lang="en-US" sz="2400">
                <a:solidFill>
                  <a:schemeClr val="bg1"/>
                </a:solidFill>
              </a:rPr>
              <a:t>C</a:t>
            </a:r>
            <a:r>
              <a:rPr lang="uk-UA" sz="2400">
                <a:solidFill>
                  <a:schemeClr val="bg1"/>
                </a:solidFill>
              </a:rPr>
              <a:t>К</a:t>
            </a:r>
            <a:r>
              <a:rPr lang="en-US" sz="2400">
                <a:solidFill>
                  <a:schemeClr val="bg1"/>
                </a:solidFill>
              </a:rPr>
              <a:t>D</a:t>
            </a:r>
            <a:r>
              <a:rPr lang="uk-UA" sz="2400">
                <a:solidFill>
                  <a:schemeClr val="bg1"/>
                </a:solidFill>
              </a:rPr>
              <a:t> (у см);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8) тангенс кута АСВ;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9) відстань від вершини К до прямої АВ (у см);</a:t>
            </a:r>
            <a:r>
              <a:rPr lang="uk-UA"/>
              <a:t> 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10) довжину проекції сторони </a:t>
            </a:r>
            <a:r>
              <a:rPr lang="en-US" sz="2400">
                <a:solidFill>
                  <a:schemeClr val="bg1"/>
                </a:solidFill>
              </a:rPr>
              <a:t>DK</a:t>
            </a:r>
            <a:r>
              <a:rPr lang="uk-UA" sz="2400">
                <a:solidFill>
                  <a:schemeClr val="bg1"/>
                </a:solidFill>
              </a:rPr>
              <a:t> на пряму </a:t>
            </a:r>
            <a:r>
              <a:rPr lang="en-US" sz="2400">
                <a:solidFill>
                  <a:schemeClr val="bg1"/>
                </a:solidFill>
              </a:rPr>
              <a:t>DC</a:t>
            </a:r>
            <a:r>
              <a:rPr lang="uk-UA" sz="2400">
                <a:solidFill>
                  <a:schemeClr val="bg1"/>
                </a:solidFill>
              </a:rPr>
              <a:t> (у см);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11) довжину проекції сторони С</a:t>
            </a:r>
            <a:r>
              <a:rPr lang="en-US" sz="2400">
                <a:solidFill>
                  <a:schemeClr val="bg1"/>
                </a:solidFill>
              </a:rPr>
              <a:t>K</a:t>
            </a:r>
            <a:r>
              <a:rPr lang="uk-UA" sz="2400">
                <a:solidFill>
                  <a:schemeClr val="bg1"/>
                </a:solidFill>
              </a:rPr>
              <a:t> на пряму В</a:t>
            </a:r>
            <a:r>
              <a:rPr lang="en-US" sz="2400">
                <a:solidFill>
                  <a:schemeClr val="bg1"/>
                </a:solidFill>
              </a:rPr>
              <a:t>C</a:t>
            </a:r>
            <a:r>
              <a:rPr lang="uk-UA" sz="2400">
                <a:solidFill>
                  <a:schemeClr val="bg1"/>
                </a:solidFill>
              </a:rPr>
              <a:t> (у см);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12) відстань від вершини В до прямої АС (у см)</a:t>
            </a:r>
          </a:p>
        </p:txBody>
      </p:sp>
      <p:grpSp>
        <p:nvGrpSpPr>
          <p:cNvPr id="274436" name="Group 43"/>
          <p:cNvGrpSpPr>
            <a:grpSpLocks/>
          </p:cNvGrpSpPr>
          <p:nvPr/>
        </p:nvGrpSpPr>
        <p:grpSpPr bwMode="auto">
          <a:xfrm>
            <a:off x="9540875" y="1889125"/>
            <a:ext cx="2357438" cy="3835400"/>
            <a:chOff x="6026" y="1011"/>
            <a:chExt cx="1485" cy="2416"/>
          </a:xfrm>
        </p:grpSpPr>
        <p:sp>
          <p:nvSpPr>
            <p:cNvPr id="274437" name="Subtitle 2"/>
            <p:cNvSpPr>
              <a:spLocks/>
            </p:cNvSpPr>
            <p:nvPr/>
          </p:nvSpPr>
          <p:spPr bwMode="auto">
            <a:xfrm>
              <a:off x="6050" y="1041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А</a:t>
              </a:r>
            </a:p>
          </p:txBody>
        </p:sp>
        <p:sp>
          <p:nvSpPr>
            <p:cNvPr id="274438" name="Subtitle 2"/>
            <p:cNvSpPr>
              <a:spLocks/>
            </p:cNvSpPr>
            <p:nvPr/>
          </p:nvSpPr>
          <p:spPr bwMode="auto">
            <a:xfrm>
              <a:off x="7185" y="1011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В</a:t>
              </a:r>
            </a:p>
          </p:txBody>
        </p:sp>
        <p:sp>
          <p:nvSpPr>
            <p:cNvPr id="274439" name="Subtitle 2"/>
            <p:cNvSpPr>
              <a:spLocks/>
            </p:cNvSpPr>
            <p:nvPr/>
          </p:nvSpPr>
          <p:spPr bwMode="auto">
            <a:xfrm>
              <a:off x="7169" y="2368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С</a:t>
              </a:r>
            </a:p>
          </p:txBody>
        </p:sp>
        <p:sp>
          <p:nvSpPr>
            <p:cNvPr id="274440" name="Subtitle 2"/>
            <p:cNvSpPr>
              <a:spLocks/>
            </p:cNvSpPr>
            <p:nvPr/>
          </p:nvSpPr>
          <p:spPr bwMode="auto">
            <a:xfrm>
              <a:off x="6026" y="2368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2400" i="1">
                  <a:solidFill>
                    <a:schemeClr val="bg1"/>
                  </a:solidFill>
                </a:rPr>
                <a:t>D</a:t>
              </a:r>
              <a:endParaRPr lang="uk-UA" sz="2400" i="1">
                <a:solidFill>
                  <a:schemeClr val="bg1"/>
                </a:solidFill>
              </a:endParaRPr>
            </a:p>
          </p:txBody>
        </p:sp>
        <p:grpSp>
          <p:nvGrpSpPr>
            <p:cNvPr id="274441" name="Group 9"/>
            <p:cNvGrpSpPr>
              <a:grpSpLocks/>
            </p:cNvGrpSpPr>
            <p:nvPr/>
          </p:nvGrpSpPr>
          <p:grpSpPr bwMode="auto">
            <a:xfrm rot="5400000">
              <a:off x="5669" y="1755"/>
              <a:ext cx="2125" cy="855"/>
              <a:chOff x="3775" y="1502"/>
              <a:chExt cx="2948" cy="1103"/>
            </a:xfrm>
          </p:grpSpPr>
          <p:sp>
            <p:nvSpPr>
              <p:cNvPr id="274442" name="Rectangle 12"/>
              <p:cNvSpPr>
                <a:spLocks noChangeArrowheads="1"/>
              </p:cNvSpPr>
              <p:nvPr/>
            </p:nvSpPr>
            <p:spPr bwMode="auto">
              <a:xfrm>
                <a:off x="3775" y="1502"/>
                <a:ext cx="1918" cy="1103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4443" name="AutoShape 11"/>
              <p:cNvSpPr>
                <a:spLocks noChangeArrowheads="1"/>
              </p:cNvSpPr>
              <p:nvPr/>
            </p:nvSpPr>
            <p:spPr bwMode="auto">
              <a:xfrm rot="5400000">
                <a:off x="5656" y="1539"/>
                <a:ext cx="1103" cy="103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uk-UA"/>
              </a:p>
            </p:txBody>
          </p:sp>
        </p:grpSp>
        <p:sp>
          <p:nvSpPr>
            <p:cNvPr id="274444" name="Subtitle 2"/>
            <p:cNvSpPr>
              <a:spLocks/>
            </p:cNvSpPr>
            <p:nvPr/>
          </p:nvSpPr>
          <p:spPr bwMode="auto">
            <a:xfrm>
              <a:off x="6472" y="3206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ru-RU" sz="2400" i="1">
                  <a:solidFill>
                    <a:schemeClr val="bg1"/>
                  </a:solidFill>
                </a:rPr>
                <a:t>К</a:t>
              </a:r>
              <a:endParaRPr lang="uk-UA" sz="2400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1"/>
          <p:cNvSpPr>
            <a:spLocks/>
          </p:cNvSpPr>
          <p:nvPr/>
        </p:nvSpPr>
        <p:spPr bwMode="auto">
          <a:xfrm>
            <a:off x="992188" y="0"/>
            <a:ext cx="6178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 b="1">
                <a:solidFill>
                  <a:schemeClr val="bg1"/>
                </a:solidFill>
              </a:rPr>
              <a:t>Коло та круг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5463" name="Oval 7"/>
          <p:cNvSpPr>
            <a:spLocks noChangeArrowheads="1"/>
          </p:cNvSpPr>
          <p:nvPr/>
        </p:nvSpPr>
        <p:spPr bwMode="auto">
          <a:xfrm>
            <a:off x="2770188" y="2062163"/>
            <a:ext cx="2159000" cy="2159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275467" name="Group 11"/>
          <p:cNvGrpSpPr>
            <a:grpSpLocks/>
          </p:cNvGrpSpPr>
          <p:nvPr/>
        </p:nvGrpSpPr>
        <p:grpSpPr bwMode="auto">
          <a:xfrm>
            <a:off x="5845175" y="465138"/>
            <a:ext cx="5753100" cy="4964112"/>
            <a:chOff x="3682" y="293"/>
            <a:chExt cx="3624" cy="3127"/>
          </a:xfrm>
        </p:grpSpPr>
        <p:pic>
          <p:nvPicPr>
            <p:cNvPr id="275464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82" y="1299"/>
              <a:ext cx="3624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5465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84" y="2580"/>
              <a:ext cx="220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5466" name="Рисунок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46" y="293"/>
              <a:ext cx="64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1"/>
          <p:cNvSpPr>
            <a:spLocks/>
          </p:cNvSpPr>
          <p:nvPr/>
        </p:nvSpPr>
        <p:spPr bwMode="auto">
          <a:xfrm>
            <a:off x="0" y="0"/>
            <a:ext cx="2360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</a:t>
            </a:r>
            <a:r>
              <a:rPr lang="en-US" sz="2800" b="1">
                <a:solidFill>
                  <a:schemeClr val="bg1"/>
                </a:solidFill>
              </a:rPr>
              <a:t>6</a:t>
            </a:r>
            <a:r>
              <a:rPr lang="uk-UA" sz="2800" b="1">
                <a:solidFill>
                  <a:schemeClr val="bg1"/>
                </a:solidFill>
              </a:rPr>
              <a:t>. 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endParaRPr lang="uk-UA" sz="2400">
              <a:solidFill>
                <a:schemeClr val="bg1"/>
              </a:solidFill>
            </a:endParaRPr>
          </a:p>
        </p:txBody>
      </p:sp>
      <p:pic>
        <p:nvPicPr>
          <p:cNvPr id="27649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854075"/>
            <a:ext cx="117379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49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1828800"/>
            <a:ext cx="63246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49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3463" y="2373313"/>
            <a:ext cx="39147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1"/>
          <p:cNvSpPr>
            <a:spLocks/>
          </p:cNvSpPr>
          <p:nvPr/>
        </p:nvSpPr>
        <p:spPr bwMode="auto">
          <a:xfrm>
            <a:off x="0" y="0"/>
            <a:ext cx="621823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</a:t>
            </a:r>
            <a:r>
              <a:rPr lang="en-US" sz="2800" b="1">
                <a:solidFill>
                  <a:schemeClr val="bg1"/>
                </a:solidFill>
              </a:rPr>
              <a:t>6</a:t>
            </a:r>
            <a:r>
              <a:rPr lang="uk-UA" sz="2800" b="1">
                <a:solidFill>
                  <a:schemeClr val="bg1"/>
                </a:solidFill>
              </a:rPr>
              <a:t>. </a:t>
            </a:r>
            <a:r>
              <a:rPr lang="uk-UA" sz="3200" b="1">
                <a:solidFill>
                  <a:schemeClr val="bg1"/>
                </a:solidFill>
              </a:rPr>
              <a:t> Продовження</a:t>
            </a:r>
            <a:endParaRPr lang="uk-UA" sz="2400">
              <a:solidFill>
                <a:schemeClr val="bg1"/>
              </a:solidFill>
            </a:endParaRPr>
          </a:p>
        </p:txBody>
      </p:sp>
      <p:pic>
        <p:nvPicPr>
          <p:cNvPr id="277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95375"/>
            <a:ext cx="64754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7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47938"/>
            <a:ext cx="823118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75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381625"/>
            <a:ext cx="66357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751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3" y="5969000"/>
            <a:ext cx="76057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75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7225" y="334963"/>
            <a:ext cx="39147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19" name="Title 1"/>
          <p:cNvSpPr>
            <a:spLocks/>
          </p:cNvSpPr>
          <p:nvPr/>
        </p:nvSpPr>
        <p:spPr bwMode="auto">
          <a:xfrm>
            <a:off x="146050" y="227013"/>
            <a:ext cx="118300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7. На повторення.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endParaRPr lang="en-US" sz="3200" b="1">
              <a:solidFill>
                <a:schemeClr val="bg1"/>
              </a:solidFill>
            </a:endParaRP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                                                             Обчисліть</a:t>
            </a:r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5195888" y="4278313"/>
          <a:ext cx="117475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7" name="Equation" r:id="rId3" imgW="469800" imgH="444240" progId="Equation.DSMT4">
                  <p:embed/>
                </p:oleObj>
              </mc:Choice>
              <mc:Fallback>
                <p:oleObj name="Equation" r:id="rId3" imgW="469800" imgH="4442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278313"/>
                        <a:ext cx="1174750" cy="113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595313" y="2900363"/>
          <a:ext cx="314325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8" name="Equation" r:id="rId5" imgW="1257120" imgH="393480" progId="Equation.DSMT4">
                  <p:embed/>
                </p:oleObj>
              </mc:Choice>
              <mc:Fallback>
                <p:oleObj name="Equation" r:id="rId5" imgW="1257120" imgH="393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2900363"/>
                        <a:ext cx="3143250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5164138" y="2724150"/>
          <a:ext cx="16510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9" name="Equation" r:id="rId7" imgW="660240" imgH="507960" progId="Equation.DSMT4">
                  <p:embed/>
                </p:oleObj>
              </mc:Choice>
              <mc:Fallback>
                <p:oleObj name="Equation" r:id="rId7" imgW="660240" imgH="5079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2724150"/>
                        <a:ext cx="1651000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9"/>
          <p:cNvGraphicFramePr>
            <a:graphicFrameLocks noChangeAspect="1"/>
          </p:cNvGraphicFramePr>
          <p:nvPr/>
        </p:nvGraphicFramePr>
        <p:xfrm>
          <a:off x="8059738" y="1770063"/>
          <a:ext cx="30480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0" name="Equation" r:id="rId9" imgW="1218960" imgH="253800" progId="Equation.DSMT4">
                  <p:embed/>
                </p:oleObj>
              </mc:Choice>
              <mc:Fallback>
                <p:oleObj name="Equation" r:id="rId9" imgW="1218960" imgH="253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738" y="1770063"/>
                        <a:ext cx="30480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595313" y="4452938"/>
          <a:ext cx="40005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1" name="Equation" r:id="rId11" imgW="1600200" imgH="203040" progId="Equation.DSMT4">
                  <p:embed/>
                </p:oleObj>
              </mc:Choice>
              <mc:Fallback>
                <p:oleObj name="Equation" r:id="rId11" imgW="1600200" imgH="2030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4452938"/>
                        <a:ext cx="400050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5227638" y="1625600"/>
          <a:ext cx="15875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2" name="Equation" r:id="rId13" imgW="634680" imgH="431640" progId="Equation.DSMT4">
                  <p:embed/>
                </p:oleObj>
              </mc:Choice>
              <mc:Fallback>
                <p:oleObj name="Equation" r:id="rId13" imgW="634680" imgH="4316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1625600"/>
                        <a:ext cx="1587500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595313" y="1770063"/>
          <a:ext cx="40005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3" name="Equation" r:id="rId15" imgW="1600200" imgH="253800" progId="Equation.DSMT4">
                  <p:embed/>
                </p:oleObj>
              </mc:Choice>
              <mc:Fallback>
                <p:oleObj name="Equation" r:id="rId15" imgW="1600200" imgH="2538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770063"/>
                        <a:ext cx="40005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8059738" y="2900363"/>
          <a:ext cx="26352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4" name="Equation" r:id="rId17" imgW="1054080" imgH="317160" progId="Equation.DSMT4">
                  <p:embed/>
                </p:oleObj>
              </mc:Choice>
              <mc:Fallback>
                <p:oleObj name="Equation" r:id="rId17" imgW="1054080" imgH="3171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738" y="2900363"/>
                        <a:ext cx="263525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/>
          <p:cNvGraphicFramePr>
            <a:graphicFrameLocks noChangeAspect="1"/>
          </p:cNvGraphicFramePr>
          <p:nvPr/>
        </p:nvGraphicFramePr>
        <p:xfrm>
          <a:off x="8059738" y="4452938"/>
          <a:ext cx="336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5" name="Equation" r:id="rId19" imgW="1346040" imgH="304560" progId="Equation.DSMT4">
                  <p:embed/>
                </p:oleObj>
              </mc:Choice>
              <mc:Fallback>
                <p:oleObj name="Equation" r:id="rId19" imgW="1346040" imgH="3045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738" y="4452938"/>
                        <a:ext cx="33655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Title 1"/>
          <p:cNvSpPr>
            <a:spLocks/>
          </p:cNvSpPr>
          <p:nvPr/>
        </p:nvSpPr>
        <p:spPr bwMode="auto">
          <a:xfrm>
            <a:off x="146050" y="227013"/>
            <a:ext cx="118300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8. На повторення.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 Розв'яжіть рівняння та нерівності</a:t>
            </a: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688975" y="1574800"/>
          <a:ext cx="2103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3" name="Equation" r:id="rId3" imgW="863280" imgH="203040" progId="Equation.DSMT4">
                  <p:embed/>
                </p:oleObj>
              </mc:Choice>
              <mc:Fallback>
                <p:oleObj name="Equation" r:id="rId3" imgW="86328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1574800"/>
                        <a:ext cx="210343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657225" y="2566988"/>
          <a:ext cx="21034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4" name="Equation" r:id="rId5" imgW="888840" imgH="203040" progId="Equation.DSMT4">
                  <p:embed/>
                </p:oleObj>
              </mc:Choice>
              <mc:Fallback>
                <p:oleObj name="Equation" r:id="rId5" imgW="88884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566988"/>
                        <a:ext cx="2103438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/>
        </p:nvGraphicFramePr>
        <p:xfrm>
          <a:off x="657225" y="3495675"/>
          <a:ext cx="17462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5" name="Equation" r:id="rId7" imgW="698400" imgH="253800" progId="Equation.DSMT4">
                  <p:embed/>
                </p:oleObj>
              </mc:Choice>
              <mc:Fallback>
                <p:oleObj name="Equation" r:id="rId7" imgW="698400" imgH="253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495675"/>
                        <a:ext cx="174625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657225" y="4464050"/>
          <a:ext cx="1778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6" name="Equation" r:id="rId9" imgW="711000" imgH="253800" progId="Equation.DSMT4">
                  <p:embed/>
                </p:oleObj>
              </mc:Choice>
              <mc:Fallback>
                <p:oleObj name="Equation" r:id="rId9" imgW="711000" imgH="253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4464050"/>
                        <a:ext cx="177800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4011613" y="1446213"/>
          <a:ext cx="23812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7" name="Equation" r:id="rId11" imgW="952200" imgH="253800" progId="Equation.DSMT4">
                  <p:embed/>
                </p:oleObj>
              </mc:Choice>
              <mc:Fallback>
                <p:oleObj name="Equation" r:id="rId11" imgW="952200" imgH="253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1446213"/>
                        <a:ext cx="238125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4011613" y="2438400"/>
          <a:ext cx="23812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8" name="Equation" r:id="rId13" imgW="952200" imgH="253800" progId="Equation.DSMT4">
                  <p:embed/>
                </p:oleObj>
              </mc:Choice>
              <mc:Fallback>
                <p:oleObj name="Equation" r:id="rId13" imgW="952200" imgH="2538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2438400"/>
                        <a:ext cx="238125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/>
          <p:cNvGraphicFramePr>
            <a:graphicFrameLocks noChangeAspect="1"/>
          </p:cNvGraphicFramePr>
          <p:nvPr/>
        </p:nvGraphicFramePr>
        <p:xfrm>
          <a:off x="4011613" y="3495675"/>
          <a:ext cx="18732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9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3495675"/>
                        <a:ext cx="187325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2"/>
          <p:cNvGraphicFramePr>
            <a:graphicFrameLocks noChangeAspect="1"/>
          </p:cNvGraphicFramePr>
          <p:nvPr/>
        </p:nvGraphicFramePr>
        <p:xfrm>
          <a:off x="4043363" y="4464050"/>
          <a:ext cx="18415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0" name="Equation" r:id="rId17" imgW="736560" imgH="253800" progId="Equation.DSMT4">
                  <p:embed/>
                </p:oleObj>
              </mc:Choice>
              <mc:Fallback>
                <p:oleObj name="Equation" r:id="rId17" imgW="736560" imgH="2538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4464050"/>
                        <a:ext cx="184150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7704138" y="1446213"/>
          <a:ext cx="26035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1" name="Equation" r:id="rId19" imgW="1041120" imgH="253800" progId="Equation.DSMT4">
                  <p:embed/>
                </p:oleObj>
              </mc:Choice>
              <mc:Fallback>
                <p:oleObj name="Equation" r:id="rId19" imgW="1041120" imgH="253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138" y="1446213"/>
                        <a:ext cx="26035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7621588" y="2438400"/>
          <a:ext cx="27622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2" name="Equation" r:id="rId21" imgW="1104840" imgH="253800" progId="Equation.DSMT4">
                  <p:embed/>
                </p:oleObj>
              </mc:Choice>
              <mc:Fallback>
                <p:oleObj name="Equation" r:id="rId21" imgW="1104840" imgH="2538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588" y="2438400"/>
                        <a:ext cx="276225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7621588" y="3495675"/>
          <a:ext cx="293687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3" name="Equation" r:id="rId23" imgW="1244520" imgH="393480" progId="Equation.DSMT4">
                  <p:embed/>
                </p:oleObj>
              </mc:Choice>
              <mc:Fallback>
                <p:oleObj name="Equation" r:id="rId23" imgW="1244520" imgH="3934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588" y="3495675"/>
                        <a:ext cx="2936875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/>
        </p:nvGraphicFramePr>
        <p:xfrm>
          <a:off x="7621588" y="4454525"/>
          <a:ext cx="30908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4" name="Equation" r:id="rId25" imgW="1244520" imgH="393480" progId="Equation.DSMT4">
                  <p:embed/>
                </p:oleObj>
              </mc:Choice>
              <mc:Fallback>
                <p:oleObj name="Equation" r:id="rId25" imgW="1244520" imgH="3934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588" y="4454525"/>
                        <a:ext cx="309086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9647" name="Picture 58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0648950" y="2387600"/>
            <a:ext cx="1320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99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31750"/>
            <a:ext cx="89376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9563" y="293370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0" y="6238875"/>
            <a:ext cx="12192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uk-UA" sz="2100"/>
              <a:t>https://testportal.gov.ua//wp-content/uploads/2020/09/Matematyka_2021_demoversiya_standart.pdf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itle 1"/>
          <p:cNvSpPr>
            <a:spLocks/>
          </p:cNvSpPr>
          <p:nvPr/>
        </p:nvSpPr>
        <p:spPr bwMode="auto">
          <a:xfrm>
            <a:off x="146050" y="227013"/>
            <a:ext cx="118300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9. На повторення.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 Функцію задано графічно</a:t>
            </a:r>
          </a:p>
        </p:txBody>
      </p:sp>
      <p:grpSp>
        <p:nvGrpSpPr>
          <p:cNvPr id="278592" name="Group 64"/>
          <p:cNvGrpSpPr>
            <a:grpSpLocks/>
          </p:cNvGrpSpPr>
          <p:nvPr/>
        </p:nvGrpSpPr>
        <p:grpSpPr bwMode="auto">
          <a:xfrm>
            <a:off x="3413125" y="1625600"/>
            <a:ext cx="4975225" cy="3644900"/>
            <a:chOff x="2244" y="1049"/>
            <a:chExt cx="3134" cy="2296"/>
          </a:xfrm>
        </p:grpSpPr>
        <p:sp>
          <p:nvSpPr>
            <p:cNvPr id="278545" name="Line 54"/>
            <p:cNvSpPr>
              <a:spLocks noChangeShapeType="1"/>
            </p:cNvSpPr>
            <p:nvPr/>
          </p:nvSpPr>
          <p:spPr bwMode="auto">
            <a:xfrm flipV="1">
              <a:off x="2646" y="2433"/>
              <a:ext cx="603" cy="4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278546" name="Group 88"/>
            <p:cNvGrpSpPr>
              <a:grpSpLocks/>
            </p:cNvGrpSpPr>
            <p:nvPr/>
          </p:nvGrpSpPr>
          <p:grpSpPr bwMode="auto">
            <a:xfrm>
              <a:off x="2244" y="1049"/>
              <a:ext cx="3134" cy="2296"/>
              <a:chOff x="693" y="813"/>
              <a:chExt cx="3134" cy="2296"/>
            </a:xfrm>
          </p:grpSpPr>
          <p:grpSp>
            <p:nvGrpSpPr>
              <p:cNvPr id="278547" name="Group 7"/>
              <p:cNvGrpSpPr>
                <a:grpSpLocks/>
              </p:cNvGrpSpPr>
              <p:nvPr/>
            </p:nvGrpSpPr>
            <p:grpSpPr bwMode="auto">
              <a:xfrm>
                <a:off x="693" y="813"/>
                <a:ext cx="3134" cy="2296"/>
                <a:chOff x="1030" y="1508"/>
                <a:chExt cx="3134" cy="2296"/>
              </a:xfrm>
            </p:grpSpPr>
            <p:graphicFrame>
              <p:nvGraphicFramePr>
                <p:cNvPr id="3" name="Object 20"/>
                <p:cNvGraphicFramePr>
                  <a:graphicFrameLocks noChangeAspect="1"/>
                </p:cNvGraphicFramePr>
                <p:nvPr/>
              </p:nvGraphicFramePr>
              <p:xfrm>
                <a:off x="1849" y="1508"/>
                <a:ext cx="186" cy="2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8592" name="Equation" r:id="rId3" imgW="139680" imgH="164880" progId="Equation.DSMT4">
                        <p:embed/>
                      </p:oleObj>
                    </mc:Choice>
                    <mc:Fallback>
                      <p:oleObj name="Equation" r:id="rId3" imgW="139680" imgH="164880" progId="Equation.DSMT4">
                        <p:embed/>
                        <p:pic>
                          <p:nvPicPr>
                            <p:cNvPr id="0" name="Picture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49" y="1508"/>
                              <a:ext cx="186" cy="2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" name="Object 21"/>
                <p:cNvGraphicFramePr>
                  <a:graphicFrameLocks noChangeAspect="1"/>
                </p:cNvGraphicFramePr>
                <p:nvPr/>
              </p:nvGraphicFramePr>
              <p:xfrm>
                <a:off x="3979" y="2519"/>
                <a:ext cx="169" cy="19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8593" name="Equation" r:id="rId5" imgW="126720" imgH="139680" progId="Equation.DSMT4">
                        <p:embed/>
                      </p:oleObj>
                    </mc:Choice>
                    <mc:Fallback>
                      <p:oleObj name="Equation" r:id="rId5" imgW="126720" imgH="139680" progId="Equation.DSMT4">
                        <p:embed/>
                        <p:pic>
                          <p:nvPicPr>
                            <p:cNvPr id="0" name="Picture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79" y="2519"/>
                              <a:ext cx="169" cy="19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78550" name="Group 10"/>
                <p:cNvGrpSpPr>
                  <a:grpSpLocks/>
                </p:cNvGrpSpPr>
                <p:nvPr/>
              </p:nvGrpSpPr>
              <p:grpSpPr bwMode="auto">
                <a:xfrm>
                  <a:off x="1030" y="1581"/>
                  <a:ext cx="3134" cy="2223"/>
                  <a:chOff x="1030" y="1581"/>
                  <a:chExt cx="3134" cy="2223"/>
                </a:xfrm>
              </p:grpSpPr>
              <p:sp>
                <p:nvSpPr>
                  <p:cNvPr id="278551" name="Line 11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1049" y="1726"/>
                    <a:ext cx="2903" cy="0"/>
                  </a:xfrm>
                  <a:prstGeom prst="line">
                    <a:avLst/>
                  </a:prstGeom>
                  <a:noFill/>
                  <a:ln w="1270">
                    <a:solidFill>
                      <a:srgbClr val="24242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grpSp>
                <p:nvGrpSpPr>
                  <p:cNvPr id="27855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030" y="1581"/>
                    <a:ext cx="3134" cy="2223"/>
                    <a:chOff x="1030" y="1581"/>
                    <a:chExt cx="3134" cy="2223"/>
                  </a:xfrm>
                </p:grpSpPr>
                <p:sp>
                  <p:nvSpPr>
                    <p:cNvPr id="278553" name="Line 13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53" y="2720"/>
                      <a:ext cx="1990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8554" name="Line 14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47" y="2723"/>
                      <a:ext cx="1985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8555" name="Line 1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637" y="2725"/>
                      <a:ext cx="1980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8556" name="Line 16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13" y="2718"/>
                      <a:ext cx="1995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8557" name="Line 17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707" y="2693"/>
                      <a:ext cx="2223" cy="0"/>
                    </a:xfrm>
                    <a:prstGeom prst="line">
                      <a:avLst/>
                    </a:prstGeom>
                    <a:noFill/>
                    <a:ln w="36195">
                      <a:solidFill>
                        <a:srgbClr val="242424"/>
                      </a:solidFill>
                      <a:miter lim="800000"/>
                      <a:headEnd/>
                      <a:tailEnd type="stealth" w="med" len="lg"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8558" name="Line 18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443" y="2725"/>
                      <a:ext cx="1980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8559" name="Line 19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205" y="2718"/>
                      <a:ext cx="1995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8560" name="Line 20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595" y="2723"/>
                      <a:ext cx="1985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grpSp>
                  <p:nvGrpSpPr>
                    <p:cNvPr id="278561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0" y="1726"/>
                      <a:ext cx="387" cy="1990"/>
                      <a:chOff x="8078" y="1360"/>
                      <a:chExt cx="396" cy="1774"/>
                    </a:xfrm>
                  </p:grpSpPr>
                  <p:sp>
                    <p:nvSpPr>
                      <p:cNvPr id="278562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389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6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192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64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587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</p:grpSp>
                <p:sp>
                  <p:nvSpPr>
                    <p:cNvPr id="278565" name="Line 25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1049" y="1892"/>
                      <a:ext cx="2915" cy="0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grpSp>
                  <p:nvGrpSpPr>
                    <p:cNvPr id="278566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7" y="2057"/>
                      <a:ext cx="2923" cy="1661"/>
                      <a:chOff x="6097" y="1154"/>
                      <a:chExt cx="1776" cy="1982"/>
                    </a:xfrm>
                  </p:grpSpPr>
                  <p:sp>
                    <p:nvSpPr>
                      <p:cNvPr id="278567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1557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68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1952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69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2347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70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2741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71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3135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72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1360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73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1755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74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2149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75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2544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76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2938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77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6099" y="1154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</p:grpSp>
                <p:sp>
                  <p:nvSpPr>
                    <p:cNvPr id="278578" name="Line 38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786" y="2720"/>
                      <a:ext cx="1990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8579" name="Line 39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2597" y="1166"/>
                      <a:ext cx="0" cy="3134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 type="stealth" w="med" len="lg"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8580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21" y="1741"/>
                      <a:ext cx="0" cy="196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lg"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grpSp>
                  <p:nvGrpSpPr>
                    <p:cNvPr id="278581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2" y="1718"/>
                      <a:ext cx="386" cy="1990"/>
                      <a:chOff x="8078" y="1360"/>
                      <a:chExt cx="396" cy="1774"/>
                    </a:xfrm>
                  </p:grpSpPr>
                  <p:sp>
                    <p:nvSpPr>
                      <p:cNvPr id="278582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389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83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192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8584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587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</p:grpSp>
                <p:sp>
                  <p:nvSpPr>
                    <p:cNvPr id="278585" name="Line 4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410" y="2710"/>
                      <a:ext cx="1985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</p:grpSp>
            </p:grpSp>
          </p:grpSp>
          <p:sp>
            <p:nvSpPr>
              <p:cNvPr id="278586" name="Arc 52"/>
              <p:cNvSpPr>
                <a:spLocks/>
              </p:cNvSpPr>
              <p:nvPr/>
            </p:nvSpPr>
            <p:spPr bwMode="auto">
              <a:xfrm rot="535863">
                <a:off x="2124" y="1352"/>
                <a:ext cx="467" cy="737"/>
              </a:xfrm>
              <a:custGeom>
                <a:avLst/>
                <a:gdLst>
                  <a:gd name="T0" fmla="*/ 0 w 35465"/>
                  <a:gd name="T1" fmla="*/ 0 h 21910"/>
                  <a:gd name="T2" fmla="*/ 0 w 35465"/>
                  <a:gd name="T3" fmla="*/ 0 h 21910"/>
                  <a:gd name="T4" fmla="*/ 0 w 35465"/>
                  <a:gd name="T5" fmla="*/ 0 h 21910"/>
                  <a:gd name="T6" fmla="*/ 0 60000 65536"/>
                  <a:gd name="T7" fmla="*/ 0 60000 65536"/>
                  <a:gd name="T8" fmla="*/ 0 60000 65536"/>
                  <a:gd name="T9" fmla="*/ 0 w 35465"/>
                  <a:gd name="T10" fmla="*/ 0 h 21910"/>
                  <a:gd name="T11" fmla="*/ 35465 w 35465"/>
                  <a:gd name="T12" fmla="*/ 21910 h 219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465" h="21910" fill="none" extrusionOk="0">
                    <a:moveTo>
                      <a:pt x="2" y="21909"/>
                    </a:moveTo>
                    <a:cubicBezTo>
                      <a:pt x="0" y="21806"/>
                      <a:pt x="0" y="21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669" y="-1"/>
                      <a:pt x="31577" y="1783"/>
                      <a:pt x="35464" y="5037"/>
                    </a:cubicBezTo>
                  </a:path>
                  <a:path w="35465" h="21910" stroke="0" extrusionOk="0">
                    <a:moveTo>
                      <a:pt x="2" y="21909"/>
                    </a:moveTo>
                    <a:cubicBezTo>
                      <a:pt x="0" y="21806"/>
                      <a:pt x="0" y="21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669" y="-1"/>
                      <a:pt x="31577" y="1783"/>
                      <a:pt x="35464" y="503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8587" name="Arc 53"/>
              <p:cNvSpPr>
                <a:spLocks/>
              </p:cNvSpPr>
              <p:nvPr/>
            </p:nvSpPr>
            <p:spPr bwMode="auto">
              <a:xfrm rot="-336258">
                <a:off x="1690" y="2050"/>
                <a:ext cx="441" cy="467"/>
              </a:xfrm>
              <a:custGeom>
                <a:avLst/>
                <a:gdLst>
                  <a:gd name="T0" fmla="*/ 0 w 15148"/>
                  <a:gd name="T1" fmla="*/ 0 h 21591"/>
                  <a:gd name="T2" fmla="*/ 0 w 15148"/>
                  <a:gd name="T3" fmla="*/ 0 h 21591"/>
                  <a:gd name="T4" fmla="*/ 0 w 15148"/>
                  <a:gd name="T5" fmla="*/ 0 h 21591"/>
                  <a:gd name="T6" fmla="*/ 0 60000 65536"/>
                  <a:gd name="T7" fmla="*/ 0 60000 65536"/>
                  <a:gd name="T8" fmla="*/ 0 60000 65536"/>
                  <a:gd name="T9" fmla="*/ 0 w 15148"/>
                  <a:gd name="T10" fmla="*/ 0 h 21591"/>
                  <a:gd name="T11" fmla="*/ 15148 w 15148"/>
                  <a:gd name="T12" fmla="*/ 21591 h 215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148" h="21591" fill="none" extrusionOk="0">
                    <a:moveTo>
                      <a:pt x="0" y="6193"/>
                    </a:moveTo>
                    <a:cubicBezTo>
                      <a:pt x="3888" y="2368"/>
                      <a:pt x="9079" y="155"/>
                      <a:pt x="14530" y="-1"/>
                    </a:cubicBezTo>
                  </a:path>
                  <a:path w="15148" h="21591" stroke="0" extrusionOk="0">
                    <a:moveTo>
                      <a:pt x="0" y="6193"/>
                    </a:moveTo>
                    <a:cubicBezTo>
                      <a:pt x="3888" y="2368"/>
                      <a:pt x="9079" y="155"/>
                      <a:pt x="14530" y="-1"/>
                    </a:cubicBezTo>
                    <a:lnTo>
                      <a:pt x="15148" y="21591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8588" name="Line 55"/>
              <p:cNvSpPr>
                <a:spLocks noChangeShapeType="1"/>
              </p:cNvSpPr>
              <p:nvPr/>
            </p:nvSpPr>
            <p:spPr bwMode="auto">
              <a:xfrm flipH="1">
                <a:off x="2910" y="1344"/>
                <a:ext cx="522" cy="50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78589" name="Arc 56"/>
              <p:cNvSpPr>
                <a:spLocks/>
              </p:cNvSpPr>
              <p:nvPr/>
            </p:nvSpPr>
            <p:spPr bwMode="auto">
              <a:xfrm rot="10458358">
                <a:off x="2623" y="1378"/>
                <a:ext cx="279" cy="491"/>
              </a:xfrm>
              <a:custGeom>
                <a:avLst/>
                <a:gdLst>
                  <a:gd name="T0" fmla="*/ 0 w 26021"/>
                  <a:gd name="T1" fmla="*/ 0 h 21600"/>
                  <a:gd name="T2" fmla="*/ 0 w 26021"/>
                  <a:gd name="T3" fmla="*/ 0 h 21600"/>
                  <a:gd name="T4" fmla="*/ 0 w 2602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021"/>
                  <a:gd name="T10" fmla="*/ 0 h 21600"/>
                  <a:gd name="T11" fmla="*/ 26021 w 2602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21" h="21600" fill="none" extrusionOk="0">
                    <a:moveTo>
                      <a:pt x="0" y="701"/>
                    </a:moveTo>
                    <a:cubicBezTo>
                      <a:pt x="1782" y="235"/>
                      <a:pt x="3616" y="-1"/>
                      <a:pt x="5459" y="0"/>
                    </a:cubicBezTo>
                    <a:cubicBezTo>
                      <a:pt x="14839" y="0"/>
                      <a:pt x="23148" y="6054"/>
                      <a:pt x="26021" y="14984"/>
                    </a:cubicBezTo>
                  </a:path>
                  <a:path w="26021" h="21600" stroke="0" extrusionOk="0">
                    <a:moveTo>
                      <a:pt x="0" y="701"/>
                    </a:moveTo>
                    <a:cubicBezTo>
                      <a:pt x="1782" y="235"/>
                      <a:pt x="3616" y="-1"/>
                      <a:pt x="5459" y="0"/>
                    </a:cubicBezTo>
                    <a:cubicBezTo>
                      <a:pt x="14839" y="0"/>
                      <a:pt x="23148" y="6054"/>
                      <a:pt x="26021" y="14984"/>
                    </a:cubicBezTo>
                    <a:lnTo>
                      <a:pt x="5459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uk-UA"/>
              </a:p>
            </p:txBody>
          </p:sp>
          <p:graphicFrame>
            <p:nvGraphicFramePr>
              <p:cNvPr id="8" name="Object 62"/>
              <p:cNvGraphicFramePr>
                <a:graphicFrameLocks noChangeAspect="1"/>
              </p:cNvGraphicFramePr>
              <p:nvPr/>
            </p:nvGraphicFramePr>
            <p:xfrm>
              <a:off x="1590" y="2012"/>
              <a:ext cx="100" cy="1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8594" name="Equation" r:id="rId7" imgW="88560" imgH="164880" progId="Equation.DSMT4">
                      <p:embed/>
                    </p:oleObj>
                  </mc:Choice>
                  <mc:Fallback>
                    <p:oleObj name="Equation" r:id="rId7" imgW="88560" imgH="164880" progId="Equation.DSMT4">
                      <p:embed/>
                      <p:pic>
                        <p:nvPicPr>
                          <p:cNvPr id="0" name="Picture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0" y="2012"/>
                            <a:ext cx="100" cy="1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Object 63"/>
              <p:cNvGraphicFramePr>
                <a:graphicFrameLocks noChangeAspect="1"/>
              </p:cNvGraphicFramePr>
              <p:nvPr/>
            </p:nvGraphicFramePr>
            <p:xfrm>
              <a:off x="1366" y="1838"/>
              <a:ext cx="100" cy="1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8595" name="Equation" r:id="rId9" imgW="88560" imgH="164880" progId="Equation.DSMT4">
                      <p:embed/>
                    </p:oleObj>
                  </mc:Choice>
                  <mc:Fallback>
                    <p:oleObj name="Equation" r:id="rId9" imgW="88560" imgH="164880" progId="Equation.DSMT4">
                      <p:embed/>
                      <p:pic>
                        <p:nvPicPr>
                          <p:cNvPr id="0" name="Picture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6" y="1838"/>
                            <a:ext cx="100" cy="1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Title 1"/>
          <p:cNvSpPr>
            <a:spLocks/>
          </p:cNvSpPr>
          <p:nvPr/>
        </p:nvSpPr>
        <p:spPr bwMode="auto">
          <a:xfrm>
            <a:off x="82550" y="190500"/>
            <a:ext cx="119094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10. </a:t>
            </a:r>
            <a:r>
              <a:rPr lang="uk-UA" sz="2400">
                <a:solidFill>
                  <a:schemeClr val="bg1"/>
                </a:solidFill>
              </a:rPr>
              <a:t> У прямокутній системі координат на площині зображено план земельної ділянки, де буде розташований центр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реабілітації тварин. Обчисліть площу цієї земельної ділянки, яка має форму фігури, обмеженої графіками функцій  </a:t>
            </a:r>
          </a:p>
        </p:txBody>
      </p:sp>
      <p:grpSp>
        <p:nvGrpSpPr>
          <p:cNvPr id="279557" name="Group 55"/>
          <p:cNvGrpSpPr>
            <a:grpSpLocks/>
          </p:cNvGrpSpPr>
          <p:nvPr/>
        </p:nvGrpSpPr>
        <p:grpSpPr bwMode="auto">
          <a:xfrm>
            <a:off x="6769100" y="2481263"/>
            <a:ext cx="4975225" cy="3644900"/>
            <a:chOff x="360" y="1672"/>
            <a:chExt cx="3134" cy="2296"/>
          </a:xfrm>
        </p:grpSpPr>
        <p:grpSp>
          <p:nvGrpSpPr>
            <p:cNvPr id="279558" name="Group 54"/>
            <p:cNvGrpSpPr>
              <a:grpSpLocks/>
            </p:cNvGrpSpPr>
            <p:nvPr/>
          </p:nvGrpSpPr>
          <p:grpSpPr bwMode="auto">
            <a:xfrm>
              <a:off x="360" y="1672"/>
              <a:ext cx="3134" cy="2296"/>
              <a:chOff x="360" y="1672"/>
              <a:chExt cx="3134" cy="2296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1239" y="2897"/>
              <a:ext cx="99" cy="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9603" name="Equation" r:id="rId3" imgW="88560" imgH="164880" progId="Equation.DSMT4">
                      <p:embed/>
                    </p:oleObj>
                  </mc:Choice>
                  <mc:Fallback>
                    <p:oleObj name="Equation" r:id="rId3" imgW="88560" imgH="164880" progId="Equation.DSMT4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39" y="2897"/>
                            <a:ext cx="99" cy="1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" name="Object 8"/>
              <p:cNvGraphicFramePr>
                <a:graphicFrameLocks noChangeAspect="1"/>
              </p:cNvGraphicFramePr>
              <p:nvPr/>
            </p:nvGraphicFramePr>
            <p:xfrm>
              <a:off x="1034" y="2552"/>
              <a:ext cx="99" cy="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9604" name="Equation" r:id="rId5" imgW="88560" imgH="164880" progId="Equation.DSMT4">
                      <p:embed/>
                    </p:oleObj>
                  </mc:Choice>
                  <mc:Fallback>
                    <p:oleObj name="Equation" r:id="rId5" imgW="88560" imgH="164880" progId="Equation.DSMT4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4" y="2552"/>
                            <a:ext cx="99" cy="1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79561" name="Group 7"/>
              <p:cNvGrpSpPr>
                <a:grpSpLocks/>
              </p:cNvGrpSpPr>
              <p:nvPr/>
            </p:nvGrpSpPr>
            <p:grpSpPr bwMode="auto">
              <a:xfrm>
                <a:off x="360" y="1672"/>
                <a:ext cx="3134" cy="2296"/>
                <a:chOff x="1030" y="1508"/>
                <a:chExt cx="3134" cy="2296"/>
              </a:xfrm>
            </p:grpSpPr>
            <p:graphicFrame>
              <p:nvGraphicFramePr>
                <p:cNvPr id="3" name="Object 10"/>
                <p:cNvGraphicFramePr>
                  <a:graphicFrameLocks noChangeAspect="1"/>
                </p:cNvGraphicFramePr>
                <p:nvPr/>
              </p:nvGraphicFramePr>
              <p:xfrm>
                <a:off x="1849" y="1508"/>
                <a:ext cx="186" cy="2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9605" name="Equation" r:id="rId6" imgW="139680" imgH="164880" progId="Equation.DSMT4">
                        <p:embed/>
                      </p:oleObj>
                    </mc:Choice>
                    <mc:Fallback>
                      <p:oleObj name="Equation" r:id="rId6" imgW="139680" imgH="164880" progId="Equation.DSMT4">
                        <p:embed/>
                        <p:pic>
                          <p:nvPicPr>
                            <p:cNvPr id="0" name="Picture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49" y="1508"/>
                              <a:ext cx="186" cy="2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" name="Object 11"/>
                <p:cNvGraphicFramePr>
                  <a:graphicFrameLocks noChangeAspect="1"/>
                </p:cNvGraphicFramePr>
                <p:nvPr/>
              </p:nvGraphicFramePr>
              <p:xfrm>
                <a:off x="3979" y="2519"/>
                <a:ext cx="169" cy="19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9606" name="Equation" r:id="rId8" imgW="126720" imgH="139680" progId="Equation.DSMT4">
                        <p:embed/>
                      </p:oleObj>
                    </mc:Choice>
                    <mc:Fallback>
                      <p:oleObj name="Equation" r:id="rId8" imgW="126720" imgH="139680" progId="Equation.DSMT4">
                        <p:embed/>
                        <p:pic>
                          <p:nvPicPr>
                            <p:cNvPr id="0" name="Picture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79" y="2519"/>
                              <a:ext cx="169" cy="19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79564" name="Group 10"/>
                <p:cNvGrpSpPr>
                  <a:grpSpLocks/>
                </p:cNvGrpSpPr>
                <p:nvPr/>
              </p:nvGrpSpPr>
              <p:grpSpPr bwMode="auto">
                <a:xfrm>
                  <a:off x="1030" y="1581"/>
                  <a:ext cx="3134" cy="2223"/>
                  <a:chOff x="1030" y="1581"/>
                  <a:chExt cx="3134" cy="2223"/>
                </a:xfrm>
              </p:grpSpPr>
              <p:sp>
                <p:nvSpPr>
                  <p:cNvPr id="279565" name="Line 11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1049" y="1726"/>
                    <a:ext cx="2903" cy="0"/>
                  </a:xfrm>
                  <a:prstGeom prst="line">
                    <a:avLst/>
                  </a:prstGeom>
                  <a:noFill/>
                  <a:ln w="1270">
                    <a:solidFill>
                      <a:srgbClr val="24242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grpSp>
                <p:nvGrpSpPr>
                  <p:cNvPr id="27956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030" y="1581"/>
                    <a:ext cx="3134" cy="2223"/>
                    <a:chOff x="1030" y="1581"/>
                    <a:chExt cx="3134" cy="2223"/>
                  </a:xfrm>
                </p:grpSpPr>
                <p:sp>
                  <p:nvSpPr>
                    <p:cNvPr id="279567" name="Line 13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53" y="2720"/>
                      <a:ext cx="1990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9568" name="Line 14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247" y="2723"/>
                      <a:ext cx="1985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9569" name="Line 1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637" y="2725"/>
                      <a:ext cx="1980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9570" name="Line 16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13" y="2718"/>
                      <a:ext cx="1995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9571" name="Line 17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707" y="2693"/>
                      <a:ext cx="2223" cy="0"/>
                    </a:xfrm>
                    <a:prstGeom prst="line">
                      <a:avLst/>
                    </a:prstGeom>
                    <a:noFill/>
                    <a:ln w="36195">
                      <a:solidFill>
                        <a:srgbClr val="242424"/>
                      </a:solidFill>
                      <a:miter lim="800000"/>
                      <a:headEnd/>
                      <a:tailEnd type="stealth" w="med" len="lg"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9572" name="Line 18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443" y="2725"/>
                      <a:ext cx="1980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9573" name="Line 19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205" y="2718"/>
                      <a:ext cx="1995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9574" name="Line 20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595" y="2723"/>
                      <a:ext cx="1985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grpSp>
                  <p:nvGrpSpPr>
                    <p:cNvPr id="279575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0" y="1726"/>
                      <a:ext cx="387" cy="1990"/>
                      <a:chOff x="8078" y="1360"/>
                      <a:chExt cx="396" cy="1774"/>
                    </a:xfrm>
                  </p:grpSpPr>
                  <p:sp>
                    <p:nvSpPr>
                      <p:cNvPr id="279576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389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77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192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78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587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</p:grpSp>
                <p:sp>
                  <p:nvSpPr>
                    <p:cNvPr id="279579" name="Line 25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1049" y="1892"/>
                      <a:ext cx="2915" cy="0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grpSp>
                  <p:nvGrpSpPr>
                    <p:cNvPr id="279580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7" y="2057"/>
                      <a:ext cx="2923" cy="1661"/>
                      <a:chOff x="6097" y="1154"/>
                      <a:chExt cx="1776" cy="1982"/>
                    </a:xfrm>
                  </p:grpSpPr>
                  <p:sp>
                    <p:nvSpPr>
                      <p:cNvPr id="279581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1557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82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1952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83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2347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84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2741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85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3135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86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1360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87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1755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88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2149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89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2544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90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097" y="2938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91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6099" y="1154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</p:grpSp>
                <p:sp>
                  <p:nvSpPr>
                    <p:cNvPr id="279592" name="Line 38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786" y="2720"/>
                      <a:ext cx="1990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9593" name="Line 39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2597" y="1166"/>
                      <a:ext cx="0" cy="3134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 type="stealth" w="med" len="lg"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279594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21" y="1741"/>
                      <a:ext cx="0" cy="196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lg"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grpSp>
                  <p:nvGrpSpPr>
                    <p:cNvPr id="279595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2" y="1718"/>
                      <a:ext cx="386" cy="1990"/>
                      <a:chOff x="8078" y="1360"/>
                      <a:chExt cx="396" cy="1774"/>
                    </a:xfrm>
                  </p:grpSpPr>
                  <p:sp>
                    <p:nvSpPr>
                      <p:cNvPr id="279596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389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97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192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79598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587" y="2246"/>
                        <a:ext cx="1774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</p:grpSp>
                <p:sp>
                  <p:nvSpPr>
                    <p:cNvPr id="279599" name="Line 4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410" y="2710"/>
                      <a:ext cx="1985" cy="1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</p:grpSp>
            </p:grpSp>
          </p:grpSp>
        </p:grpSp>
        <p:sp>
          <p:nvSpPr>
            <p:cNvPr id="279600" name="Arc 51"/>
            <p:cNvSpPr>
              <a:spLocks/>
            </p:cNvSpPr>
            <p:nvPr/>
          </p:nvSpPr>
          <p:spPr bwMode="auto">
            <a:xfrm rot="10800000">
              <a:off x="1117" y="2056"/>
              <a:ext cx="439" cy="1165"/>
            </a:xfrm>
            <a:custGeom>
              <a:avLst/>
              <a:gdLst>
                <a:gd name="T0" fmla="*/ 0 w 39267"/>
                <a:gd name="T1" fmla="*/ 0 h 21600"/>
                <a:gd name="T2" fmla="*/ 0 w 39267"/>
                <a:gd name="T3" fmla="*/ 0 h 21600"/>
                <a:gd name="T4" fmla="*/ 0 w 39267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67"/>
                <a:gd name="T10" fmla="*/ 0 h 21600"/>
                <a:gd name="T11" fmla="*/ 39267 w 3926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67" h="21600" fill="none" extrusionOk="0">
                  <a:moveTo>
                    <a:pt x="0" y="12174"/>
                  </a:moveTo>
                  <a:cubicBezTo>
                    <a:pt x="3611" y="4728"/>
                    <a:pt x="11159" y="-1"/>
                    <a:pt x="19435" y="0"/>
                  </a:cubicBezTo>
                  <a:cubicBezTo>
                    <a:pt x="28055" y="0"/>
                    <a:pt x="35850" y="5125"/>
                    <a:pt x="39266" y="13040"/>
                  </a:cubicBezTo>
                </a:path>
                <a:path w="39267" h="21600" stroke="0" extrusionOk="0">
                  <a:moveTo>
                    <a:pt x="0" y="12174"/>
                  </a:moveTo>
                  <a:cubicBezTo>
                    <a:pt x="3611" y="4728"/>
                    <a:pt x="11159" y="-1"/>
                    <a:pt x="19435" y="0"/>
                  </a:cubicBezTo>
                  <a:cubicBezTo>
                    <a:pt x="28055" y="0"/>
                    <a:pt x="35850" y="5125"/>
                    <a:pt x="39266" y="13040"/>
                  </a:cubicBezTo>
                  <a:lnTo>
                    <a:pt x="19435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uk-UA"/>
            </a:p>
          </p:txBody>
        </p:sp>
        <p:sp>
          <p:nvSpPr>
            <p:cNvPr id="279601" name="Line 54"/>
            <p:cNvSpPr>
              <a:spLocks noChangeShapeType="1"/>
            </p:cNvSpPr>
            <p:nvPr/>
          </p:nvSpPr>
          <p:spPr bwMode="auto">
            <a:xfrm flipV="1">
              <a:off x="735" y="2730"/>
              <a:ext cx="1760" cy="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aphicFrame>
        <p:nvGraphicFramePr>
          <p:cNvPr id="11" name="Object 50"/>
          <p:cNvGraphicFramePr>
            <a:graphicFrameLocks noChangeAspect="1"/>
          </p:cNvGraphicFramePr>
          <p:nvPr/>
        </p:nvGraphicFramePr>
        <p:xfrm>
          <a:off x="2225675" y="1949450"/>
          <a:ext cx="3476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7" name="Equation" r:id="rId10" imgW="1384200" imgH="253800" progId="Equation.DSMT4">
                  <p:embed/>
                </p:oleObj>
              </mc:Choice>
              <mc:Fallback>
                <p:oleObj name="Equation" r:id="rId10" imgW="1384200" imgH="25380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1949450"/>
                        <a:ext cx="34766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itle 1"/>
          <p:cNvSpPr>
            <a:spLocks/>
          </p:cNvSpPr>
          <p:nvPr/>
        </p:nvSpPr>
        <p:spPr bwMode="auto">
          <a:xfrm>
            <a:off x="82550" y="190500"/>
            <a:ext cx="119094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</a:t>
            </a:r>
            <a:r>
              <a:rPr lang="en-US" sz="2800" b="1">
                <a:solidFill>
                  <a:schemeClr val="bg1"/>
                </a:solidFill>
              </a:rPr>
              <a:t>11</a:t>
            </a:r>
            <a:r>
              <a:rPr lang="uk-UA" sz="2800" b="1">
                <a:solidFill>
                  <a:schemeClr val="bg1"/>
                </a:solidFill>
              </a:rPr>
              <a:t>.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 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     У прямокутній системі координат на площині зображено план земельної ділянки, де буде розташований центр реабілітації тварин й план земельної ділянки, де буде розташований артцентр, який має форму прямокутника пофарбованого у зелений колір. Визначте:</a:t>
            </a:r>
          </a:p>
        </p:txBody>
      </p:sp>
      <p:grpSp>
        <p:nvGrpSpPr>
          <p:cNvPr id="280581" name="Group 159"/>
          <p:cNvGrpSpPr>
            <a:grpSpLocks/>
          </p:cNvGrpSpPr>
          <p:nvPr/>
        </p:nvGrpSpPr>
        <p:grpSpPr bwMode="auto">
          <a:xfrm>
            <a:off x="114300" y="1993900"/>
            <a:ext cx="4975225" cy="3644900"/>
            <a:chOff x="72" y="1256"/>
            <a:chExt cx="3134" cy="2296"/>
          </a:xfrm>
        </p:grpSpPr>
        <p:grpSp>
          <p:nvGrpSpPr>
            <p:cNvPr id="280582" name="Group 58"/>
            <p:cNvGrpSpPr>
              <a:grpSpLocks/>
            </p:cNvGrpSpPr>
            <p:nvPr/>
          </p:nvGrpSpPr>
          <p:grpSpPr bwMode="auto">
            <a:xfrm>
              <a:off x="857" y="2309"/>
              <a:ext cx="385" cy="487"/>
              <a:chOff x="857" y="2318"/>
              <a:chExt cx="385" cy="487"/>
            </a:xfrm>
          </p:grpSpPr>
          <p:sp>
            <p:nvSpPr>
              <p:cNvPr id="280583" name="Line 54"/>
              <p:cNvSpPr>
                <a:spLocks noChangeShapeType="1"/>
              </p:cNvSpPr>
              <p:nvPr/>
            </p:nvSpPr>
            <p:spPr bwMode="auto">
              <a:xfrm flipV="1">
                <a:off x="863" y="2318"/>
                <a:ext cx="379" cy="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80584" name="Arc 57"/>
              <p:cNvSpPr>
                <a:spLocks/>
              </p:cNvSpPr>
              <p:nvPr/>
            </p:nvSpPr>
            <p:spPr bwMode="auto">
              <a:xfrm rot="10800000">
                <a:off x="857" y="2333"/>
                <a:ext cx="385" cy="472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600"/>
                  <a:gd name="T11" fmla="*/ 43200 w 432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uk-UA"/>
              </a:p>
            </p:txBody>
          </p:sp>
        </p:grpSp>
        <p:grpSp>
          <p:nvGrpSpPr>
            <p:cNvPr id="280585" name="Group 158"/>
            <p:cNvGrpSpPr>
              <a:grpSpLocks/>
            </p:cNvGrpSpPr>
            <p:nvPr/>
          </p:nvGrpSpPr>
          <p:grpSpPr bwMode="auto">
            <a:xfrm>
              <a:off x="72" y="1256"/>
              <a:ext cx="3134" cy="2296"/>
              <a:chOff x="72" y="1256"/>
              <a:chExt cx="3134" cy="2296"/>
            </a:xfrm>
          </p:grpSpPr>
          <p:sp>
            <p:nvSpPr>
              <p:cNvPr id="280586" name="Rectangle 101"/>
              <p:cNvSpPr>
                <a:spLocks noChangeArrowheads="1"/>
              </p:cNvSpPr>
              <p:nvPr/>
            </p:nvSpPr>
            <p:spPr bwMode="auto">
              <a:xfrm rot="5400000">
                <a:off x="1834" y="1581"/>
                <a:ext cx="176" cy="970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uk-UA"/>
              </a:p>
            </p:txBody>
          </p:sp>
          <p:grpSp>
            <p:nvGrpSpPr>
              <p:cNvPr id="280587" name="Group 6"/>
              <p:cNvGrpSpPr>
                <a:grpSpLocks/>
              </p:cNvGrpSpPr>
              <p:nvPr/>
            </p:nvGrpSpPr>
            <p:grpSpPr bwMode="auto">
              <a:xfrm>
                <a:off x="72" y="1256"/>
                <a:ext cx="3134" cy="2296"/>
                <a:chOff x="360" y="1672"/>
                <a:chExt cx="3134" cy="2296"/>
              </a:xfrm>
            </p:grpSpPr>
            <p:graphicFrame>
              <p:nvGraphicFramePr>
                <p:cNvPr id="8" name="Object 12"/>
                <p:cNvGraphicFramePr>
                  <a:graphicFrameLocks noChangeAspect="1"/>
                </p:cNvGraphicFramePr>
                <p:nvPr/>
              </p:nvGraphicFramePr>
              <p:xfrm>
                <a:off x="1239" y="2897"/>
                <a:ext cx="99" cy="1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0593" name="Equation" r:id="rId3" imgW="88560" imgH="164880" progId="Equation.DSMT4">
                        <p:embed/>
                      </p:oleObj>
                    </mc:Choice>
                    <mc:Fallback>
                      <p:oleObj name="Equation" r:id="rId3" imgW="88560" imgH="164880" progId="Equation.DSMT4">
                        <p:embed/>
                        <p:pic>
                          <p:nvPicPr>
                            <p:cNvPr id="0" name="Picture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39" y="2897"/>
                              <a:ext cx="99" cy="18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" name="Object 13"/>
                <p:cNvGraphicFramePr>
                  <a:graphicFrameLocks noChangeAspect="1"/>
                </p:cNvGraphicFramePr>
                <p:nvPr/>
              </p:nvGraphicFramePr>
              <p:xfrm>
                <a:off x="1034" y="2552"/>
                <a:ext cx="99" cy="1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0594" name="Equation" r:id="rId5" imgW="88560" imgH="164880" progId="Equation.DSMT4">
                        <p:embed/>
                      </p:oleObj>
                    </mc:Choice>
                    <mc:Fallback>
                      <p:oleObj name="Equation" r:id="rId5" imgW="88560" imgH="164880" progId="Equation.DSMT4">
                        <p:embed/>
                        <p:pic>
                          <p:nvPicPr>
                            <p:cNvPr id="0" name="Picture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34" y="2552"/>
                              <a:ext cx="99" cy="18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80590" name="Group 7"/>
                <p:cNvGrpSpPr>
                  <a:grpSpLocks/>
                </p:cNvGrpSpPr>
                <p:nvPr/>
              </p:nvGrpSpPr>
              <p:grpSpPr bwMode="auto">
                <a:xfrm>
                  <a:off x="360" y="1672"/>
                  <a:ext cx="3134" cy="2296"/>
                  <a:chOff x="1030" y="1508"/>
                  <a:chExt cx="3134" cy="2296"/>
                </a:xfrm>
              </p:grpSpPr>
              <p:graphicFrame>
                <p:nvGraphicFramePr>
                  <p:cNvPr id="3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1849" y="1508"/>
                  <a:ext cx="186" cy="2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80595" name="Equation" r:id="rId6" imgW="139680" imgH="164880" progId="Equation.DSMT4">
                          <p:embed/>
                        </p:oleObj>
                      </mc:Choice>
                      <mc:Fallback>
                        <p:oleObj name="Equation" r:id="rId6" imgW="139680" imgH="164880" progId="Equation.DSMT4">
                          <p:embed/>
                          <p:pic>
                            <p:nvPicPr>
                              <p:cNvPr id="0" name="Picture 1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49" y="1508"/>
                                <a:ext cx="186" cy="22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3979" y="2519"/>
                  <a:ext cx="169" cy="19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80596" name="Equation" r:id="rId8" imgW="126720" imgH="139680" progId="Equation.DSMT4">
                          <p:embed/>
                        </p:oleObj>
                      </mc:Choice>
                      <mc:Fallback>
                        <p:oleObj name="Equation" r:id="rId8" imgW="126720" imgH="139680" progId="Equation.DSMT4">
                          <p:embed/>
                          <p:pic>
                            <p:nvPicPr>
                              <p:cNvPr id="0" name="Picture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79" y="2519"/>
                                <a:ext cx="169" cy="191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280593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030" y="1581"/>
                    <a:ext cx="3134" cy="2223"/>
                    <a:chOff x="1030" y="1581"/>
                    <a:chExt cx="3134" cy="2223"/>
                  </a:xfrm>
                </p:grpSpPr>
                <p:sp>
                  <p:nvSpPr>
                    <p:cNvPr id="280594" name="Line 11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1049" y="1726"/>
                      <a:ext cx="2903" cy="0"/>
                    </a:xfrm>
                    <a:prstGeom prst="line">
                      <a:avLst/>
                    </a:prstGeom>
                    <a:noFill/>
                    <a:ln w="1270">
                      <a:solidFill>
                        <a:srgbClr val="242424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grpSp>
                  <p:nvGrpSpPr>
                    <p:cNvPr id="280595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0" y="1581"/>
                      <a:ext cx="3134" cy="2223"/>
                      <a:chOff x="1030" y="1581"/>
                      <a:chExt cx="3134" cy="2223"/>
                    </a:xfrm>
                  </p:grpSpPr>
                  <p:sp>
                    <p:nvSpPr>
                      <p:cNvPr id="280596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53" y="2720"/>
                        <a:ext cx="1990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80597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247" y="2723"/>
                        <a:ext cx="1985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80598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637" y="2725"/>
                        <a:ext cx="1980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80599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13" y="2718"/>
                        <a:ext cx="1995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80600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707" y="2693"/>
                        <a:ext cx="2223" cy="0"/>
                      </a:xfrm>
                      <a:prstGeom prst="line">
                        <a:avLst/>
                      </a:prstGeom>
                      <a:noFill/>
                      <a:ln w="36195">
                        <a:solidFill>
                          <a:srgbClr val="242424"/>
                        </a:solidFill>
                        <a:miter lim="800000"/>
                        <a:headEnd/>
                        <a:tailEnd type="stealth" w="med" len="lg"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80601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443" y="2725"/>
                        <a:ext cx="1980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80602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205" y="2718"/>
                        <a:ext cx="1995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80603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595" y="2723"/>
                        <a:ext cx="1985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grpSp>
                    <p:nvGrpSpPr>
                      <p:cNvPr id="280604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80" y="1726"/>
                        <a:ext cx="387" cy="1990"/>
                        <a:chOff x="8078" y="1360"/>
                        <a:chExt cx="396" cy="1774"/>
                      </a:xfrm>
                    </p:grpSpPr>
                    <p:sp>
                      <p:nvSpPr>
                        <p:cNvPr id="280605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7389" y="2246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06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7192" y="2246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07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7587" y="2246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</p:grpSp>
                  <p:sp>
                    <p:nvSpPr>
                      <p:cNvPr id="28060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1049" y="1892"/>
                        <a:ext cx="2915" cy="0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grpSp>
                    <p:nvGrpSpPr>
                      <p:cNvPr id="280609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7" y="2057"/>
                        <a:ext cx="2923" cy="1661"/>
                        <a:chOff x="6097" y="1154"/>
                        <a:chExt cx="1776" cy="1982"/>
                      </a:xfrm>
                    </p:grpSpPr>
                    <p:sp>
                      <p:nvSpPr>
                        <p:cNvPr id="280610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097" y="1557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11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097" y="1952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12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097" y="2347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13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097" y="2741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14" name="Line 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097" y="3135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15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097" y="1360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16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097" y="1755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17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097" y="2149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18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097" y="2544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19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097" y="2938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20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0800000">
                          <a:off x="6099" y="1154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</p:grpSp>
                  <p:sp>
                    <p:nvSpPr>
                      <p:cNvPr id="280621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786" y="2720"/>
                        <a:ext cx="1990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80622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V="1">
                        <a:off x="2597" y="1166"/>
                        <a:ext cx="0" cy="3134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000000"/>
                        </a:solidFill>
                        <a:round/>
                        <a:headEnd/>
                        <a:tailEnd type="stealth" w="med" len="lg"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80623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21" y="1741"/>
                        <a:ext cx="0" cy="196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lg"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grpSp>
                    <p:nvGrpSpPr>
                      <p:cNvPr id="280624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72" y="1718"/>
                        <a:ext cx="386" cy="1990"/>
                        <a:chOff x="8078" y="1360"/>
                        <a:chExt cx="396" cy="1774"/>
                      </a:xfrm>
                    </p:grpSpPr>
                    <p:sp>
                      <p:nvSpPr>
                        <p:cNvPr id="280625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7389" y="2246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26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7192" y="2246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  <p:sp>
                      <p:nvSpPr>
                        <p:cNvPr id="280627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7587" y="2246"/>
                          <a:ext cx="1774" cy="1"/>
                        </a:xfrm>
                        <a:prstGeom prst="line">
                          <a:avLst/>
                        </a:prstGeom>
                        <a:noFill/>
                        <a:ln w="1270">
                          <a:solidFill>
                            <a:srgbClr val="242424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uk-UA"/>
                        </a:p>
                      </p:txBody>
                    </p:sp>
                  </p:grpSp>
                  <p:sp>
                    <p:nvSpPr>
                      <p:cNvPr id="280628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410" y="2710"/>
                        <a:ext cx="1985" cy="1"/>
                      </a:xfrm>
                      <a:prstGeom prst="line">
                        <a:avLst/>
                      </a:prstGeom>
                      <a:noFill/>
                      <a:ln w="1270">
                        <a:solidFill>
                          <a:srgbClr val="242424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</p:grpSp>
              </p:grpSp>
            </p:grpSp>
          </p:grpSp>
        </p:grpSp>
      </p:grpSp>
      <p:sp>
        <p:nvSpPr>
          <p:cNvPr id="280629" name="Title 1"/>
          <p:cNvSpPr>
            <a:spLocks/>
          </p:cNvSpPr>
          <p:nvPr/>
        </p:nvSpPr>
        <p:spPr bwMode="auto">
          <a:xfrm>
            <a:off x="5289550" y="2109788"/>
            <a:ext cx="6519863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1</a:t>
            </a:r>
            <a:r>
              <a:rPr lang="uk-UA" sz="2400">
                <a:solidFill>
                  <a:schemeClr val="bg1"/>
                </a:solidFill>
              </a:rPr>
              <a:t>) яку частину (у відсотках) становить площа зеленої фігури від площі жовтої;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2) яку частину (у відсотках) становить площа жовтої фігури від площі зеленої;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3) на скільки відсотків площа зеленої фігури більша за площу жовтої;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4) на скільки відсотків площа жовтої фігури менша від площі зеленої?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AutoShape 12" descr="Дикий пляж море — лучшие обои моря на рабочий стол (1920x1200)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2930" name="Title 1"/>
          <p:cNvSpPr>
            <a:spLocks/>
          </p:cNvSpPr>
          <p:nvPr/>
        </p:nvSpPr>
        <p:spPr bwMode="auto">
          <a:xfrm>
            <a:off x="2316163" y="160338"/>
            <a:ext cx="7254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>
                <a:solidFill>
                  <a:schemeClr val="bg1"/>
                </a:solidFill>
              </a:rPr>
              <a:t>Патріотичні задачі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3638"/>
            <a:ext cx="121920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AutoShape 12" descr="Дикий пляж море — лучшие обои моря на рабочий стол (1920x1200)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81603" name="Title 1"/>
          <p:cNvSpPr>
            <a:spLocks/>
          </p:cNvSpPr>
          <p:nvPr/>
        </p:nvSpPr>
        <p:spPr bwMode="auto">
          <a:xfrm>
            <a:off x="2316163" y="160338"/>
            <a:ext cx="7254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>
                <a:solidFill>
                  <a:schemeClr val="bg1"/>
                </a:solidFill>
              </a:rPr>
              <a:t>Патріотичні задачі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81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093788"/>
            <a:ext cx="1195546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AutoShape 12" descr="Дикий пляж море — лучшие обои моря на рабочий стол (1920x1200)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82627" name="Title 1"/>
          <p:cNvSpPr>
            <a:spLocks/>
          </p:cNvSpPr>
          <p:nvPr/>
        </p:nvSpPr>
        <p:spPr bwMode="auto">
          <a:xfrm>
            <a:off x="2316163" y="160338"/>
            <a:ext cx="7254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>
                <a:solidFill>
                  <a:schemeClr val="bg1"/>
                </a:solidFill>
              </a:rPr>
              <a:t>Патріотичні задачі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82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1168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AutoShape 12" descr="Дикий пляж море — лучшие обои моря на рабочий стол (1920x1200)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83651" name="Title 1"/>
          <p:cNvSpPr>
            <a:spLocks/>
          </p:cNvSpPr>
          <p:nvPr/>
        </p:nvSpPr>
        <p:spPr bwMode="auto">
          <a:xfrm>
            <a:off x="2316163" y="160338"/>
            <a:ext cx="7254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>
                <a:solidFill>
                  <a:schemeClr val="bg1"/>
                </a:solidFill>
              </a:rPr>
              <a:t>Патріотичні задачі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83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1371600"/>
            <a:ext cx="11709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AutoShape 12" descr="Дикий пляж море — лучшие обои моря на рабочий стол (1920x1200)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84675" name="Title 1"/>
          <p:cNvSpPr>
            <a:spLocks/>
          </p:cNvSpPr>
          <p:nvPr/>
        </p:nvSpPr>
        <p:spPr bwMode="auto">
          <a:xfrm>
            <a:off x="2316163" y="160338"/>
            <a:ext cx="7254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>
                <a:solidFill>
                  <a:schemeClr val="bg1"/>
                </a:solidFill>
              </a:rPr>
              <a:t>Патріотичні задачі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84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046163"/>
            <a:ext cx="120142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itle 1"/>
          <p:cNvSpPr>
            <a:spLocks/>
          </p:cNvSpPr>
          <p:nvPr/>
        </p:nvSpPr>
        <p:spPr bwMode="auto">
          <a:xfrm>
            <a:off x="992188" y="0"/>
            <a:ext cx="10058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 b="1">
                <a:solidFill>
                  <a:schemeClr val="bg1"/>
                </a:solidFill>
              </a:rPr>
              <a:t>Геометрія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9626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39900"/>
            <a:ext cx="60325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0" y="1470025"/>
            <a:ext cx="56086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itle 1"/>
          <p:cNvSpPr>
            <a:spLocks/>
          </p:cNvSpPr>
          <p:nvPr/>
        </p:nvSpPr>
        <p:spPr bwMode="auto">
          <a:xfrm>
            <a:off x="992188" y="0"/>
            <a:ext cx="10058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 b="1">
                <a:solidFill>
                  <a:schemeClr val="bg1"/>
                </a:solidFill>
              </a:rPr>
              <a:t>День народження прямокутного трикутника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7284" name="Rectangle 12"/>
          <p:cNvSpPr>
            <a:spLocks noChangeArrowheads="1"/>
          </p:cNvSpPr>
          <p:nvPr/>
        </p:nvSpPr>
        <p:spPr bwMode="auto">
          <a:xfrm>
            <a:off x="1763713" y="1978025"/>
            <a:ext cx="3108325" cy="1954213"/>
          </a:xfrm>
          <a:prstGeom prst="rect">
            <a:avLst/>
          </a:prstGeom>
          <a:solidFill>
            <a:srgbClr val="00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2008" name="Line 40"/>
          <p:cNvSpPr>
            <a:spLocks noChangeShapeType="1"/>
          </p:cNvSpPr>
          <p:nvPr/>
        </p:nvSpPr>
        <p:spPr bwMode="auto">
          <a:xfrm flipV="1">
            <a:off x="1763713" y="1978025"/>
            <a:ext cx="3108325" cy="1954213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42009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22545">
            <a:off x="815975" y="3983038"/>
            <a:ext cx="879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0" name="AutoShape 43"/>
          <p:cNvSpPr>
            <a:spLocks noChangeArrowheads="1"/>
          </p:cNvSpPr>
          <p:nvPr/>
        </p:nvSpPr>
        <p:spPr bwMode="auto">
          <a:xfrm>
            <a:off x="5532438" y="2714625"/>
            <a:ext cx="976312" cy="320675"/>
          </a:xfrm>
          <a:prstGeom prst="rightArrow">
            <a:avLst>
              <a:gd name="adj1" fmla="val 50000"/>
              <a:gd name="adj2" fmla="val 7611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2027" name="AutoShape 43"/>
          <p:cNvSpPr>
            <a:spLocks noChangeArrowheads="1"/>
          </p:cNvSpPr>
          <p:nvPr/>
        </p:nvSpPr>
        <p:spPr bwMode="auto">
          <a:xfrm rot="-5400000">
            <a:off x="8055769" y="1480344"/>
            <a:ext cx="1954213" cy="3108325"/>
          </a:xfrm>
          <a:prstGeom prst="rtTriangle">
            <a:avLst/>
          </a:prstGeom>
          <a:solidFill>
            <a:srgbClr val="00FF00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2028" name="AutoShape 44"/>
          <p:cNvSpPr>
            <a:spLocks noChangeArrowheads="1"/>
          </p:cNvSpPr>
          <p:nvPr/>
        </p:nvSpPr>
        <p:spPr bwMode="auto">
          <a:xfrm rot="5400000">
            <a:off x="7974806" y="1159669"/>
            <a:ext cx="1954213" cy="3108325"/>
          </a:xfrm>
          <a:prstGeom prst="rtTriangle">
            <a:avLst/>
          </a:prstGeom>
          <a:solidFill>
            <a:srgbClr val="00FF00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8" grpId="0" animBg="1"/>
      <p:bldP spid="42010" grpId="0" animBg="1"/>
      <p:bldP spid="42027" grpId="0" animBg="1"/>
      <p:bldP spid="420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Title 1"/>
          <p:cNvSpPr>
            <a:spLocks/>
          </p:cNvSpPr>
          <p:nvPr/>
        </p:nvSpPr>
        <p:spPr bwMode="auto">
          <a:xfrm>
            <a:off x="992188" y="0"/>
            <a:ext cx="10058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 b="1">
                <a:solidFill>
                  <a:schemeClr val="bg1"/>
                </a:solidFill>
              </a:rPr>
              <a:t>Прямокутний трикутник</a:t>
            </a:r>
            <a:endParaRPr lang="en-US" sz="3200" b="1">
              <a:solidFill>
                <a:schemeClr val="bg1"/>
              </a:solidFill>
            </a:endParaRPr>
          </a:p>
        </p:txBody>
      </p:sp>
      <p:grpSp>
        <p:nvGrpSpPr>
          <p:cNvPr id="152580" name="Group 21"/>
          <p:cNvGrpSpPr>
            <a:grpSpLocks/>
          </p:cNvGrpSpPr>
          <p:nvPr/>
        </p:nvGrpSpPr>
        <p:grpSpPr bwMode="auto">
          <a:xfrm>
            <a:off x="3027363" y="1558925"/>
            <a:ext cx="4194175" cy="2498725"/>
            <a:chOff x="4616" y="2262"/>
            <a:chExt cx="2642" cy="1574"/>
          </a:xfrm>
        </p:grpSpPr>
        <p:grpSp>
          <p:nvGrpSpPr>
            <p:cNvPr id="152590" name="Group 16"/>
            <p:cNvGrpSpPr>
              <a:grpSpLocks/>
            </p:cNvGrpSpPr>
            <p:nvPr/>
          </p:nvGrpSpPr>
          <p:grpSpPr bwMode="auto">
            <a:xfrm>
              <a:off x="4616" y="3688"/>
              <a:ext cx="2627" cy="143"/>
              <a:chOff x="4772" y="1881"/>
              <a:chExt cx="2627" cy="143"/>
            </a:xfrm>
          </p:grpSpPr>
          <p:sp>
            <p:nvSpPr>
              <p:cNvPr id="152593" name="Line 14"/>
              <p:cNvSpPr>
                <a:spLocks noChangeShapeType="1"/>
              </p:cNvSpPr>
              <p:nvPr/>
            </p:nvSpPr>
            <p:spPr bwMode="auto">
              <a:xfrm flipH="1">
                <a:off x="4772" y="2024"/>
                <a:ext cx="261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594" name="Rectangle 18"/>
              <p:cNvSpPr>
                <a:spLocks noChangeArrowheads="1"/>
              </p:cNvSpPr>
              <p:nvPr/>
            </p:nvSpPr>
            <p:spPr bwMode="auto">
              <a:xfrm>
                <a:off x="7243" y="1881"/>
                <a:ext cx="156" cy="140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152591" name="Line 14"/>
            <p:cNvSpPr>
              <a:spLocks noChangeShapeType="1"/>
            </p:cNvSpPr>
            <p:nvPr/>
          </p:nvSpPr>
          <p:spPr bwMode="auto">
            <a:xfrm flipH="1">
              <a:off x="7258" y="2262"/>
              <a:ext cx="0" cy="157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2592" name="Line 14"/>
            <p:cNvSpPr>
              <a:spLocks noChangeShapeType="1"/>
            </p:cNvSpPr>
            <p:nvPr/>
          </p:nvSpPr>
          <p:spPr bwMode="auto">
            <a:xfrm flipH="1">
              <a:off x="4616" y="2262"/>
              <a:ext cx="2642" cy="15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1588" name="Group 84"/>
          <p:cNvGrpSpPr>
            <a:grpSpLocks/>
          </p:cNvGrpSpPr>
          <p:nvPr/>
        </p:nvGrpSpPr>
        <p:grpSpPr bwMode="auto">
          <a:xfrm>
            <a:off x="7221538" y="1563688"/>
            <a:ext cx="1262062" cy="2498725"/>
            <a:chOff x="4554" y="974"/>
            <a:chExt cx="795" cy="1574"/>
          </a:xfrm>
        </p:grpSpPr>
        <p:sp>
          <p:nvSpPr>
            <p:cNvPr id="152588" name="Subtitle 2"/>
            <p:cNvSpPr>
              <a:spLocks/>
            </p:cNvSpPr>
            <p:nvPr/>
          </p:nvSpPr>
          <p:spPr bwMode="auto">
            <a:xfrm>
              <a:off x="4681" y="1595"/>
              <a:ext cx="66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ru-RU" sz="2400">
                  <a:solidFill>
                    <a:schemeClr val="bg1"/>
                  </a:solidFill>
                </a:rPr>
                <a:t>Катет</a:t>
              </a:r>
              <a:endParaRPr lang="uk-UA" sz="2400">
                <a:solidFill>
                  <a:schemeClr val="bg1"/>
                </a:solidFill>
              </a:endParaRPr>
            </a:p>
          </p:txBody>
        </p:sp>
        <p:sp>
          <p:nvSpPr>
            <p:cNvPr id="152589" name="Line 14"/>
            <p:cNvSpPr>
              <a:spLocks noChangeShapeType="1"/>
            </p:cNvSpPr>
            <p:nvPr/>
          </p:nvSpPr>
          <p:spPr bwMode="auto">
            <a:xfrm flipH="1">
              <a:off x="4554" y="974"/>
              <a:ext cx="0" cy="1574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1592" name="Group 88"/>
          <p:cNvGrpSpPr>
            <a:grpSpLocks/>
          </p:cNvGrpSpPr>
          <p:nvPr/>
        </p:nvGrpSpPr>
        <p:grpSpPr bwMode="auto">
          <a:xfrm>
            <a:off x="3027363" y="4044950"/>
            <a:ext cx="4157662" cy="631825"/>
            <a:chOff x="1907" y="2548"/>
            <a:chExt cx="2619" cy="398"/>
          </a:xfrm>
        </p:grpSpPr>
        <p:sp>
          <p:nvSpPr>
            <p:cNvPr id="152586" name="Subtitle 2"/>
            <p:cNvSpPr>
              <a:spLocks/>
            </p:cNvSpPr>
            <p:nvPr/>
          </p:nvSpPr>
          <p:spPr bwMode="auto">
            <a:xfrm>
              <a:off x="2907" y="2725"/>
              <a:ext cx="66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ru-RU" sz="2400">
                  <a:solidFill>
                    <a:schemeClr val="bg1"/>
                  </a:solidFill>
                </a:rPr>
                <a:t>Катет</a:t>
              </a:r>
              <a:endParaRPr lang="uk-UA" sz="2400">
                <a:solidFill>
                  <a:schemeClr val="bg1"/>
                </a:solidFill>
              </a:endParaRPr>
            </a:p>
          </p:txBody>
        </p:sp>
        <p:sp>
          <p:nvSpPr>
            <p:cNvPr id="152587" name="Line 14"/>
            <p:cNvSpPr>
              <a:spLocks noChangeShapeType="1"/>
            </p:cNvSpPr>
            <p:nvPr/>
          </p:nvSpPr>
          <p:spPr bwMode="auto">
            <a:xfrm flipH="1">
              <a:off x="1907" y="2548"/>
              <a:ext cx="2619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1596" name="Group 92"/>
          <p:cNvGrpSpPr>
            <a:grpSpLocks/>
          </p:cNvGrpSpPr>
          <p:nvPr/>
        </p:nvGrpSpPr>
        <p:grpSpPr bwMode="auto">
          <a:xfrm>
            <a:off x="3027363" y="1558925"/>
            <a:ext cx="4194175" cy="2486025"/>
            <a:chOff x="1907" y="982"/>
            <a:chExt cx="2642" cy="1566"/>
          </a:xfrm>
        </p:grpSpPr>
        <p:sp>
          <p:nvSpPr>
            <p:cNvPr id="152584" name="Subtitle 2"/>
            <p:cNvSpPr>
              <a:spLocks/>
            </p:cNvSpPr>
            <p:nvPr/>
          </p:nvSpPr>
          <p:spPr bwMode="auto">
            <a:xfrm>
              <a:off x="2307" y="1374"/>
              <a:ext cx="120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>
                  <a:solidFill>
                    <a:schemeClr val="bg1"/>
                  </a:solidFill>
                </a:rPr>
                <a:t>Гіпотенуза</a:t>
              </a:r>
            </a:p>
          </p:txBody>
        </p:sp>
        <p:sp>
          <p:nvSpPr>
            <p:cNvPr id="152585" name="Line 14"/>
            <p:cNvSpPr>
              <a:spLocks noChangeShapeType="1"/>
            </p:cNvSpPr>
            <p:nvPr/>
          </p:nvSpPr>
          <p:spPr bwMode="auto">
            <a:xfrm flipH="1">
              <a:off x="1907" y="982"/>
              <a:ext cx="2642" cy="156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itle 1"/>
          <p:cNvSpPr>
            <a:spLocks/>
          </p:cNvSpPr>
          <p:nvPr/>
        </p:nvSpPr>
        <p:spPr bwMode="auto">
          <a:xfrm>
            <a:off x="82550" y="771525"/>
            <a:ext cx="11752263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</a:t>
            </a:r>
            <a:r>
              <a:rPr lang="en-US" sz="2800" b="1">
                <a:solidFill>
                  <a:schemeClr val="bg1"/>
                </a:solidFill>
              </a:rPr>
              <a:t>1</a:t>
            </a:r>
            <a:r>
              <a:rPr lang="uk-UA" sz="2800" b="1">
                <a:solidFill>
                  <a:schemeClr val="bg1"/>
                </a:solidFill>
              </a:rPr>
              <a:t>. 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На рисунку зображено прямокутний трикутник АВС, АС =7, ВС=24. Визначте: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довжину </a:t>
            </a:r>
            <a:r>
              <a:rPr lang="uk-UA" sz="2400" i="1">
                <a:solidFill>
                  <a:schemeClr val="bg1"/>
                </a:solidFill>
              </a:rPr>
              <a:t>АВ;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периметр трикутника АВС;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площу трикутника АВС;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косинус кута ВАС;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тангенс кута АВС;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синус кута АС</a:t>
            </a:r>
            <a:r>
              <a:rPr lang="en-US" sz="2400">
                <a:solidFill>
                  <a:schemeClr val="bg1"/>
                </a:solidFill>
              </a:rPr>
              <a:t>L</a:t>
            </a:r>
            <a:r>
              <a:rPr lang="uk-UA" sz="2400">
                <a:solidFill>
                  <a:schemeClr val="bg1"/>
                </a:solidFill>
              </a:rPr>
              <a:t>, де </a:t>
            </a:r>
            <a:r>
              <a:rPr lang="en-US" sz="2400">
                <a:solidFill>
                  <a:schemeClr val="bg1"/>
                </a:solidFill>
              </a:rPr>
              <a:t>CL</a:t>
            </a:r>
            <a:r>
              <a:rPr lang="uk-UA" sz="2400">
                <a:solidFill>
                  <a:schemeClr val="bg1"/>
                </a:solidFill>
              </a:rPr>
              <a:t> – бісектриса трикутника АВС;</a:t>
            </a:r>
            <a:endParaRPr lang="en-US" sz="2400">
              <a:solidFill>
                <a:schemeClr val="bg1"/>
              </a:solidFill>
            </a:endParaRP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висоту, проведену з вершини 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радіус кола, описаного навколо трикутника АВС;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медіану СМ, проведену з вершини прямого кута;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 площу трикутника АСМ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endParaRPr lang="uk-UA" sz="2400" i="1">
              <a:solidFill>
                <a:schemeClr val="bg1"/>
              </a:solidFill>
            </a:endParaRPr>
          </a:p>
        </p:txBody>
      </p:sp>
      <p:grpSp>
        <p:nvGrpSpPr>
          <p:cNvPr id="107525" name="Group 53"/>
          <p:cNvGrpSpPr>
            <a:grpSpLocks/>
          </p:cNvGrpSpPr>
          <p:nvPr/>
        </p:nvGrpSpPr>
        <p:grpSpPr bwMode="auto">
          <a:xfrm>
            <a:off x="8994775" y="1878013"/>
            <a:ext cx="2447925" cy="3741737"/>
            <a:chOff x="5689" y="1197"/>
            <a:chExt cx="1542" cy="2357"/>
          </a:xfrm>
        </p:grpSpPr>
        <p:sp>
          <p:nvSpPr>
            <p:cNvPr id="107526" name="Subtitle 2"/>
            <p:cNvSpPr>
              <a:spLocks/>
            </p:cNvSpPr>
            <p:nvPr/>
          </p:nvSpPr>
          <p:spPr bwMode="auto">
            <a:xfrm>
              <a:off x="6905" y="3333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А</a:t>
              </a:r>
            </a:p>
          </p:txBody>
        </p:sp>
        <p:sp>
          <p:nvSpPr>
            <p:cNvPr id="107527" name="Subtitle 2"/>
            <p:cNvSpPr>
              <a:spLocks/>
            </p:cNvSpPr>
            <p:nvPr/>
          </p:nvSpPr>
          <p:spPr bwMode="auto">
            <a:xfrm>
              <a:off x="5689" y="1197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В</a:t>
              </a:r>
            </a:p>
          </p:txBody>
        </p:sp>
        <p:sp>
          <p:nvSpPr>
            <p:cNvPr id="107528" name="Subtitle 2"/>
            <p:cNvSpPr>
              <a:spLocks/>
            </p:cNvSpPr>
            <p:nvPr/>
          </p:nvSpPr>
          <p:spPr bwMode="auto">
            <a:xfrm>
              <a:off x="5689" y="3333"/>
              <a:ext cx="3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uk-UA" sz="2400" i="1">
                  <a:solidFill>
                    <a:schemeClr val="bg1"/>
                  </a:solidFill>
                </a:rPr>
                <a:t>С</a:t>
              </a:r>
            </a:p>
          </p:txBody>
        </p:sp>
        <p:sp>
          <p:nvSpPr>
            <p:cNvPr id="107529" name="Rectangle 18"/>
            <p:cNvSpPr>
              <a:spLocks noChangeArrowheads="1"/>
            </p:cNvSpPr>
            <p:nvPr/>
          </p:nvSpPr>
          <p:spPr bwMode="auto">
            <a:xfrm rot="5400000">
              <a:off x="6010" y="3402"/>
              <a:ext cx="119" cy="109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uk-UA"/>
            </a:p>
          </p:txBody>
        </p:sp>
        <p:sp>
          <p:nvSpPr>
            <p:cNvPr id="107530" name="AutoShape 36"/>
            <p:cNvSpPr>
              <a:spLocks noChangeArrowheads="1"/>
            </p:cNvSpPr>
            <p:nvPr/>
          </p:nvSpPr>
          <p:spPr bwMode="auto">
            <a:xfrm>
              <a:off x="6015" y="1308"/>
              <a:ext cx="890" cy="2214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itle 1"/>
          <p:cNvSpPr>
            <a:spLocks/>
          </p:cNvSpPr>
          <p:nvPr/>
        </p:nvSpPr>
        <p:spPr bwMode="auto">
          <a:xfrm>
            <a:off x="992188" y="0"/>
            <a:ext cx="10058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 b="1">
                <a:solidFill>
                  <a:schemeClr val="bg1"/>
                </a:solidFill>
              </a:rPr>
              <a:t>День народження рівнобедреного трикутника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48484" name="Rectangle 12"/>
          <p:cNvSpPr>
            <a:spLocks noChangeArrowheads="1"/>
          </p:cNvSpPr>
          <p:nvPr/>
        </p:nvSpPr>
        <p:spPr bwMode="auto">
          <a:xfrm>
            <a:off x="661988" y="1978025"/>
            <a:ext cx="3108325" cy="1954213"/>
          </a:xfrm>
          <a:prstGeom prst="rect">
            <a:avLst/>
          </a:prstGeom>
          <a:solidFill>
            <a:srgbClr val="00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2008" name="Line 40"/>
          <p:cNvSpPr>
            <a:spLocks noChangeShapeType="1"/>
          </p:cNvSpPr>
          <p:nvPr/>
        </p:nvSpPr>
        <p:spPr bwMode="auto">
          <a:xfrm flipV="1">
            <a:off x="2214563" y="1978025"/>
            <a:ext cx="0" cy="1954213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42009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960120">
            <a:off x="6219031" y="4258469"/>
            <a:ext cx="8794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0" name="AutoShape 43"/>
          <p:cNvSpPr>
            <a:spLocks noChangeArrowheads="1"/>
          </p:cNvSpPr>
          <p:nvPr/>
        </p:nvSpPr>
        <p:spPr bwMode="auto">
          <a:xfrm>
            <a:off x="4165600" y="2714625"/>
            <a:ext cx="976313" cy="320675"/>
          </a:xfrm>
          <a:prstGeom prst="rightArrow">
            <a:avLst>
              <a:gd name="adj1" fmla="val 50000"/>
              <a:gd name="adj2" fmla="val 7611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1606550" y="1266825"/>
            <a:ext cx="1384300" cy="469900"/>
          </a:xfrm>
          <a:prstGeom prst="curvedDownArrow">
            <a:avLst>
              <a:gd name="adj1" fmla="val 58919"/>
              <a:gd name="adj2" fmla="val 117838"/>
              <a:gd name="adj3" fmla="val 33333"/>
            </a:avLst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6267" name="Rectangle 12"/>
          <p:cNvSpPr>
            <a:spLocks noChangeArrowheads="1"/>
          </p:cNvSpPr>
          <p:nvPr/>
        </p:nvSpPr>
        <p:spPr bwMode="auto">
          <a:xfrm>
            <a:off x="5521325" y="1978025"/>
            <a:ext cx="1571625" cy="1954213"/>
          </a:xfrm>
          <a:prstGeom prst="rect">
            <a:avLst/>
          </a:prstGeom>
          <a:solidFill>
            <a:srgbClr val="00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Line 40"/>
          <p:cNvSpPr>
            <a:spLocks noChangeShapeType="1"/>
          </p:cNvSpPr>
          <p:nvPr/>
        </p:nvSpPr>
        <p:spPr bwMode="auto">
          <a:xfrm flipH="1" flipV="1">
            <a:off x="5521325" y="1978025"/>
            <a:ext cx="866775" cy="1954213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" name="AutoShape 43"/>
          <p:cNvSpPr>
            <a:spLocks noChangeArrowheads="1"/>
          </p:cNvSpPr>
          <p:nvPr/>
        </p:nvSpPr>
        <p:spPr bwMode="auto">
          <a:xfrm>
            <a:off x="7604125" y="2770188"/>
            <a:ext cx="976313" cy="320675"/>
          </a:xfrm>
          <a:prstGeom prst="rightArrow">
            <a:avLst>
              <a:gd name="adj1" fmla="val 50000"/>
              <a:gd name="adj2" fmla="val 7611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6270" name="AutoShape 14"/>
          <p:cNvSpPr>
            <a:spLocks noChangeArrowheads="1"/>
          </p:cNvSpPr>
          <p:nvPr/>
        </p:nvSpPr>
        <p:spPr bwMode="auto">
          <a:xfrm>
            <a:off x="8791575" y="1978025"/>
            <a:ext cx="1539875" cy="19542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8" grpId="0" animBg="1"/>
      <p:bldP spid="42010" grpId="0" animBg="1"/>
      <p:bldP spid="96266" grpId="0" animBg="1"/>
      <p:bldP spid="96267" grpId="0" animBg="1"/>
      <p:bldP spid="2" grpId="0" animBg="1"/>
      <p:bldP spid="3" grpId="0" animBg="1"/>
      <p:bldP spid="962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9" name="Title 1"/>
          <p:cNvSpPr>
            <a:spLocks/>
          </p:cNvSpPr>
          <p:nvPr/>
        </p:nvSpPr>
        <p:spPr bwMode="auto">
          <a:xfrm>
            <a:off x="195263" y="427038"/>
            <a:ext cx="118300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defTabSz="914400">
              <a:lnSpc>
                <a:spcPct val="90000"/>
              </a:lnSpc>
            </a:pPr>
            <a:r>
              <a:rPr lang="uk-UA" sz="2800" b="1">
                <a:solidFill>
                  <a:schemeClr val="bg1"/>
                </a:solidFill>
              </a:rPr>
              <a:t>Задача 2. 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endParaRPr lang="en-US" sz="3200" b="1">
              <a:solidFill>
                <a:schemeClr val="bg1"/>
              </a:solidFill>
            </a:endParaRPr>
          </a:p>
          <a:p>
            <a:pPr marL="342900" indent="-342900" defTabSz="914400">
              <a:lnSpc>
                <a:spcPct val="90000"/>
              </a:lnSpc>
            </a:pPr>
            <a:r>
              <a:rPr lang="uk-UA" sz="2400">
                <a:solidFill>
                  <a:schemeClr val="bg1"/>
                </a:solidFill>
              </a:rPr>
              <a:t>На рисунку зображено рівнобедрений трикутник АВС, АВ=ВС, АС=20, кут ВАС дорівнює 45</a:t>
            </a:r>
            <a:r>
              <a:rPr lang="uk-UA" sz="2400" baseline="30000">
                <a:solidFill>
                  <a:schemeClr val="bg1"/>
                </a:solidFill>
              </a:rPr>
              <a:t>0</a:t>
            </a:r>
            <a:r>
              <a:rPr lang="uk-UA" sz="2400">
                <a:solidFill>
                  <a:schemeClr val="bg1"/>
                </a:solidFill>
              </a:rPr>
              <a:t>. Визначте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кут АСВ;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кут АВС;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висоту ВН трикутника АВС;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бічну сторону АВ;</a:t>
            </a:r>
            <a:endParaRPr lang="en-US" sz="2400">
              <a:solidFill>
                <a:schemeClr val="bg1"/>
              </a:solidFill>
            </a:endParaRP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периметр трикутника АВС;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площу трикутника АВС;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r>
              <a:rPr lang="uk-UA" sz="2400">
                <a:solidFill>
                  <a:schemeClr val="bg1"/>
                </a:solidFill>
              </a:rPr>
              <a:t>радіус кола, описаного навколо трикутника АВС</a:t>
            </a:r>
          </a:p>
          <a:p>
            <a:pPr marL="342900" indent="-342900" defTabSz="914400">
              <a:lnSpc>
                <a:spcPct val="90000"/>
              </a:lnSpc>
              <a:buFontTx/>
              <a:buAutoNum type="arabicParenR"/>
            </a:pPr>
            <a:endParaRPr lang="uk-UA" sz="2400">
              <a:solidFill>
                <a:schemeClr val="bg1"/>
              </a:solidFill>
            </a:endParaRPr>
          </a:p>
        </p:txBody>
      </p:sp>
      <p:grpSp>
        <p:nvGrpSpPr>
          <p:cNvPr id="98321" name="Group 39"/>
          <p:cNvGrpSpPr>
            <a:grpSpLocks/>
          </p:cNvGrpSpPr>
          <p:nvPr/>
        </p:nvGrpSpPr>
        <p:grpSpPr bwMode="auto">
          <a:xfrm>
            <a:off x="6672263" y="3363913"/>
            <a:ext cx="5118100" cy="2351087"/>
            <a:chOff x="2844" y="1472"/>
            <a:chExt cx="3224" cy="1481"/>
          </a:xfrm>
        </p:grpSpPr>
        <p:grpSp>
          <p:nvGrpSpPr>
            <p:cNvPr id="98322" name="Group 35"/>
            <p:cNvGrpSpPr>
              <a:grpSpLocks/>
            </p:cNvGrpSpPr>
            <p:nvPr/>
          </p:nvGrpSpPr>
          <p:grpSpPr bwMode="auto">
            <a:xfrm>
              <a:off x="2844" y="1472"/>
              <a:ext cx="3224" cy="1481"/>
              <a:chOff x="4456" y="1007"/>
              <a:chExt cx="3224" cy="1481"/>
            </a:xfrm>
          </p:grpSpPr>
          <p:sp>
            <p:nvSpPr>
              <p:cNvPr id="98325" name="AutoShape 7"/>
              <p:cNvSpPr>
                <a:spLocks noChangeArrowheads="1"/>
              </p:cNvSpPr>
              <p:nvPr/>
            </p:nvSpPr>
            <p:spPr bwMode="auto">
              <a:xfrm>
                <a:off x="4704" y="1252"/>
                <a:ext cx="2650" cy="1015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326" name="Subtitle 2"/>
              <p:cNvSpPr>
                <a:spLocks/>
              </p:cNvSpPr>
              <p:nvPr/>
            </p:nvSpPr>
            <p:spPr bwMode="auto">
              <a:xfrm>
                <a:off x="4456" y="2267"/>
                <a:ext cx="326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</a:pPr>
                <a:r>
                  <a:rPr lang="uk-UA" sz="2400" i="1">
                    <a:solidFill>
                      <a:schemeClr val="bg1"/>
                    </a:solidFill>
                  </a:rPr>
                  <a:t>А</a:t>
                </a:r>
              </a:p>
            </p:txBody>
          </p:sp>
          <p:sp>
            <p:nvSpPr>
              <p:cNvPr id="98327" name="Subtitle 2"/>
              <p:cNvSpPr>
                <a:spLocks/>
              </p:cNvSpPr>
              <p:nvPr/>
            </p:nvSpPr>
            <p:spPr bwMode="auto">
              <a:xfrm>
                <a:off x="5920" y="1007"/>
                <a:ext cx="326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</a:pPr>
                <a:r>
                  <a:rPr lang="uk-UA" sz="2400" i="1">
                    <a:solidFill>
                      <a:schemeClr val="bg1"/>
                    </a:solidFill>
                  </a:rPr>
                  <a:t>В</a:t>
                </a:r>
              </a:p>
            </p:txBody>
          </p:sp>
          <p:sp>
            <p:nvSpPr>
              <p:cNvPr id="98328" name="Subtitle 2"/>
              <p:cNvSpPr>
                <a:spLocks/>
              </p:cNvSpPr>
              <p:nvPr/>
            </p:nvSpPr>
            <p:spPr bwMode="auto">
              <a:xfrm>
                <a:off x="7354" y="2267"/>
                <a:ext cx="326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</a:pPr>
                <a:r>
                  <a:rPr lang="uk-UA" sz="2400" i="1">
                    <a:solidFill>
                      <a:schemeClr val="bg1"/>
                    </a:solidFill>
                  </a:rPr>
                  <a:t>С</a:t>
                </a:r>
              </a:p>
            </p:txBody>
          </p:sp>
          <p:sp>
            <p:nvSpPr>
              <p:cNvPr id="98329" name="Arc 11"/>
              <p:cNvSpPr>
                <a:spLocks/>
              </p:cNvSpPr>
              <p:nvPr/>
            </p:nvSpPr>
            <p:spPr bwMode="auto">
              <a:xfrm rot="2337090">
                <a:off x="4943" y="2087"/>
                <a:ext cx="289" cy="126"/>
              </a:xfrm>
              <a:custGeom>
                <a:avLst/>
                <a:gdLst>
                  <a:gd name="T0" fmla="*/ 0 w 32742"/>
                  <a:gd name="T1" fmla="*/ 0 h 21600"/>
                  <a:gd name="T2" fmla="*/ 0 w 32742"/>
                  <a:gd name="T3" fmla="*/ 0 h 21600"/>
                  <a:gd name="T4" fmla="*/ 0 w 3274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2742"/>
                  <a:gd name="T10" fmla="*/ 0 h 21600"/>
                  <a:gd name="T11" fmla="*/ 32742 w 3274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742" h="21600" fill="none" extrusionOk="0">
                    <a:moveTo>
                      <a:pt x="0" y="3230"/>
                    </a:moveTo>
                    <a:cubicBezTo>
                      <a:pt x="3414" y="1118"/>
                      <a:pt x="7348" y="-1"/>
                      <a:pt x="11363" y="0"/>
                    </a:cubicBezTo>
                    <a:cubicBezTo>
                      <a:pt x="22102" y="0"/>
                      <a:pt x="31211" y="7890"/>
                      <a:pt x="32742" y="18520"/>
                    </a:cubicBezTo>
                  </a:path>
                  <a:path w="32742" h="21600" stroke="0" extrusionOk="0">
                    <a:moveTo>
                      <a:pt x="0" y="3230"/>
                    </a:moveTo>
                    <a:cubicBezTo>
                      <a:pt x="3414" y="1118"/>
                      <a:pt x="7348" y="-1"/>
                      <a:pt x="11363" y="0"/>
                    </a:cubicBezTo>
                    <a:cubicBezTo>
                      <a:pt x="22102" y="0"/>
                      <a:pt x="31211" y="7890"/>
                      <a:pt x="32742" y="18520"/>
                    </a:cubicBezTo>
                    <a:lnTo>
                      <a:pt x="11363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aphicFrame>
            <p:nvGraphicFramePr>
              <p:cNvPr id="4" name="Object 12"/>
              <p:cNvGraphicFramePr>
                <a:graphicFrameLocks noChangeAspect="1"/>
              </p:cNvGraphicFramePr>
              <p:nvPr/>
            </p:nvGraphicFramePr>
            <p:xfrm>
              <a:off x="5157" y="1962"/>
              <a:ext cx="304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17" name="Equation" r:id="rId3" imgW="253800" imgH="177480" progId="Equation.DSMT4">
                      <p:embed/>
                    </p:oleObj>
                  </mc:Choice>
                  <mc:Fallback>
                    <p:oleObj name="Equation" r:id="rId3" imgW="253800" imgH="177480" progId="Equation.DSMT4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57" y="1962"/>
                            <a:ext cx="304" cy="2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8323" name="Line 36"/>
            <p:cNvSpPr>
              <a:spLocks noChangeShapeType="1"/>
            </p:cNvSpPr>
            <p:nvPr/>
          </p:nvSpPr>
          <p:spPr bwMode="auto">
            <a:xfrm>
              <a:off x="3749" y="2115"/>
              <a:ext cx="108" cy="1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8324" name="Line 37"/>
            <p:cNvSpPr>
              <a:spLocks noChangeShapeType="1"/>
            </p:cNvSpPr>
            <p:nvPr/>
          </p:nvSpPr>
          <p:spPr bwMode="auto">
            <a:xfrm flipV="1">
              <a:off x="4974" y="2131"/>
              <a:ext cx="127" cy="12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itle 1"/>
          <p:cNvSpPr>
            <a:spLocks/>
          </p:cNvSpPr>
          <p:nvPr/>
        </p:nvSpPr>
        <p:spPr bwMode="auto">
          <a:xfrm>
            <a:off x="82550" y="0"/>
            <a:ext cx="119491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uk-UA" sz="3200" b="1">
                <a:solidFill>
                  <a:schemeClr val="bg1"/>
                </a:solidFill>
              </a:rPr>
              <a:t>День народження правильного (рівностороннього) трикутника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53604" name="Rectangle 12"/>
          <p:cNvSpPr>
            <a:spLocks noChangeArrowheads="1"/>
          </p:cNvSpPr>
          <p:nvPr/>
        </p:nvSpPr>
        <p:spPr bwMode="auto">
          <a:xfrm>
            <a:off x="1547813" y="2044700"/>
            <a:ext cx="3108325" cy="1954213"/>
          </a:xfrm>
          <a:prstGeom prst="rect">
            <a:avLst/>
          </a:prstGeom>
          <a:solidFill>
            <a:srgbClr val="00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5054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4262438"/>
            <a:ext cx="114458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0" name="AutoShape 43"/>
          <p:cNvSpPr>
            <a:spLocks noChangeArrowheads="1"/>
          </p:cNvSpPr>
          <p:nvPr/>
        </p:nvSpPr>
        <p:spPr bwMode="auto">
          <a:xfrm>
            <a:off x="5834063" y="2714625"/>
            <a:ext cx="976312" cy="320675"/>
          </a:xfrm>
          <a:prstGeom prst="rightArrow">
            <a:avLst>
              <a:gd name="adj1" fmla="val 50000"/>
              <a:gd name="adj2" fmla="val 7611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6447" name="AutoShape 15"/>
          <p:cNvSpPr>
            <a:spLocks noChangeArrowheads="1"/>
          </p:cNvSpPr>
          <p:nvPr/>
        </p:nvSpPr>
        <p:spPr bwMode="auto">
          <a:xfrm>
            <a:off x="7327900" y="1916113"/>
            <a:ext cx="2887663" cy="2236787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0" grpId="0" animBg="1"/>
      <p:bldP spid="146447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15620</TotalTime>
  <Words>721</Words>
  <Application>Microsoft Office PowerPoint</Application>
  <PresentationFormat>Широкоэкранный</PresentationFormat>
  <Paragraphs>107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Berlin</vt:lpstr>
      <vt:lpstr>Equation</vt:lpstr>
      <vt:lpstr>Підготовка до ЗНО 2022  у нових реаліях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Sfinks</cp:lastModifiedBy>
  <cp:revision>857</cp:revision>
  <dcterms:created xsi:type="dcterms:W3CDTF">2019-10-04T07:15:27Z</dcterms:created>
  <dcterms:modified xsi:type="dcterms:W3CDTF">2022-04-18T17:47:27Z</dcterms:modified>
</cp:coreProperties>
</file>