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92" r:id="rId4"/>
    <p:sldId id="341" r:id="rId5"/>
    <p:sldId id="342" r:id="rId6"/>
    <p:sldId id="303" r:id="rId7"/>
    <p:sldId id="271" r:id="rId8"/>
    <p:sldId id="265" r:id="rId9"/>
    <p:sldId id="331" r:id="rId10"/>
    <p:sldId id="343" r:id="rId11"/>
    <p:sldId id="266" r:id="rId12"/>
    <p:sldId id="332" r:id="rId13"/>
    <p:sldId id="334" r:id="rId14"/>
    <p:sldId id="336" r:id="rId15"/>
    <p:sldId id="339" r:id="rId16"/>
    <p:sldId id="344" r:id="rId17"/>
    <p:sldId id="289" r:id="rId18"/>
    <p:sldId id="302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8CD3D7-6BAB-49F7-844C-03E7548DF7D6}">
          <p14:sldIdLst>
            <p14:sldId id="256"/>
            <p14:sldId id="263"/>
            <p14:sldId id="292"/>
            <p14:sldId id="341"/>
            <p14:sldId id="342"/>
            <p14:sldId id="303"/>
            <p14:sldId id="271"/>
            <p14:sldId id="265"/>
            <p14:sldId id="331"/>
            <p14:sldId id="343"/>
            <p14:sldId id="266"/>
            <p14:sldId id="332"/>
            <p14:sldId id="334"/>
            <p14:sldId id="336"/>
            <p14:sldId id="339"/>
            <p14:sldId id="344"/>
            <p14:sldId id="289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Lashevska" initials="AL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F382D"/>
    <a:srgbClr val="C00C37"/>
    <a:srgbClr val="009900"/>
    <a:srgbClr val="AC2037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86477" autoAdjust="0"/>
  </p:normalViewPr>
  <p:slideViewPr>
    <p:cSldViewPr snapToGrid="0">
      <p:cViewPr varScale="1">
        <p:scale>
          <a:sx n="67" d="100"/>
          <a:sy n="67" d="100"/>
        </p:scale>
        <p:origin x="52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FB683-8BA2-438A-BCB7-364F67E0A45F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17021-3185-4EA6-BD32-5568DE436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5D7-4BAC-4DE8-851E-955ED6562FFE}" type="datetime1">
              <a:rPr lang="uk-UA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8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DBA9-A799-47FA-8F6D-9F82C5922EDA}" type="datetime1">
              <a:rPr lang="uk-UA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2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2FAC-8949-4E67-8F50-937660616624}" type="datetime1">
              <a:rPr lang="uk-UA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E564-9281-451F-83D7-7B6E4C26031E}" type="datetime1">
              <a:rPr lang="uk-UA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C0D1-D045-4CFB-A1CD-07AF33AA76FD}" type="datetime1">
              <a:rPr lang="uk-UA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552-27E3-4B31-9A65-44EDBEB99E42}" type="datetime1">
              <a:rPr lang="uk-UA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4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62DD-0039-422C-AD83-3ACBA024902A}" type="datetime1">
              <a:rPr lang="uk-UA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5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D0C3-65B1-42F6-8727-9B4407F73F0B}" type="datetime1">
              <a:rPr lang="uk-UA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6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64B8-0A55-49B9-9676-DB79F4B66B9D}" type="datetime1">
              <a:rPr lang="uk-UA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813-8522-4ABA-BE28-746D3993E880}" type="datetime1">
              <a:rPr lang="uk-UA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2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C60A-81E8-4141-B005-FBF81AE2BD4F}" type="datetime1">
              <a:rPr lang="uk-UA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5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26B0-C7BB-40B6-9D6A-B130CEBC068E}" type="datetime1">
              <a:rPr lang="uk-UA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6881-4B9D-4103-8B52-2064F4E2D5C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" y="0"/>
            <a:ext cx="121952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09403" y="167780"/>
            <a:ext cx="18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>
                <a:solidFill>
                  <a:schemeClr val="bg2">
                    <a:lumMod val="50000"/>
                  </a:schemeClr>
                </a:solidFill>
              </a:rPr>
              <a:t>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20470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testy-mynulyh-rokiv/" TargetMode="External"/><Relationship Id="rId2" Type="http://schemas.openxmlformats.org/officeDocument/2006/relationships/hyperlink" Target="https://testportal.gov.ua/progmathstand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estportal.gov.ua/progmat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7531"/>
          <a:stretch/>
        </p:blipFill>
        <p:spPr>
          <a:xfrm>
            <a:off x="0" y="5152314"/>
            <a:ext cx="12192000" cy="1708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0318" y="3951985"/>
            <a:ext cx="325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Ліліана ЗАХАРІЙЧЕНКО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фахівець 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Українського центру</a:t>
            </a:r>
          </a:p>
          <a:p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оцінювання якості освіти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43661"/>
            <a:ext cx="11398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Національний </a:t>
            </a:r>
            <a:r>
              <a:rPr lang="uk-UA" sz="4400" b="1" dirty="0" err="1" smtClean="0">
                <a:solidFill>
                  <a:schemeClr val="accent3">
                    <a:lumMod val="50000"/>
                  </a:schemeClr>
                </a:solidFill>
              </a:rPr>
              <a:t>мультипредметний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 тест</a:t>
            </a:r>
          </a:p>
          <a:p>
            <a:pPr algn="ctr"/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4400" b="1" dirty="0">
                <a:solidFill>
                  <a:schemeClr val="accent3">
                    <a:lumMod val="50000"/>
                  </a:schemeClr>
                </a:solidFill>
              </a:rPr>
              <a:t>з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728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10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" y="302126"/>
            <a:ext cx="9254909" cy="28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" y="3288865"/>
            <a:ext cx="9040064" cy="73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" y="3899756"/>
            <a:ext cx="9154700" cy="269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1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E1BCD03-F282-7F45-9FAA-8447FD51EBA7}"/>
              </a:ext>
            </a:extLst>
          </p:cNvPr>
          <p:cNvSpPr txBox="1">
            <a:spLocks/>
          </p:cNvSpPr>
          <p:nvPr/>
        </p:nvSpPr>
        <p:spPr>
          <a:xfrm>
            <a:off x="355930" y="1221713"/>
            <a:ext cx="5130469" cy="2160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за предметами</a:t>
            </a:r>
          </a:p>
          <a:p>
            <a:endParaRPr lang="uk-UA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endParaRPr lang="uk-UA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E1BCD03-F282-7F45-9FAA-8447FD51EBA7}"/>
              </a:ext>
            </a:extLst>
          </p:cNvPr>
          <p:cNvSpPr txBox="1">
            <a:spLocks/>
          </p:cNvSpPr>
          <p:nvPr/>
        </p:nvSpPr>
        <p:spPr>
          <a:xfrm>
            <a:off x="2199345" y="336968"/>
            <a:ext cx="7232754" cy="8847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 тесту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E1BCD03-F282-7F45-9FAA-8447FD51EBA7}"/>
              </a:ext>
            </a:extLst>
          </p:cNvPr>
          <p:cNvSpPr txBox="1">
            <a:spLocks/>
          </p:cNvSpPr>
          <p:nvPr/>
        </p:nvSpPr>
        <p:spPr>
          <a:xfrm>
            <a:off x="6427906" y="1048223"/>
            <a:ext cx="5228590" cy="25072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за складністю</a:t>
            </a:r>
          </a:p>
          <a:p>
            <a:endParaRPr lang="uk-UA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Легкі/дуже легкі             20%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 </a:t>
            </a:r>
            <a:r>
              <a:rPr lang="uk-UA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  <a:p>
            <a:endParaRPr lang="uk-UA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Складні/дуже</a:t>
            </a:r>
            <a:r>
              <a:rPr lang="uk-UA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   20%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E1BCD03-F282-7F45-9FAA-8447FD51EBA7}"/>
              </a:ext>
            </a:extLst>
          </p:cNvPr>
          <p:cNvSpPr txBox="1">
            <a:spLocks/>
          </p:cNvSpPr>
          <p:nvPr/>
        </p:nvSpPr>
        <p:spPr>
          <a:xfrm>
            <a:off x="3140370" y="3729006"/>
            <a:ext cx="4692058" cy="2746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за програмою середньої/старшої школи</a:t>
            </a:r>
          </a:p>
          <a:p>
            <a:endParaRPr lang="uk-UA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     6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endParaRPr lang="uk-UA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 школа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665A49-4BA7-BF41-A514-028B6BEB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12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928089" y="231858"/>
            <a:ext cx="92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 які теми варто звернути увагу?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1026173" y="1575971"/>
            <a:ext cx="304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Дії зі степенями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8" y="2297577"/>
            <a:ext cx="4707080" cy="4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20">
            <a:extLst>
              <a:ext uri="{FF2B5EF4-FFF2-40B4-BE49-F238E27FC236}">
                <a16:creationId xmlns:a16="http://schemas.microsoft.com/office/drawing/2014/main" id="{1C80709D-4B85-A946-B2E4-41FC425C9052}"/>
              </a:ext>
            </a:extLst>
          </p:cNvPr>
          <p:cNvSpPr/>
          <p:nvPr/>
        </p:nvSpPr>
        <p:spPr>
          <a:xfrm>
            <a:off x="351891" y="1524520"/>
            <a:ext cx="5216354" cy="18753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0" y="2578654"/>
            <a:ext cx="2843054" cy="5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6767777" y="1570954"/>
            <a:ext cx="323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Спрощення виразів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68" y="2578654"/>
            <a:ext cx="3879273" cy="8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57" y="2094174"/>
            <a:ext cx="1231312" cy="59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74" y="2063062"/>
            <a:ext cx="1956670" cy="53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20">
            <a:extLst>
              <a:ext uri="{FF2B5EF4-FFF2-40B4-BE49-F238E27FC236}">
                <a16:creationId xmlns:a16="http://schemas.microsoft.com/office/drawing/2014/main" id="{1C80709D-4B85-A946-B2E4-41FC425C9052}"/>
              </a:ext>
            </a:extLst>
          </p:cNvPr>
          <p:cNvSpPr/>
          <p:nvPr/>
        </p:nvSpPr>
        <p:spPr>
          <a:xfrm>
            <a:off x="5696200" y="1479976"/>
            <a:ext cx="5924810" cy="18878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C80709D-4B85-A946-B2E4-41FC425C9052}"/>
              </a:ext>
            </a:extLst>
          </p:cNvPr>
          <p:cNvSpPr/>
          <p:nvPr/>
        </p:nvSpPr>
        <p:spPr>
          <a:xfrm>
            <a:off x="403931" y="3632548"/>
            <a:ext cx="5292269" cy="21308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4374704" y="822486"/>
            <a:ext cx="264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Алгебра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769965" y="3731288"/>
            <a:ext cx="3701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Найпростіші рівняння і нерівності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8" y="4447801"/>
            <a:ext cx="4207585" cy="50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3" y="4802873"/>
            <a:ext cx="3728881" cy="50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3" y="5300970"/>
            <a:ext cx="3801077" cy="46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20">
            <a:extLst>
              <a:ext uri="{FF2B5EF4-FFF2-40B4-BE49-F238E27FC236}">
                <a16:creationId xmlns:a16="http://schemas.microsoft.com/office/drawing/2014/main" id="{1C80709D-4B85-A946-B2E4-41FC425C9052}"/>
              </a:ext>
            </a:extLst>
          </p:cNvPr>
          <p:cNvSpPr/>
          <p:nvPr/>
        </p:nvSpPr>
        <p:spPr>
          <a:xfrm>
            <a:off x="5823465" y="3632548"/>
            <a:ext cx="5911803" cy="211371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7296500" y="3749402"/>
            <a:ext cx="296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Похідна, первісна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42" y="4328445"/>
            <a:ext cx="5620068" cy="4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13</a:t>
            </a:fld>
            <a:endParaRPr lang="ru-RU"/>
          </a:p>
        </p:txBody>
      </p:sp>
      <p:sp>
        <p:nvSpPr>
          <p:cNvPr id="3" name="Скругленный прямоугольник 20">
            <a:extLst>
              <a:ext uri="{FF2B5EF4-FFF2-40B4-BE49-F238E27FC236}">
                <a16:creationId xmlns:a16="http://schemas.microsoft.com/office/drawing/2014/main" id="{1C80709D-4B85-A946-B2E4-41FC425C9052}"/>
              </a:ext>
            </a:extLst>
          </p:cNvPr>
          <p:cNvSpPr/>
          <p:nvPr/>
        </p:nvSpPr>
        <p:spPr>
          <a:xfrm>
            <a:off x="196241" y="112733"/>
            <a:ext cx="11799518" cy="329434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-739035" y="1127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Властивості елементарних функцій та їхні графіки. Аналіз графіків та діаграм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3" y="489774"/>
            <a:ext cx="6012591" cy="3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4" y="1140366"/>
            <a:ext cx="1597591" cy="14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27" y="1073377"/>
            <a:ext cx="4519352" cy="183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20">
            <a:extLst>
              <a:ext uri="{FF2B5EF4-FFF2-40B4-BE49-F238E27FC236}">
                <a16:creationId xmlns:a16="http://schemas.microsoft.com/office/drawing/2014/main" id="{1C80709D-4B85-A946-B2E4-41FC425C9052}"/>
              </a:ext>
            </a:extLst>
          </p:cNvPr>
          <p:cNvSpPr/>
          <p:nvPr/>
        </p:nvSpPr>
        <p:spPr>
          <a:xfrm>
            <a:off x="469204" y="3407081"/>
            <a:ext cx="11253592" cy="31127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2643513" y="346378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Ймовірність випадкової події. Середнє значення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5" y="3925453"/>
            <a:ext cx="9635606" cy="7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13" y="4919598"/>
            <a:ext cx="980579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62" y="512844"/>
            <a:ext cx="4175343" cy="13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28" y="1441430"/>
            <a:ext cx="2985370" cy="18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3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-25854" y="60265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Знання властивостей основних фігур на площині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20">
            <a:extLst>
              <a:ext uri="{FF2B5EF4-FFF2-40B4-BE49-F238E27FC236}">
                <a16:creationId xmlns:a16="http://schemas.microsoft.com/office/drawing/2014/main" id="{1C80709D-4B85-A946-B2E4-41FC425C9052}"/>
              </a:ext>
            </a:extLst>
          </p:cNvPr>
          <p:cNvSpPr/>
          <p:nvPr/>
        </p:nvSpPr>
        <p:spPr>
          <a:xfrm>
            <a:off x="176982" y="605372"/>
            <a:ext cx="11923160" cy="1804989"/>
          </a:xfrm>
          <a:prstGeom prst="roundRect">
            <a:avLst/>
          </a:prstGeom>
          <a:noFill/>
          <a:ln w="57150">
            <a:solidFill>
              <a:srgbClr val="AC2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8" y="1064321"/>
            <a:ext cx="8752674" cy="11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20" y="3961521"/>
            <a:ext cx="6007274" cy="6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66" y="3813692"/>
            <a:ext cx="1571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1241695" y="3011318"/>
            <a:ext cx="100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Знання властивостей основних тіл в просторі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20">
            <a:extLst>
              <a:ext uri="{FF2B5EF4-FFF2-40B4-BE49-F238E27FC236}">
                <a16:creationId xmlns:a16="http://schemas.microsoft.com/office/drawing/2014/main" id="{1C80709D-4B85-A946-B2E4-41FC425C9052}"/>
              </a:ext>
            </a:extLst>
          </p:cNvPr>
          <p:cNvSpPr/>
          <p:nvPr/>
        </p:nvSpPr>
        <p:spPr>
          <a:xfrm>
            <a:off x="242986" y="2938768"/>
            <a:ext cx="11923160" cy="277846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12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15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6494746" y="4696154"/>
            <a:ext cx="504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FF"/>
                </a:solidFill>
              </a:rPr>
              <a:t>Всеукраїнська школа онлайн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</a:rPr>
              <a:t>https://lms.e-school.net.ua/</a:t>
            </a:r>
            <a:endParaRPr lang="uk-UA" sz="2400" b="1" dirty="0">
              <a:solidFill>
                <a:srgbClr val="FF00FF"/>
              </a:solidFill>
            </a:endParaRPr>
          </a:p>
        </p:txBody>
      </p:sp>
      <p:pic>
        <p:nvPicPr>
          <p:cNvPr id="8196" name="Picture 4" descr="Книга «Сучасна підготовка до ЗНО з математики», автора Юрій Захарійченко, Олександр Школьний, Олена Шкільна, Ліліана Захарійченко – фото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33" y="980280"/>
            <a:ext cx="1891431" cy="26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FACDC-5851-2149-9ACE-7BFF6FE28D76}"/>
              </a:ext>
            </a:extLst>
          </p:cNvPr>
          <p:cNvSpPr txBox="1"/>
          <p:nvPr/>
        </p:nvSpPr>
        <p:spPr>
          <a:xfrm>
            <a:off x="444674" y="489599"/>
            <a:ext cx="6050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9900"/>
                </a:solidFill>
              </a:rPr>
              <a:t>Безкоштовні </a:t>
            </a:r>
            <a:r>
              <a:rPr lang="uk-UA" sz="2800" b="1" dirty="0" err="1" smtClean="0">
                <a:solidFill>
                  <a:srgbClr val="009900"/>
                </a:solidFill>
              </a:rPr>
              <a:t>вебінари</a:t>
            </a:r>
            <a:r>
              <a:rPr lang="uk-UA" sz="2800" b="1" dirty="0" smtClean="0">
                <a:solidFill>
                  <a:srgbClr val="009900"/>
                </a:solidFill>
              </a:rPr>
              <a:t> з підготовки </a:t>
            </a:r>
            <a:endParaRPr lang="en-US" sz="2800" b="1" dirty="0" smtClean="0">
              <a:solidFill>
                <a:srgbClr val="0099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9900"/>
                </a:solidFill>
              </a:rPr>
              <a:t>до ЗНО з математики</a:t>
            </a:r>
            <a:endParaRPr lang="en-US" sz="2800" b="1" dirty="0" smtClean="0">
              <a:solidFill>
                <a:srgbClr val="0099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C00C37"/>
                </a:solidFill>
              </a:rPr>
              <a:t> </a:t>
            </a:r>
            <a:r>
              <a:rPr lang="en-US" sz="2800" b="1" dirty="0" err="1" smtClean="0">
                <a:solidFill>
                  <a:srgbClr val="C00C37"/>
                </a:solidFill>
              </a:rPr>
              <a:t>iLearn</a:t>
            </a:r>
            <a:endParaRPr lang="en-US" sz="2800" b="1" dirty="0" smtClean="0">
              <a:solidFill>
                <a:srgbClr val="C00C37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39665" y="1874594"/>
            <a:ext cx="417012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Теорія: коротко і доступно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Компетентнісні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 завдання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Стандарт/профіль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313152" y="3433763"/>
            <a:ext cx="75594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https://www.youtube.com/watch?v=tWy5fdKiKHU</a:t>
            </a:r>
            <a:endParaRPr lang="uk-UA" sz="2000" b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  <a:p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533403" y="4696154"/>
            <a:ext cx="504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9F382D"/>
                </a:solidFill>
              </a:rPr>
              <a:t>Шкільні </a:t>
            </a:r>
            <a:r>
              <a:rPr lang="uk-UA" sz="2400" b="1" dirty="0" err="1" smtClean="0">
                <a:solidFill>
                  <a:srgbClr val="9F382D"/>
                </a:solidFill>
              </a:rPr>
              <a:t>уроки</a:t>
            </a:r>
            <a:r>
              <a:rPr lang="uk-UA" sz="2400" b="1" dirty="0" smtClean="0">
                <a:solidFill>
                  <a:srgbClr val="9F382D"/>
                </a:solidFill>
              </a:rPr>
              <a:t> онлайн або </a:t>
            </a:r>
            <a:r>
              <a:rPr lang="uk-UA" sz="2400" b="1" dirty="0" err="1" smtClean="0">
                <a:solidFill>
                  <a:srgbClr val="9F382D"/>
                </a:solidFill>
              </a:rPr>
              <a:t>офлайн</a:t>
            </a:r>
            <a:endParaRPr lang="uk-UA" sz="2400" b="1" dirty="0">
              <a:solidFill>
                <a:srgbClr val="9F382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7054240" y="518615"/>
            <a:ext cx="504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Посібники для підготовки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1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16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632564" y="600143"/>
            <a:ext cx="743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Тести минулих років, розміщені на сайті УЦОЯО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https://testportal.gov.ua/testy-mynulyh-rokiv/</a:t>
            </a:r>
            <a:endParaRPr lang="uk-UA" sz="2400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293" y="1739986"/>
            <a:ext cx="8574456" cy="31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1" y="2204842"/>
            <a:ext cx="10080202" cy="6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8FB3A6-72B6-B840-A2B7-EFB35A2D2908}"/>
              </a:ext>
            </a:extLst>
          </p:cNvPr>
          <p:cNvSpPr txBox="1"/>
          <p:nvPr/>
        </p:nvSpPr>
        <p:spPr>
          <a:xfrm>
            <a:off x="632564" y="3470691"/>
            <a:ext cx="10490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Короткі тематичні тести в онлайн-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тестувальнику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на сайті Львівського регіонального центру оцінювання якості освіти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http://lv.testportal.gov.ua:8080/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4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17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0833" y="112734"/>
            <a:ext cx="5148197" cy="55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Висновки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469726" y="864296"/>
            <a:ext cx="11348578" cy="576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Керуйтеся Програмою зовнішнього незалежного оцінювання з математики, тому що всі завдання тесту відповідають цій програмі.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https://testportal.gov.ua/progmathstand/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Приділяйте більше уваги відпрацюванню основних навичок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вмінь на простих і стандартних завданнях. </a:t>
            </a:r>
          </a:p>
          <a:p>
            <a:pPr algn="just"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Опануйте побудову графіків основних елементарних функцій, приділіть увагу їхнім властивостям. </a:t>
            </a:r>
          </a:p>
          <a:p>
            <a:pPr algn="just"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читайте умову завдання. </a:t>
            </a:r>
            <a:r>
              <a:rPr lang="uk-UA" sz="1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поспішайте!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Шукати помилки набагато складніше, ніж їх зробити.</a:t>
            </a:r>
          </a:p>
          <a:p>
            <a:pPr algn="just">
              <a:defRPr/>
            </a:pPr>
            <a:r>
              <a:rPr lang="uk-UA" sz="1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Відпрацюйте арифметичні навички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Під час підготовки </a:t>
            </a:r>
            <a:r>
              <a:rPr lang="uk-UA" sz="1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користуйтеся калькулятором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Повторіть аксіоми й теореми планіметрії і стереометрії, означення основних геометричних фігур і тіл, їхні властивості.</a:t>
            </a:r>
          </a:p>
          <a:p>
            <a:pPr algn="just"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 </a:t>
            </a:r>
            <a:r>
              <a:rPr lang="uk-UA" sz="1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наведені </a:t>
            </a:r>
            <a:r>
              <a:rPr lang="uk-UA" sz="1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довідкових матеріалах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Тренуйтеся розв’язувати завдання тестів минулих років.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https://testportal.gov.ua/testy-mynulyh-rokiv/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Тренуйтеся розв’язувати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онлайн-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тестувальника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http://lv.testportal.gov.ua:8080/</a:t>
            </a:r>
            <a:r>
              <a:rPr lang="uk-UA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Прослухайте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присвячені темам, з якими у вас виникають труднощі. </a:t>
            </a:r>
            <a:r>
              <a:rPr lang="en-US" sz="1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https://ilearn.org.ua/</a:t>
            </a:r>
            <a:endParaRPr lang="uk-UA" sz="18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1800" b="1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1800" b="1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18</a:t>
            </a:fld>
            <a:endParaRPr lang="ru-RU"/>
          </a:p>
        </p:txBody>
      </p:sp>
      <p:pic>
        <p:nvPicPr>
          <p:cNvPr id="10242" name="Picture 2" descr="Україна понад усе: патріотичні анімації та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2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FB9D9-1CF8-C84B-9FBE-56B27D428E86}"/>
              </a:ext>
            </a:extLst>
          </p:cNvPr>
          <p:cNvSpPr txBox="1"/>
          <p:nvPr/>
        </p:nvSpPr>
        <p:spPr>
          <a:xfrm>
            <a:off x="4196221" y="387785"/>
            <a:ext cx="358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8" y="649394"/>
            <a:ext cx="11545564" cy="51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7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4" y="1346545"/>
            <a:ext cx="11568837" cy="34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8827022" y="1127341"/>
            <a:ext cx="501042" cy="739036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2501379" y="1546964"/>
            <a:ext cx="501042" cy="739036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39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6" y="633847"/>
            <a:ext cx="11185742" cy="595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3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094E9-2DEC-C94D-8FC4-94F7E7B291FC}"/>
              </a:ext>
            </a:extLst>
          </p:cNvPr>
          <p:cNvSpPr txBox="1"/>
          <p:nvPr/>
        </p:nvSpPr>
        <p:spPr>
          <a:xfrm>
            <a:off x="688930" y="863318"/>
            <a:ext cx="106220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Кожен учасник отримує у роздрукованому вигляді довідкові матеріали та чернетку.</a:t>
            </a:r>
          </a:p>
          <a:p>
            <a:pPr algn="just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Чернетка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складатиметься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з двох листів А4 .</a:t>
            </a:r>
          </a:p>
          <a:p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0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6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5" y="743057"/>
            <a:ext cx="3967394" cy="573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99" y="802260"/>
            <a:ext cx="3879044" cy="57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43" y="802260"/>
            <a:ext cx="3885214" cy="561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592866-2812-8E4F-AA68-C14F4F1B0070}"/>
              </a:ext>
            </a:extLst>
          </p:cNvPr>
          <p:cNvSpPr txBox="1"/>
          <p:nvPr/>
        </p:nvSpPr>
        <p:spPr>
          <a:xfrm>
            <a:off x="328582" y="121076"/>
            <a:ext cx="534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Довідкові матеріали</a:t>
            </a:r>
          </a:p>
        </p:txBody>
      </p:sp>
    </p:spTree>
    <p:extLst>
      <p:ext uri="{BB962C8B-B14F-4D97-AF65-F5344CB8AC3E}">
        <p14:creationId xmlns:p14="http://schemas.microsoft.com/office/powerpoint/2010/main" val="10643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094E9-2DEC-C94D-8FC4-94F7E7B291FC}"/>
              </a:ext>
            </a:extLst>
          </p:cNvPr>
          <p:cNvSpPr txBox="1"/>
          <p:nvPr/>
        </p:nvSpPr>
        <p:spPr>
          <a:xfrm>
            <a:off x="963526" y="850075"/>
            <a:ext cx="1062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Характеристика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мультипредметного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 тесту з математики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11" y="1670513"/>
            <a:ext cx="10249227" cy="41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8418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укладено відповідно до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зовнішнього незалежного оцінювання з математики, затвердженої наказом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і науки України від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року № 1513</a:t>
            </a:r>
            <a:endParaRPr lang="uk-UA" sz="28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9CC43-D503-C24B-A597-3C6C1FA62DB2}"/>
              </a:ext>
            </a:extLst>
          </p:cNvPr>
          <p:cNvSpPr txBox="1"/>
          <p:nvPr/>
        </p:nvSpPr>
        <p:spPr>
          <a:xfrm>
            <a:off x="534443" y="1854215"/>
            <a:ext cx="4779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hlinkClick r:id="rId2"/>
              </a:rPr>
              <a:t>https://testportal.gov.ua/progmath/</a:t>
            </a:r>
            <a:r>
              <a:rPr lang="uk-UA" sz="2400" dirty="0"/>
              <a:t> </a:t>
            </a:r>
            <a:endParaRPr lang="x-none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1"/>
          <a:stretch/>
        </p:blipFill>
        <p:spPr bwMode="auto">
          <a:xfrm>
            <a:off x="340290" y="2404998"/>
            <a:ext cx="11843478" cy="40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6881-4B9D-4103-8B52-2064F4E2D5C9}" type="slidenum">
              <a:rPr lang="ru-RU" smtClean="0"/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6"/>
          <a:stretch/>
        </p:blipFill>
        <p:spPr bwMode="auto">
          <a:xfrm>
            <a:off x="266700" y="657225"/>
            <a:ext cx="116586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01C722-6E3E-804D-A31C-9689DAFD7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2"/>
          <a:stretch/>
        </p:blipFill>
        <p:spPr>
          <a:xfrm>
            <a:off x="266700" y="2339975"/>
            <a:ext cx="11658600" cy="37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7685</TotalTime>
  <Words>385</Words>
  <Application>Microsoft Office PowerPoint</Application>
  <PresentationFormat>Широкоэкранный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Sfinks</cp:lastModifiedBy>
  <cp:revision>521</cp:revision>
  <cp:lastPrinted>2022-01-31T14:12:37Z</cp:lastPrinted>
  <dcterms:created xsi:type="dcterms:W3CDTF">2019-04-06T06:21:22Z</dcterms:created>
  <dcterms:modified xsi:type="dcterms:W3CDTF">2022-04-18T17:38:52Z</dcterms:modified>
</cp:coreProperties>
</file>