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0"/>
  </p:notesMasterIdLst>
  <p:handoutMasterIdLst>
    <p:handoutMasterId r:id="rId31"/>
  </p:handoutMasterIdLst>
  <p:sldIdLst>
    <p:sldId id="309" r:id="rId6"/>
    <p:sldId id="310" r:id="rId7"/>
    <p:sldId id="326" r:id="rId8"/>
    <p:sldId id="327" r:id="rId9"/>
    <p:sldId id="315" r:id="rId10"/>
    <p:sldId id="316" r:id="rId11"/>
    <p:sldId id="317" r:id="rId12"/>
    <p:sldId id="318" r:id="rId13"/>
    <p:sldId id="322" r:id="rId14"/>
    <p:sldId id="320" r:id="rId15"/>
    <p:sldId id="312" r:id="rId16"/>
    <p:sldId id="328" r:id="rId17"/>
    <p:sldId id="260" r:id="rId18"/>
    <p:sldId id="261" r:id="rId19"/>
    <p:sldId id="264" r:id="rId20"/>
    <p:sldId id="265" r:id="rId21"/>
    <p:sldId id="266" r:id="rId22"/>
    <p:sldId id="267" r:id="rId23"/>
    <p:sldId id="282" r:id="rId24"/>
    <p:sldId id="323" r:id="rId25"/>
    <p:sldId id="283" r:id="rId26"/>
    <p:sldId id="325" r:id="rId27"/>
    <p:sldId id="324" r:id="rId28"/>
    <p:sldId id="297" r:id="rId2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7E1B707-939E-49C0-9407-0A255B6FCB45}" type="datetimeFigureOut">
              <a:rPr lang="uk-UA" smtClean="0"/>
              <a:t>02.12.2020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C6AEF72-2F97-41D5-9EE1-5D2E7293E4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97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B4D2C9A-64FE-4BF2-AF71-D350D446C36D}" type="datetimeFigureOut">
              <a:rPr lang="uk-UA" smtClean="0"/>
              <a:t>02.12.2020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0A077BC-AFF2-4F71-AC38-51BF4036BB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02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92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2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17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6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1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5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26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8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68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2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9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02.12.2020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91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02.12.2020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5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02.12.2020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0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02.12.2020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1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02.12.2020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7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02.12.2020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9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02.12.2020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02.12.2020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02.12.2020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9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02.12.2020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02.12.2020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44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39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40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01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04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7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57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15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57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22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59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40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94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71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985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2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78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09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70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51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090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0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3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02.12.2020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99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3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085184"/>
            <a:ext cx="5637010" cy="882119"/>
          </a:xfrm>
        </p:spPr>
        <p:txBody>
          <a:bodyPr>
            <a:normAutofit/>
          </a:bodyPr>
          <a:lstStyle/>
          <a:p>
            <a:r>
              <a:rPr lang="uk-UA" sz="4000" i="1" dirty="0" smtClean="0"/>
              <a:t>Світлана Лугова</a:t>
            </a:r>
            <a:endParaRPr lang="uk-UA" sz="40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196407" cy="2592288"/>
          </a:xfrm>
        </p:spPr>
        <p:txBody>
          <a:bodyPr/>
          <a:lstStyle/>
          <a:p>
            <a:pPr marL="182880" indent="0">
              <a:buNone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Елементи </a:t>
            </a:r>
            <a:r>
              <a:rPr lang="en-US" dirty="0">
                <a:solidFill>
                  <a:srgbClr val="FF0000"/>
                </a:solidFill>
              </a:rPr>
              <a:t>STEM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освіти </a:t>
            </a:r>
            <a:br>
              <a:rPr lang="uk-UA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в математиці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64704"/>
            <a:ext cx="1332206" cy="1368152"/>
          </a:xfrm>
          <a:prstGeom prst="rect">
            <a:avLst/>
          </a:prstGeom>
          <a:noFill/>
        </p:spPr>
      </p:pic>
      <p:pic>
        <p:nvPicPr>
          <p:cNvPr id="8" name="Picture 2" descr="ВІДДІЛ STEM-освіти – Судномоделювання Автомоделювання Трасове  автомоделювання РадіоелектронікаПрограмування Розробка девайсів Комп'ютерна  графіка Школа пілотів дрон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48766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367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37517991"/>
              </p:ext>
            </p:extLst>
          </p:nvPr>
        </p:nvGraphicFramePr>
        <p:xfrm>
          <a:off x="539552" y="476671"/>
          <a:ext cx="7842101" cy="6001028"/>
        </p:xfrm>
        <a:graphic>
          <a:graphicData uri="http://schemas.openxmlformats.org/drawingml/2006/table">
            <a:tbl>
              <a:tblPr firstRow="1" firstCol="1" bandRow="1"/>
              <a:tblGrid>
                <a:gridCol w="3312368"/>
                <a:gridCol w="2160240"/>
                <a:gridCol w="2369493"/>
              </a:tblGrid>
              <a:tr h="429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Сфера діяльності (галузь)</a:t>
                      </a:r>
                      <a:endParaRPr lang="ru-RU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Професія</a:t>
                      </a:r>
                      <a:endParaRPr lang="ru-RU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Дія</a:t>
                      </a:r>
                      <a:endParaRPr lang="ru-RU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Харчова промисловість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Кухар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Змішування інгредієнтів, сушка продуктів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Легка промисловість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Швея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Розкрій одягу різних розмірів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Мистецтво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Художник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Створення зображення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Медицина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Фармацевт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Виготовлення ліків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Лікар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Введення ін’єкцій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Будівництво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Архітектор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Створення проектів та макетів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Металургія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Сталевар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Сплави металів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95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136904" cy="5616624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2400" b="1" i="1" dirty="0">
                <a:solidFill>
                  <a:srgbClr val="0070C0"/>
                </a:solidFill>
              </a:rPr>
              <a:t>Раціональні </a:t>
            </a:r>
            <a:r>
              <a:rPr lang="uk-UA" sz="2400" b="1" i="1" dirty="0" smtClean="0">
                <a:solidFill>
                  <a:srgbClr val="0070C0"/>
                </a:solidFill>
              </a:rPr>
              <a:t>числа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848872" cy="496855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5009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4800" i="1" dirty="0" smtClean="0"/>
              <a:t>ЗАДАЧІ</a:t>
            </a:r>
            <a:endParaRPr lang="ru-RU" sz="4800" i="1" dirty="0"/>
          </a:p>
        </p:txBody>
      </p:sp>
      <p:pic>
        <p:nvPicPr>
          <p:cNvPr id="4" name="Picture 4" descr="STEM – своїми руками та головою. Чому математика важлив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369146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7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402076"/>
            <a:ext cx="6958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" Подільність чисел"</a:t>
            </a:r>
            <a:endParaRPr lang="uk-UA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1793" y="1587236"/>
            <a:ext cx="74937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сім'ї п'ятеро дітей.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 дитини просте число,  причому четверо з них відповідно на 2, 6, 8 і 12  років старші за наймолодшого.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 наймолодшому?</a:t>
            </a:r>
          </a:p>
        </p:txBody>
      </p:sp>
      <p:pic>
        <p:nvPicPr>
          <p:cNvPr id="7" name="Picture 6" descr="ПРООН запрошує освітян обговорити стратегію розвитку STEM-освіти Донецької  області — Громадськість Луганщини і Донечч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3256"/>
            <a:ext cx="1584176" cy="87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4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Маємо три картки з цифрами 4,5 і 0.  Які тризначні числа можна скласти з цих карток, щоб вони були кратні</a:t>
            </a:r>
          </a:p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а)2;    б)5;    в)10?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422108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Олег купив три однакові ручки. Чи може його покупка коштувати :</a:t>
            </a:r>
          </a:p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а)26 грн.;     б)27 грн.?</a:t>
            </a:r>
          </a:p>
        </p:txBody>
      </p:sp>
      <p:pic>
        <p:nvPicPr>
          <p:cNvPr id="7" name="Picture 6" descr="ПРООН запрошує освітян обговорити стратегію розвитку STEM-освіти Донецької  області — Громадськість Луганщини і Донечч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3256"/>
            <a:ext cx="1584176" cy="87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5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Вчителька купила 9 квитків в театр на один ряд. Чи можуть коштувати квитки: </a:t>
            </a:r>
          </a:p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250грн; 2) 243 грн?</a:t>
            </a:r>
          </a:p>
          <a:p>
            <a:pPr algn="ctr"/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яблук у кошику менше за 70. Яблука можна розділити порівну між двома, трьома і п'ятьма дітьми, але не можна розділити між чотирма. Скільки яблук в кошику?</a:t>
            </a:r>
          </a:p>
        </p:txBody>
      </p:sp>
      <p:pic>
        <p:nvPicPr>
          <p:cNvPr id="6" name="Picture 6" descr="ПРООН запрошує освітян обговорити стратегію розвитку STEM-освіти Донецької  області — Громадськість Луганщини і Донечч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3256"/>
            <a:ext cx="1584176" cy="87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Аркуш паперу довжина якого 35 см, а ширина 28 см, розрізали на найбільші з усіх рівні квадрати. Скільки квадратів отримали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(НСД)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Купили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 яблук, 140 груш  та 35 плиток шоколаду. Яку найбільшу кількість однакових подарунків можна зробити дітям на свято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(НСК)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ПРООН запрошує освітян обговорити стратегію розвитку STEM-освіти Донецької  області — Громадськість Луганщини і Донечч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3256"/>
            <a:ext cx="1584176" cy="87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95536" y="224880"/>
                <a:ext cx="8468460" cy="6320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36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Тема "Звичайні дроби"</a:t>
                </a:r>
                <a:endParaRPr lang="uk-UA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Тракторист 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працював у полі три дні. Першого дня він зорав 2/5 частини поля,  другого 1/3  частину поля. Яку частину поля було зорано третього дня?</a:t>
                </a:r>
              </a:p>
              <a:p>
                <a:pPr algn="ctr"/>
                <a:endParaRPr lang="uk-UA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uk-UA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Виконавши потрібні вимірювання, Обчисліть площу обкладинки підручника математики. Відповідь округліть до десятих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4880"/>
                <a:ext cx="8468460" cy="6320063"/>
              </a:xfrm>
              <a:prstGeom prst="rect">
                <a:avLst/>
              </a:prstGeom>
              <a:blipFill rotWithShape="1">
                <a:blip r:embed="rId3"/>
                <a:stretch>
                  <a:fillRect l="-1152" t="-1543" r="-2808" b="-57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6" descr="ПРООН запрошує освітян обговорити стратегію розвитку STEM-освіти Донецької  області — Громадськість Луганщини і Донеччи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3256"/>
            <a:ext cx="1584176" cy="87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7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45484" y="440044"/>
                <a:ext cx="8424936" cy="4248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 Івано-Франківська та Києва, відстань між якими 600 км одночасно назустріч один одному виїхали мотоцикліст та автомобіль.  Через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  вони зустрілися. Яка швидкість автомобіля, якщо вона в 1,5 рази  більша за швидкість мотоцикліста?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84" y="440044"/>
                <a:ext cx="8424936" cy="4248792"/>
              </a:xfrm>
              <a:prstGeom prst="rect">
                <a:avLst/>
              </a:prstGeom>
              <a:blipFill rotWithShape="1">
                <a:blip r:embed="rId3"/>
                <a:stretch>
                  <a:fillRect l="-1954" t="-2296" r="-3401" b="-33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6" descr="ПРООН запрошує освітян обговорити стратегію розвитку STEM-освіти Донецької  області — Громадськість Луганщини і Донеччи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3256"/>
            <a:ext cx="1584176" cy="87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4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064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 Відношення і пропорції. Масштаб. Коло і круг»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 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 можна із квадратного листа картону площею 81см² вирізати круг площею 78,5см²? 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рецептом для випікання короваю треба взяти борошно, молоко та цукор у відношенні 12:3:1 відповідно. Скільки потрібно кожного продукту, щоб отримати коровай вагою  2кг?</a:t>
            </a:r>
          </a:p>
        </p:txBody>
      </p:sp>
      <p:pic>
        <p:nvPicPr>
          <p:cNvPr id="4" name="Picture 6" descr="ПРООН запрошує освітян обговорити стратегію розвитку STEM-освіти Донецької  області — Громадськість Луганщини і Донечч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3256"/>
            <a:ext cx="1584176" cy="87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9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692696"/>
            <a:ext cx="7920880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uk-UA" sz="4800" b="1" i="1" dirty="0" smtClean="0">
              <a:solidFill>
                <a:srgbClr val="002060"/>
              </a:solidFill>
              <a:latin typeface="+mj-lt"/>
            </a:endParaRPr>
          </a:p>
          <a:p>
            <a:pPr marL="45720" indent="0">
              <a:buNone/>
            </a:pPr>
            <a:r>
              <a:rPr lang="uk-UA" sz="4800" b="1" i="1" dirty="0" smtClean="0">
                <a:solidFill>
                  <a:srgbClr val="002060"/>
                </a:solidFill>
                <a:latin typeface="+mj-lt"/>
              </a:rPr>
              <a:t>НОРМАТИВНО-ПРАВОВІ </a:t>
            </a:r>
            <a:r>
              <a:rPr lang="en-US" sz="4800" b="1" i="1" dirty="0" smtClean="0">
                <a:solidFill>
                  <a:srgbClr val="002060"/>
                </a:solidFill>
                <a:latin typeface="+mj-lt"/>
              </a:rPr>
              <a:t>    </a:t>
            </a:r>
            <a:r>
              <a:rPr lang="uk-UA" sz="4800" b="1" i="1" dirty="0">
                <a:solidFill>
                  <a:srgbClr val="002060"/>
                </a:solidFill>
                <a:latin typeface="+mj-lt"/>
              </a:rPr>
              <a:t>ЗАСАДИ ВПРОВАДЖЕННЯ </a:t>
            </a:r>
            <a:r>
              <a:rPr lang="ru-RU" sz="4800" b="1" i="1" dirty="0">
                <a:solidFill>
                  <a:srgbClr val="FF0000"/>
                </a:solidFill>
                <a:latin typeface="+mj-lt"/>
              </a:rPr>
              <a:t>STEM</a:t>
            </a:r>
            <a:r>
              <a:rPr lang="uk-UA" sz="4800" b="1" i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uk-UA" sz="3200" b="1" i="1" dirty="0">
                <a:solidFill>
                  <a:srgbClr val="FF0000"/>
                </a:solidFill>
                <a:latin typeface="+mj-lt"/>
              </a:rPr>
              <a:t>ОСВІТИ</a:t>
            </a:r>
            <a:r>
              <a:rPr lang="uk-UA" sz="4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uk-UA" sz="4800" b="1" i="1" dirty="0">
                <a:solidFill>
                  <a:srgbClr val="002060"/>
                </a:solidFill>
                <a:latin typeface="+mj-lt"/>
              </a:rPr>
              <a:t>В УКРАЇНІ</a:t>
            </a:r>
            <a:endParaRPr lang="ru-RU" sz="4800" i="1" dirty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5122" name="Picture 2" descr="Логотип stem с инженерными объектами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97152"/>
            <a:ext cx="330517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2844374" cy="222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451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484" y="440044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Радіус колеса  одного автомобіля дорівнює 16 см, а другого – 20 см. Під час руху колесо першого автомобіля обертається зі швидкістю 30 об/с, а колесо другого – 25 об/с. Який автомобіль першим подолає відстань у 100 км? </a:t>
            </a:r>
            <a:endParaRPr lang="uk-UA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ПРООН запрошує освітян обговорити стратегію розвитку STEM-освіти Донецької  області — Громадськість Луганщини і Донечч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3256"/>
            <a:ext cx="1584176" cy="87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81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7926" y="476672"/>
            <a:ext cx="84325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Відстань між містами на карті із масштабом 1: 5000000 дорівнює 14,2см. Яка відстань між містами? Скільки потрібно пального щоб доїхати до пункту призначення, якщо на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100км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середньому витрачається 8л?  Ціна 1л пального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ціна квитка на потяг 365грн. Чи вигідно сім´ї з 4-х чоловік вирушити в дорогу автомобілем? </a:t>
            </a:r>
          </a:p>
        </p:txBody>
      </p:sp>
      <p:pic>
        <p:nvPicPr>
          <p:cNvPr id="4" name="Picture 6" descr="ПРООН запрошує освітян обговорити стратегію розвитку STEM-освіти Донецької  області — Громадськість Луганщини і Донечч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3256"/>
            <a:ext cx="1584176" cy="87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06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ПРООН запрошує освітян обговорити стратегію розвитку STEM-освіти Донецької  області — Громадськість Луганщини і Донечч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3256"/>
            <a:ext cx="1584176" cy="87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3322" y="548680"/>
            <a:ext cx="78991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Times New Roman"/>
                <a:ea typeface="Calibri"/>
              </a:rPr>
              <a:t> </a:t>
            </a:r>
            <a:r>
              <a:rPr lang="uk-UA" sz="3200" dirty="0">
                <a:latin typeface="Times New Roman"/>
                <a:ea typeface="Calibri"/>
              </a:rPr>
              <a:t>Можливо в майбутньому, Ви станете власником </a:t>
            </a:r>
            <a:r>
              <a:rPr lang="uk-UA" sz="3200" dirty="0" err="1">
                <a:latin typeface="Times New Roman"/>
                <a:ea typeface="Calibri"/>
              </a:rPr>
              <a:t>піцерії</a:t>
            </a:r>
            <a:r>
              <a:rPr lang="uk-UA" sz="3200" dirty="0">
                <a:latin typeface="Times New Roman"/>
                <a:ea typeface="Calibri"/>
              </a:rPr>
              <a:t>. На одну малу піцу потрібно 300 г борошна, 50 г ковбаси,50 г сиру, 100 г томатного соку. Для середньої піци потрібно вдвічі більше інгредієнтів, а для великої – втричі більше. Ціна на продукти постійно змінюється. Потрібно записати формулу для швидкого обчислення ціни піци різної величини, за допомогою якої Ви швидко порахуєте її вартість.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03105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ПРООН запрошує освітян обговорити стратегію розвитку STEM-освіти Донецької  області — Громадськість Луганщини і Донечч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3256"/>
            <a:ext cx="1584176" cy="87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105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739545" cy="6336704"/>
          </a:xfrm>
        </p:spPr>
        <p:txBody>
          <a:bodyPr>
            <a:noAutofit/>
          </a:bodyPr>
          <a:lstStyle/>
          <a:p>
            <a:r>
              <a:rPr lang="uk-UA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 натхнення та успіхів у роботі</a:t>
            </a:r>
            <a:br>
              <a:rPr lang="uk-UA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 цікаво</a:t>
            </a:r>
            <a:br>
              <a:rPr lang="uk-UA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ПРООН запрошує освітян обговорити стратегію розвитку STEM-освіти Донецької  області — Громадськість Луганщини і Донечч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2520280" cy="9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8136904" cy="5400600"/>
          </a:xfrm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• Закони України «Про освіту», «Про загальну середню освіту», «Про позашкільну освіту», «Про наукову та науково-технічну діяльність», «Про інноваційну діяльність». 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• Укази Президента України: - «Про Національну стратегію розвитку освіти в Україні на період до 2021 року» - «Про заходи щодо забезпечення пріоритетного розвитку освіти в Україні» - «Про Стратегію державної кадрової політики на 2012-2020 роки» 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• Концепція держав</a:t>
            </a: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ної системи професійної орієнтації населення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• Концептуальні засади реформування середньої школи «Нова українська школа»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02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5433784"/>
          </a:xfrm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uk-UA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• Діяльність відділу </a:t>
            </a: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STEM</a:t>
            </a:r>
            <a:r>
              <a:rPr lang="uk-UA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-освіти</a:t>
            </a:r>
            <a:r>
              <a:rPr lang="uk-UA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на базі Інституту модернізації змісту освіти.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• Наказ МОН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України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«Про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проведення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дослідно-експериментальної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роботи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всеукраїнського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рівня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за темою «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Науково-методичні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засади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створення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та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функціонування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Всеукраїнського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науково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-методичного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віртуального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STEM-центру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•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Методичні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рекомендації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щодо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розвитку</a:t>
            </a: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STEM-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освіти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у закладах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загальної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середньої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та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позашкільної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освіти</a:t>
            </a:r>
            <a:r>
              <a:rPr lang="uk-UA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uk-UA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 </a:t>
            </a:r>
            <a:endParaRPr lang="ru-RU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05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04856" cy="5289768"/>
          </a:xfrm>
        </p:spPr>
        <p:txBody>
          <a:bodyPr/>
          <a:lstStyle/>
          <a:p>
            <a:pPr marL="45720" indent="0">
              <a:buNone/>
            </a:pPr>
            <a:r>
              <a:rPr lang="en-US" sz="5400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STEM</a:t>
            </a:r>
            <a:r>
              <a:rPr lang="en-US" sz="540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-</a:t>
            </a:r>
            <a:r>
              <a:rPr lang="uk-UA" sz="540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це</a:t>
            </a:r>
            <a:r>
              <a:rPr lang="uk-UA" sz="54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:</a:t>
            </a:r>
          </a:p>
          <a:p>
            <a:pPr marL="45720" indent="0">
              <a:buNone/>
            </a:pPr>
            <a:endParaRPr lang="uk-UA" sz="5400" dirty="0">
              <a:solidFill>
                <a:srgbClr val="1F497D">
                  <a:lumMod val="75000"/>
                </a:srgbClr>
              </a:solidFill>
              <a:latin typeface="Calibri"/>
              <a:ea typeface="+mj-ea"/>
              <a:cs typeface="+mj-cs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59340"/>
            <a:ext cx="74168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000" dirty="0">
                <a:latin typeface="Calibri"/>
              </a:rPr>
              <a:t>Science-</a:t>
            </a:r>
            <a:r>
              <a:rPr lang="uk-UA" sz="3000" dirty="0">
                <a:latin typeface="Calibri"/>
              </a:rPr>
              <a:t>природничі науки</a:t>
            </a:r>
            <a:endParaRPr lang="en-US" sz="3000" dirty="0">
              <a:latin typeface="Calibri"/>
            </a:endParaRPr>
          </a:p>
          <a:p>
            <a:pPr lvl="0">
              <a:spcBef>
                <a:spcPct val="20000"/>
              </a:spcBef>
            </a:pPr>
            <a:r>
              <a:rPr lang="en-US" sz="3000" dirty="0">
                <a:latin typeface="Calibri"/>
              </a:rPr>
              <a:t>Technology-</a:t>
            </a:r>
            <a:r>
              <a:rPr lang="uk-UA" sz="3000" dirty="0">
                <a:latin typeface="Calibri"/>
              </a:rPr>
              <a:t>технології</a:t>
            </a:r>
            <a:endParaRPr lang="en-US" sz="3000" dirty="0">
              <a:latin typeface="Calibri"/>
            </a:endParaRPr>
          </a:p>
          <a:p>
            <a:pPr lvl="0">
              <a:spcBef>
                <a:spcPct val="20000"/>
              </a:spcBef>
            </a:pPr>
            <a:r>
              <a:rPr lang="en-US" sz="3000" dirty="0">
                <a:latin typeface="Calibri"/>
              </a:rPr>
              <a:t>Engineering-</a:t>
            </a:r>
            <a:r>
              <a:rPr lang="uk-UA" sz="3000" dirty="0">
                <a:latin typeface="Calibri"/>
              </a:rPr>
              <a:t>інженерія,проектування,дизайн</a:t>
            </a:r>
            <a:endParaRPr lang="en-US" sz="3000" dirty="0">
              <a:latin typeface="Calibri"/>
            </a:endParaRPr>
          </a:p>
          <a:p>
            <a:pPr lvl="0">
              <a:spcBef>
                <a:spcPct val="20000"/>
              </a:spcBef>
            </a:pPr>
            <a:r>
              <a:rPr lang="en-US" sz="3000" dirty="0">
                <a:latin typeface="Calibri"/>
              </a:rPr>
              <a:t>Mathematics-</a:t>
            </a:r>
            <a:r>
              <a:rPr lang="uk-UA" sz="30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математика</a:t>
            </a:r>
            <a:endParaRPr lang="en-US" sz="30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2" name="AutoShape 4" descr="STEM ▻ Центр Знаний - сеть центров обуч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STEM ▻ Центр Знаний - сеть центров обуч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2880320" cy="284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5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3"/>
          </p:nvPr>
        </p:nvSpPr>
        <p:spPr>
          <a:xfrm>
            <a:off x="468313" y="692150"/>
            <a:ext cx="8280400" cy="52578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 компетентність – це спроможність особистості бачити та застосовувати математику в реальному житті, розуміти зміст і метод математичного моделювання, будувати математичну модель, досліджувати її методами математики, інтерпретувати отримані результати, оцінювати похибку обчислень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95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3"/>
          </p:nvPr>
        </p:nvSpPr>
        <p:spPr>
          <a:xfrm>
            <a:off x="539750" y="692150"/>
            <a:ext cx="8064500" cy="4968875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прикладних задач, які використовують на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заняттях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r>
              <a:rPr lang="uk-UA" sz="2400" b="1" i="1" dirty="0"/>
              <a:t>:</a:t>
            </a:r>
          </a:p>
          <a:p>
            <a:pPr marL="45720" indent="0" algn="just">
              <a:buNone/>
            </a:pPr>
            <a:r>
              <a:rPr lang="uk-UA" sz="2400" dirty="0"/>
              <a:t>	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Задачі  повинні мати реальний практичний зміст,  який забезпечує ілюстрацію практичної цінності і значущості набутих математичних знань.</a:t>
            </a:r>
          </a:p>
          <a:p>
            <a:pPr marL="4572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Задачі повинні відповідати шкільним програмам і підручниками за формулюванням і змістом методів і фактів,  які будуть використовувати в процесі їх розв'язування.</a:t>
            </a:r>
          </a:p>
          <a:p>
            <a:pPr marL="4572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Задачі повинні бути сформульовані доступною і зрозумілою мовою, не містити термінів, з якими учні не зустрічалися і які вимагатимуть додаткових пояснень.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95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4497680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Числові дані в прикладних задачах повинні бути реальними, відповідати існуючим в практиці.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 змісті задачі по можливості повинен бути відображений особистий досвід учнів, місцевий матеріал,  який дозволяє ефективно показати використання математичних знань і викликати в учнів пізнавальний інтерес.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Прикладні задачі повинні відображати ситуації промислового і сільськогосподарського виробництва, економіки, торгівлі,  ілюструвати застосування математичних знань у конкретних професіях людей.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95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5577800"/>
          </a:xfrm>
        </p:spPr>
        <p:txBody>
          <a:bodyPr/>
          <a:lstStyle/>
          <a:p>
            <a:pPr marL="45720" indent="0" algn="ctr">
              <a:buNone/>
            </a:pPr>
            <a:r>
              <a:rPr lang="uk-UA" b="1" i="1" dirty="0">
                <a:solidFill>
                  <a:srgbClr val="0070C0"/>
                </a:solidFill>
              </a:rPr>
              <a:t>Відношення та пропорції</a:t>
            </a:r>
            <a:endParaRPr lang="ru-RU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476874"/>
              </p:ext>
            </p:extLst>
          </p:nvPr>
        </p:nvGraphicFramePr>
        <p:xfrm>
          <a:off x="539552" y="1365218"/>
          <a:ext cx="7992887" cy="5256087"/>
        </p:xfrm>
        <a:graphic>
          <a:graphicData uri="http://schemas.openxmlformats.org/drawingml/2006/table">
            <a:tbl>
              <a:tblPr firstRow="1" firstCol="1" bandRow="1"/>
              <a:tblGrid>
                <a:gridCol w="3996038"/>
                <a:gridCol w="3996849"/>
              </a:tblGrid>
              <a:tr h="588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2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2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Географія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Визначення масштабів та відстаней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Біологія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Зображення рослин, тварин та людини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Хімія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Виготовлення розчинів різних концентрацій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Фізика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Залежність відстаней від часу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Інформатика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Створення презентацій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Образотворче мистецтво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Пропорційність в зображеннях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Трудове навчання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Визначення розмірів виробу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09711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856</Words>
  <Application>Microsoft Office PowerPoint</Application>
  <PresentationFormat>Экран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Тема Office</vt:lpstr>
      <vt:lpstr>1_Тема Office</vt:lpstr>
      <vt:lpstr>Апекс</vt:lpstr>
      <vt:lpstr>Воздушный поток</vt:lpstr>
      <vt:lpstr>2_Тема Office</vt:lpstr>
      <vt:lpstr>Елементи STEM-освіти  в математиці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Творчого натхнення та успіхів у роботі      – це цікаво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Vita</cp:lastModifiedBy>
  <cp:revision>78</cp:revision>
  <cp:lastPrinted>2017-08-21T19:19:48Z</cp:lastPrinted>
  <dcterms:created xsi:type="dcterms:W3CDTF">2017-08-12T10:03:13Z</dcterms:created>
  <dcterms:modified xsi:type="dcterms:W3CDTF">2020-12-02T21:56:56Z</dcterms:modified>
</cp:coreProperties>
</file>