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69" r:id="rId11"/>
    <p:sldId id="307" r:id="rId12"/>
    <p:sldId id="274" r:id="rId13"/>
    <p:sldId id="270" r:id="rId14"/>
    <p:sldId id="275" r:id="rId15"/>
    <p:sldId id="271" r:id="rId16"/>
    <p:sldId id="272" r:id="rId17"/>
    <p:sldId id="273" r:id="rId18"/>
    <p:sldId id="310" r:id="rId19"/>
    <p:sldId id="283" r:id="rId20"/>
    <p:sldId id="313" r:id="rId21"/>
    <p:sldId id="314" r:id="rId22"/>
    <p:sldId id="308" r:id="rId23"/>
    <p:sldId id="309" r:id="rId24"/>
    <p:sldId id="311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6" r:id="rId37"/>
    <p:sldId id="302" r:id="rId38"/>
    <p:sldId id="303" r:id="rId39"/>
    <p:sldId id="304" r:id="rId40"/>
    <p:sldId id="305" r:id="rId41"/>
    <p:sldId id="306" r:id="rId4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>
      <p:cViewPr varScale="1">
        <p:scale>
          <a:sx n="93" d="100"/>
          <a:sy n="93" d="100"/>
        </p:scale>
        <p:origin x="-45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009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42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242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503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633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441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06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79000"/>
            <a:ext cx="9144000" cy="13050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90464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1000" y="63255"/>
            <a:ext cx="103428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000" y="2034000"/>
            <a:ext cx="10515600" cy="4097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3379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79868787-4D25-4920-AC06-C685BEA50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1000" y="63255"/>
            <a:ext cx="103428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17031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502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990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35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23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25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imzo.gov.ua/pidruchniki/pereliki/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on.gov.ua/ua/npa/deyaki-pitannya-organizaciyi-distancijnogo-navchannya-zareyestrovano-v-ministerstvi-yusticiyi-ukrayini-94735224-vid-28-veresnya-2020-roku" TargetMode="External"/><Relationship Id="rId2" Type="http://schemas.openxmlformats.org/officeDocument/2006/relationships/hyperlink" Target="https://mon.gov.ua/storage/app/media/zagalna%20serednya/metodichni%20recomendazii/2020/metodichni%20recomendazii-dustanciyna%20osvita-2020.pdf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schoollife.org.ua/shhodo-osoblyvostej-organizatsiyi-navchannya-u-2021-2022-n-r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on.gov.ua/ua/osvita/zagalna-serednya-osvita/nova-ukrayinska-shkola/derzhavnij-standart-bazovoyi-serednoyi-osviti" TargetMode="Externa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1111-20" TargetMode="Externa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on.gov.ua/ua/osvita/zagalna-serednya-osvita/navchalni-programi/modelni-navchalni-programi-dlya-5-9-klasiv-novoyi-ukrayinskoyi-shkoli-zaprovadzhuyutsya-poetapno-z-2022-roku" TargetMode="External"/><Relationship Id="rId2" Type="http://schemas.openxmlformats.org/officeDocument/2006/relationships/hyperlink" Target="https://www.schoollife.org.ua/metodychni-rekomendatsiyi-shhodo-osoblyvostej-organizatsiyi-osvitnogo-protsesu-5-klasah-nush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49DE0BE0-A2C4-4428-86D8-D9DE377D54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1510" y="2776500"/>
            <a:ext cx="10868980" cy="1305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Актуальні</a:t>
            </a:r>
            <a:r>
              <a:rPr lang="ru-RU" dirty="0" smtClean="0"/>
              <a:t> </a:t>
            </a:r>
            <a:r>
              <a:rPr lang="ru-RU" dirty="0" err="1"/>
              <a:t>питання</a:t>
            </a:r>
            <a:r>
              <a:rPr lang="ru-RU" dirty="0"/>
              <a:t> 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викладання</a:t>
            </a:r>
            <a:r>
              <a:rPr lang="ru-RU" dirty="0"/>
              <a:t>  </a:t>
            </a:r>
            <a:r>
              <a:rPr lang="ru-RU" dirty="0" smtClean="0"/>
              <a:t>математики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у 2021/2022 </a:t>
            </a:r>
            <a:r>
              <a:rPr lang="ru-RU" dirty="0" err="1"/>
              <a:t>навчальному</a:t>
            </a:r>
            <a:r>
              <a:rPr lang="ru-RU" dirty="0"/>
              <a:t> </a:t>
            </a:r>
            <a:r>
              <a:rPr lang="ru-RU" dirty="0" err="1" smtClean="0"/>
              <a:t>році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7844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Заклади</a:t>
            </a:r>
            <a:r>
              <a:rPr lang="ru-RU" dirty="0"/>
              <a:t>  </a:t>
            </a:r>
            <a:r>
              <a:rPr lang="ru-RU" dirty="0" err="1"/>
              <a:t>загальної</a:t>
            </a:r>
            <a:r>
              <a:rPr lang="ru-RU" dirty="0"/>
              <a:t>  </a:t>
            </a:r>
            <a:r>
              <a:rPr lang="ru-RU" dirty="0" err="1" smtClean="0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 ІІ  </a:t>
            </a:r>
            <a:r>
              <a:rPr lang="ru-RU" dirty="0" err="1"/>
              <a:t>ступеня</a:t>
            </a:r>
            <a:r>
              <a:rPr lang="ru-RU" dirty="0"/>
              <a:t>  </a:t>
            </a:r>
            <a:r>
              <a:rPr lang="ru-RU" dirty="0" err="1"/>
              <a:t>формують</a:t>
            </a:r>
            <a:r>
              <a:rPr lang="ru-RU" dirty="0"/>
              <a:t>  </a:t>
            </a:r>
            <a:r>
              <a:rPr lang="ru-RU" dirty="0" err="1"/>
              <a:t>освітні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типової</a:t>
            </a:r>
            <a:r>
              <a:rPr lang="ru-RU" dirty="0"/>
              <a:t> </a:t>
            </a:r>
            <a:r>
              <a:rPr lang="ru-RU" dirty="0" err="1" smtClean="0"/>
              <a:t>освітньої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(Наказ МОН </a:t>
            </a:r>
            <a:r>
              <a:rPr lang="ru-RU" dirty="0" err="1"/>
              <a:t>України</a:t>
            </a:r>
            <a:r>
              <a:rPr lang="ru-RU" dirty="0"/>
              <a:t> №405 </a:t>
            </a:r>
            <a:r>
              <a:rPr lang="ru-RU" dirty="0" err="1"/>
              <a:t>від</a:t>
            </a:r>
            <a:r>
              <a:rPr lang="ru-RU" dirty="0"/>
              <a:t> 20.04 2018 р. «Про </a:t>
            </a:r>
            <a:r>
              <a:rPr lang="ru-RU" dirty="0" err="1" smtClean="0"/>
              <a:t>затвердження</a:t>
            </a:r>
            <a:r>
              <a:rPr lang="ru-RU" dirty="0"/>
              <a:t> </a:t>
            </a:r>
            <a:r>
              <a:rPr lang="ru-RU" dirty="0" err="1"/>
              <a:t>типової</a:t>
            </a:r>
            <a:r>
              <a:rPr lang="ru-RU" dirty="0"/>
              <a:t> </a:t>
            </a:r>
            <a:r>
              <a:rPr lang="ru-RU" dirty="0" err="1"/>
              <a:t>освітньої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ІІ </a:t>
            </a:r>
            <a:r>
              <a:rPr lang="ru-RU" dirty="0" err="1"/>
              <a:t>ступеня</a:t>
            </a:r>
            <a:r>
              <a:rPr lang="ru-RU" dirty="0"/>
              <a:t>»), а </a:t>
            </a:r>
            <a:r>
              <a:rPr lang="ru-RU" dirty="0" err="1"/>
              <a:t>заклади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 smtClean="0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ІІІ </a:t>
            </a:r>
            <a:r>
              <a:rPr lang="ru-RU" dirty="0" err="1"/>
              <a:t>ступеня</a:t>
            </a:r>
            <a:r>
              <a:rPr lang="ru-RU" dirty="0"/>
              <a:t> - на </a:t>
            </a:r>
            <a:r>
              <a:rPr lang="ru-RU" dirty="0" err="1"/>
              <a:t>основі</a:t>
            </a:r>
            <a:r>
              <a:rPr lang="ru-RU" dirty="0"/>
              <a:t> «</a:t>
            </a:r>
            <a:r>
              <a:rPr lang="ru-RU" dirty="0" err="1" smtClean="0"/>
              <a:t>типова</a:t>
            </a:r>
            <a:r>
              <a:rPr lang="ru-RU" dirty="0"/>
              <a:t> </a:t>
            </a:r>
            <a:r>
              <a:rPr lang="ru-RU" dirty="0" err="1"/>
              <a:t>освітня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 </a:t>
            </a:r>
            <a:r>
              <a:rPr lang="ru-RU" dirty="0" err="1"/>
              <a:t>освіти</a:t>
            </a:r>
            <a:r>
              <a:rPr lang="ru-RU" dirty="0"/>
              <a:t>  ІІІ  </a:t>
            </a:r>
            <a:r>
              <a:rPr lang="ru-RU" dirty="0" err="1"/>
              <a:t>ступеня</a:t>
            </a:r>
            <a:r>
              <a:rPr lang="ru-RU" dirty="0"/>
              <a:t>»,  </a:t>
            </a:r>
            <a:r>
              <a:rPr lang="ru-RU" dirty="0" err="1"/>
              <a:t>затвердженої</a:t>
            </a:r>
            <a:r>
              <a:rPr lang="ru-RU" dirty="0"/>
              <a:t> наказом МОН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 smtClean="0"/>
              <a:t>від</a:t>
            </a:r>
            <a:r>
              <a:rPr lang="ru-RU" dirty="0"/>
              <a:t> 20.04.2018 №408 (у </a:t>
            </a:r>
            <a:r>
              <a:rPr lang="ru-RU" dirty="0" err="1"/>
              <a:t>редакції</a:t>
            </a:r>
            <a:r>
              <a:rPr lang="ru-RU" dirty="0"/>
              <a:t> </a:t>
            </a:r>
            <a:r>
              <a:rPr lang="ru-RU" dirty="0" smtClean="0"/>
              <a:t>наказу МОН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28.11.2019 №1493). </a:t>
            </a:r>
            <a:r>
              <a:rPr lang="ru-RU" dirty="0" err="1"/>
              <a:t>Дані</a:t>
            </a:r>
            <a:r>
              <a:rPr lang="ru-RU" dirty="0"/>
              <a:t>  </a:t>
            </a:r>
            <a:r>
              <a:rPr lang="ru-RU" dirty="0" err="1"/>
              <a:t>документи</a:t>
            </a:r>
            <a:r>
              <a:rPr lang="ru-RU" dirty="0"/>
              <a:t>  </a:t>
            </a:r>
            <a:r>
              <a:rPr lang="ru-RU" dirty="0" err="1"/>
              <a:t>окреслюють</a:t>
            </a:r>
            <a:r>
              <a:rPr lang="ru-RU" dirty="0"/>
              <a:t>  </a:t>
            </a:r>
            <a:r>
              <a:rPr lang="ru-RU" dirty="0" err="1"/>
              <a:t>рекомендовані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до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smtClean="0"/>
              <a:t>й </a:t>
            </a:r>
            <a:r>
              <a:rPr lang="ru-RU" dirty="0" err="1" smtClean="0"/>
              <a:t>організації</a:t>
            </a:r>
            <a:r>
              <a:rPr lang="ru-RU" dirty="0" smtClean="0"/>
              <a:t>  </a:t>
            </a:r>
            <a:r>
              <a:rPr lang="ru-RU" dirty="0"/>
              <a:t>у  школах  </a:t>
            </a:r>
            <a:r>
              <a:rPr lang="ru-RU" dirty="0" err="1"/>
              <a:t>єдиного</a:t>
            </a:r>
            <a:r>
              <a:rPr lang="ru-RU" dirty="0"/>
              <a:t>  комплексу </a:t>
            </a:r>
            <a:r>
              <a:rPr lang="ru-RU" dirty="0" err="1"/>
              <a:t>освітніх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0634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Рекомендовані форми організації начального процесу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000" y="2034000"/>
            <a:ext cx="9293400" cy="39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3155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/>
              <a:t>Навчання</a:t>
            </a:r>
            <a:r>
              <a:rPr lang="ru-RU" dirty="0"/>
              <a:t> математики у закладах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 </a:t>
            </a:r>
            <a:r>
              <a:rPr lang="ru-RU" dirty="0" err="1"/>
              <a:t>освіти</a:t>
            </a:r>
            <a:r>
              <a:rPr lang="ru-RU" dirty="0"/>
              <a:t> буде </a:t>
            </a:r>
            <a:r>
              <a:rPr lang="ru-RU" dirty="0" err="1"/>
              <a:t>реалізовуватись</a:t>
            </a:r>
            <a:r>
              <a:rPr lang="ru-RU" dirty="0"/>
              <a:t> за </a:t>
            </a:r>
            <a:r>
              <a:rPr lang="ru-RU" dirty="0" err="1"/>
              <a:t>програмами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5-9 </a:t>
            </a:r>
            <a:r>
              <a:rPr lang="ru-RU" dirty="0" err="1"/>
              <a:t>класи</a:t>
            </a:r>
            <a:r>
              <a:rPr lang="ru-RU" dirty="0"/>
              <a:t>  «Математика.  </a:t>
            </a:r>
            <a:r>
              <a:rPr lang="ru-RU" dirty="0" err="1"/>
              <a:t>Навчальна</a:t>
            </a:r>
            <a:r>
              <a:rPr lang="ru-RU" dirty="0"/>
              <a:t>  </a:t>
            </a:r>
            <a:r>
              <a:rPr lang="ru-RU" dirty="0" err="1"/>
              <a:t>програма</a:t>
            </a:r>
            <a:r>
              <a:rPr lang="ru-RU" dirty="0"/>
              <a:t>  для  </a:t>
            </a:r>
            <a:r>
              <a:rPr lang="ru-RU" dirty="0" err="1"/>
              <a:t>учнів</a:t>
            </a:r>
            <a:r>
              <a:rPr lang="ru-RU" dirty="0"/>
              <a:t>  5-9 </a:t>
            </a:r>
            <a:r>
              <a:rPr lang="ru-RU" dirty="0" err="1"/>
              <a:t>класів</a:t>
            </a:r>
            <a:r>
              <a:rPr lang="ru-RU" dirty="0"/>
              <a:t> </a:t>
            </a:r>
            <a:r>
              <a:rPr lang="ru-RU" dirty="0" err="1"/>
              <a:t>загальноосвітніх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» : </a:t>
            </a:r>
          </a:p>
          <a:p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https://mon.gov.ua/ua/osvita/zagalna-serednya-osvita/navchalni-programi/navchalni-programi-5-9-klas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8-9 </a:t>
            </a:r>
            <a:r>
              <a:rPr lang="ru-RU" dirty="0" err="1"/>
              <a:t>клас</a:t>
            </a:r>
            <a:r>
              <a:rPr lang="ru-RU" dirty="0"/>
              <a:t> (з </a:t>
            </a:r>
            <a:r>
              <a:rPr lang="ru-RU" dirty="0" err="1"/>
              <a:t>поглибленим</a:t>
            </a:r>
            <a:r>
              <a:rPr lang="ru-RU" dirty="0"/>
              <a:t> </a:t>
            </a:r>
            <a:r>
              <a:rPr lang="ru-RU" dirty="0" err="1"/>
              <a:t>вивченням</a:t>
            </a:r>
            <a:r>
              <a:rPr lang="ru-RU" dirty="0"/>
              <a:t> математики) - «</a:t>
            </a:r>
            <a:r>
              <a:rPr lang="ru-RU" dirty="0" err="1"/>
              <a:t>Навчальна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 для </a:t>
            </a:r>
            <a:r>
              <a:rPr lang="ru-RU" dirty="0" err="1"/>
              <a:t>поглибленого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математики у 8–9 </a:t>
            </a:r>
            <a:r>
              <a:rPr lang="ru-RU" dirty="0" err="1"/>
              <a:t>класах</a:t>
            </a:r>
            <a:r>
              <a:rPr lang="ru-RU" dirty="0"/>
              <a:t> </a:t>
            </a:r>
            <a:r>
              <a:rPr lang="ru-RU" dirty="0" err="1"/>
              <a:t>загальноосвітніх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»:</a:t>
            </a:r>
          </a:p>
          <a:p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https://mon.gov.ua/storage/app/media/zagalna%20serednya/programy-5-9-klas/matematika-algebra-geometriya.pdf</a:t>
            </a:r>
          </a:p>
          <a:p>
            <a:pPr marL="0" indent="0">
              <a:buNone/>
            </a:pPr>
            <a:r>
              <a:rPr lang="ru-RU" dirty="0"/>
              <a:t> 10-11 </a:t>
            </a:r>
            <a:r>
              <a:rPr lang="ru-RU" dirty="0" err="1"/>
              <a:t>класи</a:t>
            </a:r>
            <a:r>
              <a:rPr lang="ru-RU" dirty="0"/>
              <a:t>(Математика. </a:t>
            </a:r>
            <a:r>
              <a:rPr lang="ru-RU" dirty="0" err="1"/>
              <a:t>Профільний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; Математика .</a:t>
            </a:r>
            <a:r>
              <a:rPr lang="ru-RU" dirty="0" err="1"/>
              <a:t>Поглиблений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; Математика. </a:t>
            </a:r>
            <a:r>
              <a:rPr lang="ru-RU" dirty="0" err="1"/>
              <a:t>Рівень</a:t>
            </a:r>
            <a:r>
              <a:rPr lang="ru-RU" dirty="0"/>
              <a:t> стандарту)    </a:t>
            </a:r>
            <a:r>
              <a:rPr lang="ru-RU" dirty="0" err="1"/>
              <a:t>Навчальні</a:t>
            </a:r>
            <a:r>
              <a:rPr lang="ru-RU" dirty="0"/>
              <a:t>  </a:t>
            </a:r>
            <a:r>
              <a:rPr lang="ru-RU" dirty="0" err="1"/>
              <a:t>програми</a:t>
            </a:r>
            <a:r>
              <a:rPr lang="ru-RU" dirty="0"/>
              <a:t>  для  10-11  </a:t>
            </a:r>
            <a:r>
              <a:rPr lang="ru-RU" dirty="0" err="1"/>
              <a:t>класів</a:t>
            </a:r>
            <a:r>
              <a:rPr lang="ru-RU" dirty="0"/>
              <a:t>  </a:t>
            </a:r>
            <a:r>
              <a:rPr lang="ru-RU" dirty="0" err="1"/>
              <a:t>загальноосвітніх</a:t>
            </a:r>
            <a:r>
              <a:rPr lang="ru-RU" dirty="0"/>
              <a:t>  </a:t>
            </a:r>
            <a:r>
              <a:rPr lang="ru-RU" dirty="0" err="1"/>
              <a:t>навчальних</a:t>
            </a:r>
            <a:r>
              <a:rPr lang="ru-RU" dirty="0"/>
              <a:t>  </a:t>
            </a:r>
            <a:r>
              <a:rPr lang="ru-RU" dirty="0" err="1"/>
              <a:t>закладів</a:t>
            </a:r>
            <a:r>
              <a:rPr lang="ru-RU" dirty="0"/>
              <a:t>.  Математика:</a:t>
            </a:r>
          </a:p>
          <a:p>
            <a:r>
              <a:rPr lang="ru-RU" dirty="0"/>
              <a:t> </a:t>
            </a: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https://mon.gov.ua/ua/osvita/zagalna-serednya-osvita/navchalni-programi/navchalni-programi-dlya-10-11-klasiv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9941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позбавлені</a:t>
            </a:r>
            <a:r>
              <a:rPr lang="ru-RU" dirty="0"/>
              <a:t> поурочного </a:t>
            </a:r>
            <a:r>
              <a:rPr lang="ru-RU" dirty="0" err="1"/>
              <a:t>поділу</a:t>
            </a:r>
            <a:r>
              <a:rPr lang="ru-RU" dirty="0"/>
              <a:t>. </a:t>
            </a:r>
            <a:r>
              <a:rPr lang="ru-RU" dirty="0" err="1"/>
              <a:t>Вчитель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розподіляти</a:t>
            </a:r>
            <a:r>
              <a:rPr lang="ru-RU" dirty="0"/>
              <a:t> </a:t>
            </a:r>
            <a:r>
              <a:rPr lang="ru-RU" dirty="0" err="1"/>
              <a:t>навчальні</a:t>
            </a:r>
            <a:r>
              <a:rPr lang="ru-RU" dirty="0"/>
              <a:t> </a:t>
            </a:r>
            <a:r>
              <a:rPr lang="ru-RU" dirty="0" err="1"/>
              <a:t>години</a:t>
            </a:r>
            <a:r>
              <a:rPr lang="ru-RU" dirty="0"/>
              <a:t> і </a:t>
            </a:r>
            <a:r>
              <a:rPr lang="ru-RU" dirty="0" err="1"/>
              <a:t>визначати</a:t>
            </a:r>
            <a:r>
              <a:rPr lang="ru-RU" dirty="0"/>
              <a:t> </a:t>
            </a:r>
            <a:r>
              <a:rPr lang="ru-RU" dirty="0" err="1"/>
              <a:t>послідовність</a:t>
            </a:r>
            <a:r>
              <a:rPr lang="ru-RU" dirty="0"/>
              <a:t> </a:t>
            </a:r>
            <a:r>
              <a:rPr lang="ru-RU" dirty="0" err="1"/>
              <a:t>розкриття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в межах </a:t>
            </a:r>
            <a:r>
              <a:rPr lang="ru-RU" dirty="0" err="1"/>
              <a:t>окремої</a:t>
            </a:r>
            <a:r>
              <a:rPr lang="ru-RU" dirty="0"/>
              <a:t> теми, але так, </a:t>
            </a:r>
            <a:r>
              <a:rPr lang="ru-RU" dirty="0" err="1"/>
              <a:t>щоб</a:t>
            </a:r>
            <a:r>
              <a:rPr lang="ru-RU" dirty="0"/>
              <a:t> не </a:t>
            </a:r>
            <a:r>
              <a:rPr lang="ru-RU" dirty="0" err="1"/>
              <a:t>порушувалась</a:t>
            </a:r>
            <a:r>
              <a:rPr lang="ru-RU" dirty="0"/>
              <a:t> </a:t>
            </a:r>
            <a:r>
              <a:rPr lang="ru-RU" dirty="0" err="1"/>
              <a:t>логіка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 </a:t>
            </a:r>
            <a:r>
              <a:rPr lang="ru-RU" dirty="0" err="1"/>
              <a:t>викладу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843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Підручники</a:t>
            </a:r>
            <a:r>
              <a:rPr lang="ru-RU" dirty="0"/>
              <a:t> та </a:t>
            </a:r>
            <a:r>
              <a:rPr lang="ru-RU" dirty="0" err="1"/>
              <a:t>посібники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ru-RU" dirty="0"/>
          </a:p>
          <a:p>
            <a:r>
              <a:rPr lang="ru-RU" dirty="0"/>
              <a:t>В </a:t>
            </a:r>
            <a:r>
              <a:rPr lang="ru-RU" dirty="0" err="1"/>
              <a:t>освітньому</a:t>
            </a:r>
            <a:r>
              <a:rPr lang="ru-RU" dirty="0"/>
              <a:t>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заклади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навчальну</a:t>
            </a:r>
            <a:r>
              <a:rPr lang="ru-RU" dirty="0"/>
              <a:t> </a:t>
            </a:r>
            <a:r>
              <a:rPr lang="ru-RU" dirty="0" err="1"/>
              <a:t>літературу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гриф МОН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схвалена</a:t>
            </a:r>
            <a:r>
              <a:rPr lang="ru-RU" dirty="0"/>
              <a:t> </a:t>
            </a:r>
            <a:r>
              <a:rPr lang="ru-RU" dirty="0" err="1"/>
              <a:t>відповідною</a:t>
            </a:r>
            <a:r>
              <a:rPr lang="ru-RU" dirty="0"/>
              <a:t> </a:t>
            </a:r>
            <a:r>
              <a:rPr lang="ru-RU" dirty="0" err="1"/>
              <a:t>комісією</a:t>
            </a:r>
            <a:r>
              <a:rPr lang="ru-RU" dirty="0"/>
              <a:t> </a:t>
            </a:r>
            <a:r>
              <a:rPr lang="ru-RU" dirty="0" err="1"/>
              <a:t>Науково-методичної</a:t>
            </a:r>
            <a:r>
              <a:rPr lang="ru-RU" dirty="0"/>
              <a:t> ради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 науки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оновлюється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розміщено</a:t>
            </a:r>
            <a:r>
              <a:rPr lang="ru-RU" dirty="0"/>
              <a:t> за </a:t>
            </a:r>
            <a:r>
              <a:rPr lang="ru-RU" dirty="0" err="1"/>
              <a:t>посиланням</a:t>
            </a:r>
            <a:r>
              <a:rPr lang="ru-RU" dirty="0"/>
              <a:t> </a:t>
            </a:r>
            <a:r>
              <a:rPr lang="en-US" dirty="0">
                <a:hlinkClick r:id="rId2"/>
              </a:rPr>
              <a:t>https://imzo.gov.ua/pidruchniki/pereliki</a:t>
            </a:r>
            <a:r>
              <a:rPr lang="en-US" dirty="0" smtClean="0">
                <a:hlinkClick r:id="rId2"/>
              </a:rPr>
              <a:t>/</a:t>
            </a:r>
            <a:endParaRPr lang="uk-UA" dirty="0" smtClean="0"/>
          </a:p>
          <a:p>
            <a:r>
              <a:rPr lang="ru-RU" dirty="0" err="1" smtClean="0"/>
              <a:t>Звертаємо</a:t>
            </a:r>
            <a:r>
              <a:rPr lang="ru-RU" dirty="0" smtClean="0"/>
              <a:t> </a:t>
            </a:r>
            <a:r>
              <a:rPr lang="ru-RU" dirty="0" err="1"/>
              <a:t>увагу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електронні</a:t>
            </a:r>
            <a:r>
              <a:rPr lang="ru-RU" dirty="0"/>
              <a:t> </a:t>
            </a:r>
            <a:r>
              <a:rPr lang="ru-RU" dirty="0" err="1"/>
              <a:t>версії</a:t>
            </a:r>
            <a:r>
              <a:rPr lang="ru-RU" dirty="0"/>
              <a:t> </a:t>
            </a:r>
            <a:r>
              <a:rPr lang="ru-RU" dirty="0" err="1"/>
              <a:t>підручників</a:t>
            </a:r>
            <a:r>
              <a:rPr lang="ru-RU" dirty="0"/>
              <a:t> з </a:t>
            </a:r>
            <a:r>
              <a:rPr lang="ru-RU" dirty="0" smtClean="0"/>
              <a:t>математики </a:t>
            </a:r>
            <a:r>
              <a:rPr lang="ru-RU" dirty="0" err="1"/>
              <a:t>закладів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розміщені</a:t>
            </a:r>
            <a:r>
              <a:rPr lang="ru-RU" dirty="0"/>
              <a:t> в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бібліотеці</a:t>
            </a:r>
            <a:r>
              <a:rPr lang="ru-RU" dirty="0"/>
              <a:t> ДНУ «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модернізації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» </a:t>
            </a:r>
            <a:r>
              <a:rPr lang="ru-RU" u="sng" dirty="0">
                <a:solidFill>
                  <a:srgbClr val="92D050"/>
                </a:solidFill>
              </a:rPr>
              <a:t>(</a:t>
            </a:r>
            <a:r>
              <a:rPr lang="en-US" u="sng" dirty="0">
                <a:solidFill>
                  <a:srgbClr val="92D050"/>
                </a:solidFill>
              </a:rPr>
              <a:t>https://lib.imzo.gov.ua/)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7899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100" dirty="0" err="1" smtClean="0"/>
              <a:t>Організація</a:t>
            </a:r>
            <a:r>
              <a:rPr lang="ru-RU" sz="2100" dirty="0" smtClean="0"/>
              <a:t> </a:t>
            </a:r>
            <a:r>
              <a:rPr lang="ru-RU" sz="2100" dirty="0" err="1"/>
              <a:t>дистанційного</a:t>
            </a:r>
            <a:r>
              <a:rPr lang="ru-RU" sz="2100" dirty="0"/>
              <a:t> </a:t>
            </a:r>
            <a:r>
              <a:rPr lang="ru-RU" sz="2100" dirty="0" err="1"/>
              <a:t>навчання</a:t>
            </a:r>
            <a:r>
              <a:rPr lang="ru-RU" sz="2100" dirty="0"/>
              <a:t> в </a:t>
            </a:r>
            <a:r>
              <a:rPr lang="ru-RU" sz="2100" dirty="0" err="1"/>
              <a:t>школі</a:t>
            </a:r>
            <a:r>
              <a:rPr lang="ru-RU" sz="2100" dirty="0"/>
              <a:t>. </a:t>
            </a:r>
            <a:r>
              <a:rPr lang="ru-RU" sz="2100" dirty="0" err="1"/>
              <a:t>Методичні</a:t>
            </a:r>
            <a:r>
              <a:rPr lang="ru-RU" sz="2100" dirty="0"/>
              <a:t> </a:t>
            </a:r>
            <a:r>
              <a:rPr lang="ru-RU" sz="2100" dirty="0" err="1"/>
              <a:t>рекомендації</a:t>
            </a:r>
            <a:endParaRPr lang="ru-RU" sz="2100" dirty="0"/>
          </a:p>
          <a:p>
            <a:r>
              <a:rPr lang="ru-RU" sz="2100" u="sng" dirty="0">
                <a:solidFill>
                  <a:schemeClr val="accent4"/>
                </a:solidFill>
                <a:hlinkClick r:id="rId2"/>
              </a:rPr>
              <a:t>https://</a:t>
            </a:r>
            <a:r>
              <a:rPr lang="ru-RU" sz="2100" u="sng" dirty="0" smtClean="0">
                <a:solidFill>
                  <a:schemeClr val="accent4"/>
                </a:solidFill>
                <a:hlinkClick r:id="rId2"/>
              </a:rPr>
              <a:t>mon.gov.ua/storage/app/media/zagalna%20serednya/metodichni%20recomendazii/2020/metodichni%20recomendazii-dustanciyna%20osvita-2020.pdf</a:t>
            </a:r>
            <a:endParaRPr lang="ru-RU" sz="21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ru-RU" sz="2100" dirty="0" smtClean="0">
                <a:solidFill>
                  <a:schemeClr val="tx1"/>
                </a:solidFill>
              </a:rPr>
              <a:t> Наказ </a:t>
            </a:r>
            <a:r>
              <a:rPr lang="ru-RU" sz="2100" dirty="0">
                <a:solidFill>
                  <a:schemeClr val="tx1"/>
                </a:solidFill>
              </a:rPr>
              <a:t>МОН </a:t>
            </a:r>
            <a:r>
              <a:rPr lang="ru-RU" sz="2100" dirty="0" err="1">
                <a:solidFill>
                  <a:schemeClr val="tx1"/>
                </a:solidFill>
              </a:rPr>
              <a:t>від</a:t>
            </a:r>
            <a:r>
              <a:rPr lang="ru-RU" sz="2100" dirty="0">
                <a:solidFill>
                  <a:schemeClr val="tx1"/>
                </a:solidFill>
              </a:rPr>
              <a:t> 8 </a:t>
            </a:r>
            <a:r>
              <a:rPr lang="ru-RU" sz="2100" dirty="0" err="1">
                <a:solidFill>
                  <a:schemeClr val="tx1"/>
                </a:solidFill>
              </a:rPr>
              <a:t>вересня</a:t>
            </a:r>
            <a:r>
              <a:rPr lang="ru-RU" sz="2100" dirty="0">
                <a:solidFill>
                  <a:schemeClr val="tx1"/>
                </a:solidFill>
              </a:rPr>
              <a:t> 2020 року №1115 і </a:t>
            </a:r>
            <a:r>
              <a:rPr lang="ru-RU" sz="2100" dirty="0" err="1">
                <a:solidFill>
                  <a:schemeClr val="tx1"/>
                </a:solidFill>
              </a:rPr>
              <a:t>зареєстровано</a:t>
            </a:r>
            <a:r>
              <a:rPr lang="ru-RU" sz="2100" dirty="0">
                <a:solidFill>
                  <a:schemeClr val="tx1"/>
                </a:solidFill>
              </a:rPr>
              <a:t> в </a:t>
            </a:r>
            <a:r>
              <a:rPr lang="ru-RU" sz="2100" dirty="0" err="1">
                <a:solidFill>
                  <a:schemeClr val="tx1"/>
                </a:solidFill>
              </a:rPr>
              <a:t>Міністерстві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r>
              <a:rPr lang="ru-RU" sz="2100" dirty="0" err="1">
                <a:solidFill>
                  <a:schemeClr val="tx1"/>
                </a:solidFill>
              </a:rPr>
              <a:t>юстиції</a:t>
            </a:r>
            <a:r>
              <a:rPr lang="ru-RU" sz="2100" dirty="0">
                <a:solidFill>
                  <a:schemeClr val="tx1"/>
                </a:solidFill>
              </a:rPr>
              <a:t> 28 </a:t>
            </a:r>
            <a:r>
              <a:rPr lang="ru-RU" sz="2100" dirty="0" err="1">
                <a:solidFill>
                  <a:schemeClr val="tx1"/>
                </a:solidFill>
              </a:rPr>
              <a:t>вересня</a:t>
            </a:r>
            <a:r>
              <a:rPr lang="ru-RU" sz="2100" dirty="0">
                <a:solidFill>
                  <a:schemeClr val="tx1"/>
                </a:solidFill>
              </a:rPr>
              <a:t> 2020 </a:t>
            </a:r>
            <a:r>
              <a:rPr lang="ru-RU" sz="2100" dirty="0" smtClean="0">
                <a:solidFill>
                  <a:schemeClr val="tx1"/>
                </a:solidFill>
              </a:rPr>
              <a:t> року </a:t>
            </a:r>
            <a:r>
              <a:rPr lang="ru-RU" sz="2100" dirty="0">
                <a:solidFill>
                  <a:schemeClr val="tx1"/>
                </a:solidFill>
              </a:rPr>
              <a:t>за №941/35224 “</a:t>
            </a:r>
            <a:r>
              <a:rPr lang="ru-RU" sz="2100" dirty="0" err="1">
                <a:solidFill>
                  <a:schemeClr val="tx1"/>
                </a:solidFill>
              </a:rPr>
              <a:t>Деякі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r>
              <a:rPr lang="ru-RU" sz="2100" dirty="0" err="1">
                <a:solidFill>
                  <a:schemeClr val="tx1"/>
                </a:solidFill>
              </a:rPr>
              <a:t>питання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r>
              <a:rPr lang="ru-RU" sz="2100" dirty="0" err="1">
                <a:solidFill>
                  <a:schemeClr val="tx1"/>
                </a:solidFill>
              </a:rPr>
              <a:t>організації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r>
              <a:rPr lang="ru-RU" sz="2100" dirty="0" err="1">
                <a:solidFill>
                  <a:schemeClr val="tx1"/>
                </a:solidFill>
              </a:rPr>
              <a:t>дистанційного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r>
              <a:rPr lang="ru-RU" sz="2100" dirty="0" err="1">
                <a:solidFill>
                  <a:schemeClr val="tx1"/>
                </a:solidFill>
              </a:rPr>
              <a:t>навчання</a:t>
            </a:r>
            <a:r>
              <a:rPr lang="ru-RU" sz="2100" dirty="0">
                <a:solidFill>
                  <a:schemeClr val="tx1"/>
                </a:solidFill>
              </a:rPr>
              <a:t>”</a:t>
            </a:r>
          </a:p>
          <a:p>
            <a:r>
              <a:rPr lang="ru-RU" sz="2100" u="sng" dirty="0">
                <a:solidFill>
                  <a:schemeClr val="accent4"/>
                </a:solidFill>
                <a:hlinkClick r:id="rId3"/>
              </a:rPr>
              <a:t>https://</a:t>
            </a:r>
            <a:r>
              <a:rPr lang="ru-RU" sz="2100" u="sng" dirty="0" smtClean="0">
                <a:solidFill>
                  <a:schemeClr val="accent4"/>
                </a:solidFill>
                <a:hlinkClick r:id="rId3"/>
              </a:rPr>
              <a:t>mon.gov.ua/ua/npa/deyaki-pitannya-organizaciyi-distancijnogo-navchannya-zareyestrovano-v-ministerstvi-yusticiyi-ukrayini-94735224-vid-28-veresnya-2020-roku</a:t>
            </a:r>
            <a:endParaRPr lang="ru-RU" sz="2100" u="sng" dirty="0" smtClean="0">
              <a:solidFill>
                <a:schemeClr val="accent4"/>
              </a:solidFill>
            </a:endParaRPr>
          </a:p>
          <a:p>
            <a:r>
              <a:rPr lang="ru-RU" sz="2100" dirty="0" smtClean="0">
                <a:solidFill>
                  <a:schemeClr val="tx1"/>
                </a:solidFill>
              </a:rPr>
              <a:t>Лист </a:t>
            </a:r>
            <a:r>
              <a:rPr lang="ru-RU" sz="2100" dirty="0" err="1">
                <a:solidFill>
                  <a:schemeClr val="tx1"/>
                </a:solidFill>
              </a:rPr>
              <a:t>Міністерства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r>
              <a:rPr lang="ru-RU" sz="2100" dirty="0" err="1">
                <a:solidFill>
                  <a:schemeClr val="tx1"/>
                </a:solidFill>
              </a:rPr>
              <a:t>освіти</a:t>
            </a:r>
            <a:r>
              <a:rPr lang="ru-RU" sz="2100" dirty="0">
                <a:solidFill>
                  <a:schemeClr val="tx1"/>
                </a:solidFill>
              </a:rPr>
              <a:t> і науки </a:t>
            </a:r>
            <a:r>
              <a:rPr lang="ru-RU" sz="2100" dirty="0" err="1">
                <a:solidFill>
                  <a:schemeClr val="tx1"/>
                </a:solidFill>
              </a:rPr>
              <a:t>України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r>
              <a:rPr lang="ru-RU" sz="2100" dirty="0" err="1">
                <a:solidFill>
                  <a:schemeClr val="tx1"/>
                </a:solidFill>
              </a:rPr>
              <a:t>від</a:t>
            </a:r>
            <a:r>
              <a:rPr lang="ru-RU" sz="2100" dirty="0">
                <a:solidFill>
                  <a:schemeClr val="tx1"/>
                </a:solidFill>
              </a:rPr>
              <a:t> 1/10-3101 </a:t>
            </a:r>
            <a:r>
              <a:rPr lang="ru-RU" sz="2100" dirty="0" err="1">
                <a:solidFill>
                  <a:schemeClr val="tx1"/>
                </a:solidFill>
              </a:rPr>
              <a:t>від</a:t>
            </a:r>
            <a:r>
              <a:rPr lang="ru-RU" sz="2100" dirty="0">
                <a:solidFill>
                  <a:schemeClr val="tx1"/>
                </a:solidFill>
              </a:rPr>
              <a:t> 23.07.2021 “</a:t>
            </a:r>
            <a:r>
              <a:rPr lang="ru-RU" sz="2100" dirty="0" err="1">
                <a:solidFill>
                  <a:schemeClr val="tx1"/>
                </a:solidFill>
              </a:rPr>
              <a:t>Щодо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r>
              <a:rPr lang="ru-RU" sz="2100" dirty="0" err="1">
                <a:solidFill>
                  <a:schemeClr val="tx1"/>
                </a:solidFill>
              </a:rPr>
              <a:t>особливостей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r>
              <a:rPr lang="ru-RU" sz="2100" dirty="0" err="1">
                <a:solidFill>
                  <a:schemeClr val="tx1"/>
                </a:solidFill>
              </a:rPr>
              <a:t>організації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r>
              <a:rPr lang="ru-RU" sz="2100" dirty="0" err="1">
                <a:solidFill>
                  <a:schemeClr val="tx1"/>
                </a:solidFill>
              </a:rPr>
              <a:t>навчання</a:t>
            </a:r>
            <a:r>
              <a:rPr lang="ru-RU" sz="2100" dirty="0">
                <a:solidFill>
                  <a:schemeClr val="tx1"/>
                </a:solidFill>
              </a:rPr>
              <a:t>” </a:t>
            </a:r>
          </a:p>
          <a:p>
            <a:r>
              <a:rPr lang="ru-RU" sz="2100" u="sng" dirty="0">
                <a:solidFill>
                  <a:srgbClr val="00B050"/>
                </a:solidFill>
                <a:hlinkClick r:id="rId4"/>
              </a:rPr>
              <a:t>https://www.schoollife.org.ua/shhodo-osoblyvostej-organizatsiyi-navchannya-u-2021-2022-n-r</a:t>
            </a:r>
            <a:r>
              <a:rPr lang="ru-RU" sz="2100" u="sng" dirty="0" smtClean="0">
                <a:solidFill>
                  <a:srgbClr val="00B050"/>
                </a:solidFill>
                <a:hlinkClick r:id="rId4"/>
              </a:rPr>
              <a:t>/</a:t>
            </a:r>
            <a:endParaRPr lang="ru-RU" sz="2100" u="sng" dirty="0" smtClean="0">
              <a:solidFill>
                <a:srgbClr val="00B050"/>
              </a:solidFill>
            </a:endParaRPr>
          </a:p>
          <a:p>
            <a:r>
              <a:rPr lang="ru-RU" sz="2100" dirty="0" smtClean="0">
                <a:solidFill>
                  <a:schemeClr val="tx1"/>
                </a:solidFill>
              </a:rPr>
              <a:t>При </a:t>
            </a:r>
            <a:r>
              <a:rPr lang="ru-RU" sz="2100" dirty="0" err="1">
                <a:solidFill>
                  <a:schemeClr val="tx1"/>
                </a:solidFill>
              </a:rPr>
              <a:t>посиленні</a:t>
            </a:r>
            <a:r>
              <a:rPr lang="ru-RU" sz="2100" dirty="0">
                <a:solidFill>
                  <a:schemeClr val="tx1"/>
                </a:solidFill>
              </a:rPr>
              <a:t> карантину </a:t>
            </a:r>
            <a:r>
              <a:rPr lang="ru-RU" sz="2100" dirty="0" err="1">
                <a:solidFill>
                  <a:schemeClr val="tx1"/>
                </a:solidFill>
              </a:rPr>
              <a:t>навчальні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r>
              <a:rPr lang="ru-RU" sz="2100" dirty="0" err="1">
                <a:solidFill>
                  <a:schemeClr val="tx1"/>
                </a:solidFill>
              </a:rPr>
              <a:t>заклади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r>
              <a:rPr lang="ru-RU" sz="2100" dirty="0" err="1">
                <a:solidFill>
                  <a:schemeClr val="tx1"/>
                </a:solidFill>
              </a:rPr>
              <a:t>працюватимуть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r>
              <a:rPr lang="ru-RU" sz="2100" dirty="0" err="1">
                <a:solidFill>
                  <a:schemeClr val="tx1"/>
                </a:solidFill>
              </a:rPr>
              <a:t>лише</a:t>
            </a:r>
            <a:r>
              <a:rPr lang="ru-RU" sz="2100" dirty="0">
                <a:solidFill>
                  <a:schemeClr val="tx1"/>
                </a:solidFill>
              </a:rPr>
              <a:t> за </a:t>
            </a:r>
            <a:r>
              <a:rPr lang="ru-RU" sz="2100" dirty="0" err="1">
                <a:solidFill>
                  <a:schemeClr val="tx1"/>
                </a:solidFill>
              </a:rPr>
              <a:t>умови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r>
              <a:rPr lang="ru-RU" sz="2100" dirty="0" err="1">
                <a:solidFill>
                  <a:schemeClr val="tx1"/>
                </a:solidFill>
              </a:rPr>
              <a:t>наявності</a:t>
            </a:r>
            <a:r>
              <a:rPr lang="ru-RU" sz="2100" dirty="0">
                <a:solidFill>
                  <a:schemeClr val="tx1"/>
                </a:solidFill>
              </a:rPr>
              <a:t> 80% </a:t>
            </a:r>
            <a:r>
              <a:rPr lang="ru-RU" sz="2100" dirty="0" err="1">
                <a:solidFill>
                  <a:schemeClr val="tx1"/>
                </a:solidFill>
              </a:rPr>
              <a:t>вакцинованого</a:t>
            </a:r>
            <a:r>
              <a:rPr lang="ru-RU" sz="2100" dirty="0">
                <a:solidFill>
                  <a:schemeClr val="tx1"/>
                </a:solidFill>
              </a:rPr>
              <a:t> персоналу </a:t>
            </a:r>
          </a:p>
          <a:p>
            <a:r>
              <a:rPr lang="ru-RU" sz="2100" u="sng" dirty="0">
                <a:solidFill>
                  <a:srgbClr val="92D050"/>
                </a:solidFill>
              </a:rPr>
              <a:t>https://moz.gov.ua/article/news/pri-posilenni-karantinu-navchalni-zakladi-pracjuvatimut-lishe-za-umovi-najavnosti-80--vakcinovanogo-personalu</a:t>
            </a:r>
          </a:p>
          <a:p>
            <a:endParaRPr lang="ru-RU" sz="2100" u="sng" dirty="0" smtClean="0">
              <a:solidFill>
                <a:schemeClr val="accent4"/>
              </a:solidFill>
            </a:endParaRPr>
          </a:p>
          <a:p>
            <a:endParaRPr lang="ru-RU" u="sng" dirty="0" smtClean="0">
              <a:solidFill>
                <a:schemeClr val="accent4"/>
              </a:solidFill>
            </a:endParaRPr>
          </a:p>
          <a:p>
            <a:endParaRPr lang="ru-RU" u="sng" dirty="0" smtClean="0">
              <a:solidFill>
                <a:schemeClr val="accent4"/>
              </a:solidFill>
            </a:endParaRPr>
          </a:p>
          <a:p>
            <a:endParaRPr lang="ru-RU" u="sng" dirty="0">
              <a:solidFill>
                <a:schemeClr val="accent4"/>
              </a:solidFill>
            </a:endParaRPr>
          </a:p>
          <a:p>
            <a:endParaRPr lang="ru-RU" u="sng" dirty="0">
              <a:solidFill>
                <a:schemeClr val="accent4"/>
              </a:solidFill>
            </a:endParaRPr>
          </a:p>
          <a:p>
            <a:endParaRPr lang="ru-RU" u="sng" dirty="0">
              <a:solidFill>
                <a:schemeClr val="accent4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7519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err="1"/>
              <a:t>Кількість</a:t>
            </a:r>
            <a:r>
              <a:rPr lang="ru-RU" sz="4000" dirty="0"/>
              <a:t> годин на </a:t>
            </a:r>
            <a:r>
              <a:rPr lang="ru-RU" sz="4000" dirty="0" err="1"/>
              <a:t>вивчення</a:t>
            </a:r>
            <a:r>
              <a:rPr lang="ru-RU" sz="4000" dirty="0"/>
              <a:t> </a:t>
            </a:r>
            <a:r>
              <a:rPr lang="ru-RU" sz="4000" dirty="0" smtClean="0"/>
              <a:t>математики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300" dirty="0" err="1" smtClean="0">
                <a:solidFill>
                  <a:schemeClr val="tx1"/>
                </a:solidFill>
              </a:rPr>
              <a:t>Відповідно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dirty="0">
                <a:solidFill>
                  <a:schemeClr val="tx1"/>
                </a:solidFill>
              </a:rPr>
              <a:t>до </a:t>
            </a:r>
            <a:r>
              <a:rPr lang="ru-RU" sz="3300" dirty="0" err="1">
                <a:solidFill>
                  <a:schemeClr val="tx1"/>
                </a:solidFill>
              </a:rPr>
              <a:t>Типової</a:t>
            </a: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err="1">
                <a:solidFill>
                  <a:schemeClr val="tx1"/>
                </a:solidFill>
              </a:rPr>
              <a:t>освітньої</a:t>
            </a: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err="1">
                <a:solidFill>
                  <a:schemeClr val="tx1"/>
                </a:solidFill>
              </a:rPr>
              <a:t>програми</a:t>
            </a: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err="1">
                <a:solidFill>
                  <a:schemeClr val="tx1"/>
                </a:solidFill>
              </a:rPr>
              <a:t>закладів</a:t>
            </a: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err="1">
                <a:solidFill>
                  <a:schemeClr val="tx1"/>
                </a:solidFill>
              </a:rPr>
              <a:t>загальної</a:t>
            </a: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err="1">
                <a:solidFill>
                  <a:schemeClr val="tx1"/>
                </a:solidFill>
              </a:rPr>
              <a:t>середньої</a:t>
            </a: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err="1">
                <a:solidFill>
                  <a:schemeClr val="tx1"/>
                </a:solidFill>
              </a:rPr>
              <a:t>освіти</a:t>
            </a: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en-US" sz="3300" dirty="0">
                <a:solidFill>
                  <a:schemeClr val="tx1"/>
                </a:solidFill>
              </a:rPr>
              <a:t>II </a:t>
            </a:r>
            <a:r>
              <a:rPr lang="ru-RU" sz="3300" dirty="0" err="1">
                <a:solidFill>
                  <a:schemeClr val="tx1"/>
                </a:solidFill>
              </a:rPr>
              <a:t>ступеня</a:t>
            </a:r>
            <a:r>
              <a:rPr lang="ru-RU" sz="3300" dirty="0">
                <a:solidFill>
                  <a:schemeClr val="tx1"/>
                </a:solidFill>
              </a:rPr>
              <a:t>, </a:t>
            </a:r>
            <a:r>
              <a:rPr lang="ru-RU" sz="3300" dirty="0" err="1">
                <a:solidFill>
                  <a:schemeClr val="tx1"/>
                </a:solidFill>
              </a:rPr>
              <a:t>затвердженої</a:t>
            </a:r>
            <a:r>
              <a:rPr lang="ru-RU" sz="3300" dirty="0">
                <a:solidFill>
                  <a:schemeClr val="tx1"/>
                </a:solidFill>
              </a:rPr>
              <a:t> наказом МОН </a:t>
            </a:r>
            <a:r>
              <a:rPr lang="ru-RU" sz="3300" dirty="0" err="1">
                <a:solidFill>
                  <a:schemeClr val="tx1"/>
                </a:solidFill>
              </a:rPr>
              <a:t>України</a:t>
            </a: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err="1">
                <a:solidFill>
                  <a:schemeClr val="tx1"/>
                </a:solidFill>
              </a:rPr>
              <a:t>від</a:t>
            </a:r>
            <a:r>
              <a:rPr lang="ru-RU" sz="3300" dirty="0">
                <a:solidFill>
                  <a:schemeClr val="tx1"/>
                </a:solidFill>
              </a:rPr>
              <a:t> 20.04.2018 № 405 у </a:t>
            </a:r>
            <a:r>
              <a:rPr lang="ru-RU" sz="3300" dirty="0" err="1">
                <a:solidFill>
                  <a:schemeClr val="tx1"/>
                </a:solidFill>
              </a:rPr>
              <a:t>всіх</a:t>
            </a:r>
            <a:r>
              <a:rPr lang="ru-RU" sz="3300" dirty="0">
                <a:solidFill>
                  <a:schemeClr val="tx1"/>
                </a:solidFill>
              </a:rPr>
              <a:t> закладах </a:t>
            </a:r>
            <a:r>
              <a:rPr lang="ru-RU" sz="3300" dirty="0" err="1">
                <a:solidFill>
                  <a:schemeClr val="tx1"/>
                </a:solidFill>
              </a:rPr>
              <a:t>загальної</a:t>
            </a: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err="1">
                <a:solidFill>
                  <a:schemeClr val="tx1"/>
                </a:solidFill>
              </a:rPr>
              <a:t>середньої</a:t>
            </a: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err="1">
                <a:solidFill>
                  <a:schemeClr val="tx1"/>
                </a:solidFill>
              </a:rPr>
              <a:t>освіти</a:t>
            </a: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smtClean="0">
                <a:solidFill>
                  <a:schemeClr val="tx1"/>
                </a:solidFill>
              </a:rPr>
              <a:t>математика </a:t>
            </a:r>
            <a:r>
              <a:rPr lang="ru-RU" sz="3300" dirty="0" err="1" smtClean="0">
                <a:solidFill>
                  <a:schemeClr val="tx1"/>
                </a:solidFill>
              </a:rPr>
              <a:t>вивчається</a:t>
            </a:r>
            <a:r>
              <a:rPr lang="ru-RU" sz="3300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sz="3300" dirty="0">
                <a:solidFill>
                  <a:schemeClr val="tx1"/>
                </a:solidFill>
              </a:rPr>
              <a:t>у </a:t>
            </a:r>
            <a:r>
              <a:rPr lang="ru-RU" sz="3300" dirty="0" smtClean="0">
                <a:solidFill>
                  <a:schemeClr val="tx1"/>
                </a:solidFill>
              </a:rPr>
              <a:t>5 </a:t>
            </a:r>
            <a:r>
              <a:rPr lang="ru-RU" sz="3300" dirty="0" err="1">
                <a:solidFill>
                  <a:schemeClr val="tx1"/>
                </a:solidFill>
              </a:rPr>
              <a:t>класі</a:t>
            </a:r>
            <a:r>
              <a:rPr lang="ru-RU" sz="3300" dirty="0">
                <a:solidFill>
                  <a:schemeClr val="tx1"/>
                </a:solidFill>
              </a:rPr>
              <a:t> – </a:t>
            </a:r>
            <a:r>
              <a:rPr lang="ru-RU" sz="3300" dirty="0" smtClean="0">
                <a:solidFill>
                  <a:schemeClr val="tx1"/>
                </a:solidFill>
              </a:rPr>
              <a:t>4 </a:t>
            </a:r>
            <a:r>
              <a:rPr lang="ru-RU" sz="3300" dirty="0" err="1">
                <a:solidFill>
                  <a:schemeClr val="tx1"/>
                </a:solidFill>
              </a:rPr>
              <a:t>години</a:t>
            </a:r>
            <a:r>
              <a:rPr lang="ru-RU" sz="3300" dirty="0">
                <a:solidFill>
                  <a:schemeClr val="tx1"/>
                </a:solidFill>
              </a:rPr>
              <a:t> на </a:t>
            </a:r>
            <a:r>
              <a:rPr lang="ru-RU" sz="3300" dirty="0" err="1">
                <a:solidFill>
                  <a:schemeClr val="tx1"/>
                </a:solidFill>
              </a:rPr>
              <a:t>тиждень</a:t>
            </a:r>
            <a:endParaRPr lang="ru-RU" sz="3300" dirty="0" smtClean="0">
              <a:solidFill>
                <a:schemeClr val="tx1"/>
              </a:solidFill>
            </a:endParaRPr>
          </a:p>
          <a:p>
            <a:r>
              <a:rPr lang="ru-RU" sz="3300" dirty="0">
                <a:solidFill>
                  <a:schemeClr val="tx1"/>
                </a:solidFill>
              </a:rPr>
              <a:t>у </a:t>
            </a:r>
            <a:r>
              <a:rPr lang="ru-RU" sz="3300" dirty="0" smtClean="0">
                <a:solidFill>
                  <a:schemeClr val="tx1"/>
                </a:solidFill>
              </a:rPr>
              <a:t>6 </a:t>
            </a:r>
            <a:r>
              <a:rPr lang="ru-RU" sz="3300" dirty="0" err="1" smtClean="0">
                <a:solidFill>
                  <a:schemeClr val="tx1"/>
                </a:solidFill>
              </a:rPr>
              <a:t>класі</a:t>
            </a:r>
            <a:r>
              <a:rPr lang="ru-RU" sz="3300" dirty="0">
                <a:solidFill>
                  <a:schemeClr val="tx1"/>
                </a:solidFill>
              </a:rPr>
              <a:t> – </a:t>
            </a:r>
            <a:r>
              <a:rPr lang="ru-RU" sz="3300" dirty="0" smtClean="0">
                <a:solidFill>
                  <a:schemeClr val="tx1"/>
                </a:solidFill>
              </a:rPr>
              <a:t>4 </a:t>
            </a:r>
            <a:r>
              <a:rPr lang="ru-RU" sz="3300" dirty="0" err="1">
                <a:solidFill>
                  <a:schemeClr val="tx1"/>
                </a:solidFill>
              </a:rPr>
              <a:t>години</a:t>
            </a:r>
            <a:r>
              <a:rPr lang="ru-RU" sz="3300" dirty="0">
                <a:solidFill>
                  <a:schemeClr val="tx1"/>
                </a:solidFill>
              </a:rPr>
              <a:t> на </a:t>
            </a:r>
            <a:r>
              <a:rPr lang="ru-RU" sz="3300" dirty="0" err="1">
                <a:solidFill>
                  <a:schemeClr val="tx1"/>
                </a:solidFill>
              </a:rPr>
              <a:t>тиждень</a:t>
            </a:r>
            <a:endParaRPr lang="ru-RU" sz="3300" dirty="0">
              <a:solidFill>
                <a:schemeClr val="tx1"/>
              </a:solidFill>
            </a:endParaRPr>
          </a:p>
          <a:p>
            <a:r>
              <a:rPr lang="ru-RU" sz="3300" dirty="0">
                <a:solidFill>
                  <a:schemeClr val="tx1"/>
                </a:solidFill>
              </a:rPr>
              <a:t>у 7 </a:t>
            </a:r>
            <a:r>
              <a:rPr lang="ru-RU" sz="3300" dirty="0" err="1">
                <a:solidFill>
                  <a:schemeClr val="tx1"/>
                </a:solidFill>
              </a:rPr>
              <a:t>класі</a:t>
            </a:r>
            <a:r>
              <a:rPr lang="ru-RU" sz="3300" dirty="0">
                <a:solidFill>
                  <a:schemeClr val="tx1"/>
                </a:solidFill>
              </a:rPr>
              <a:t> – </a:t>
            </a:r>
            <a:r>
              <a:rPr lang="ru-RU" sz="3300" dirty="0" smtClean="0">
                <a:solidFill>
                  <a:schemeClr val="tx1"/>
                </a:solidFill>
              </a:rPr>
              <a:t>4 </a:t>
            </a:r>
            <a:r>
              <a:rPr lang="ru-RU" sz="3300" dirty="0" err="1">
                <a:solidFill>
                  <a:schemeClr val="tx1"/>
                </a:solidFill>
              </a:rPr>
              <a:t>години</a:t>
            </a:r>
            <a:r>
              <a:rPr lang="ru-RU" sz="3300" dirty="0">
                <a:solidFill>
                  <a:schemeClr val="tx1"/>
                </a:solidFill>
              </a:rPr>
              <a:t> на </a:t>
            </a:r>
            <a:r>
              <a:rPr lang="ru-RU" sz="3300" dirty="0" err="1">
                <a:solidFill>
                  <a:schemeClr val="tx1"/>
                </a:solidFill>
              </a:rPr>
              <a:t>тиждень</a:t>
            </a:r>
            <a:r>
              <a:rPr lang="ru-RU" sz="3300" dirty="0">
                <a:solidFill>
                  <a:schemeClr val="tx1"/>
                </a:solidFill>
              </a:rPr>
              <a:t>,</a:t>
            </a:r>
          </a:p>
          <a:p>
            <a:r>
              <a:rPr lang="ru-RU" sz="3300" dirty="0">
                <a:solidFill>
                  <a:schemeClr val="tx1"/>
                </a:solidFill>
              </a:rPr>
              <a:t>у 8 </a:t>
            </a:r>
            <a:r>
              <a:rPr lang="ru-RU" sz="3300" dirty="0" err="1">
                <a:solidFill>
                  <a:schemeClr val="tx1"/>
                </a:solidFill>
              </a:rPr>
              <a:t>класі</a:t>
            </a:r>
            <a:r>
              <a:rPr lang="ru-RU" sz="3300" dirty="0">
                <a:solidFill>
                  <a:schemeClr val="tx1"/>
                </a:solidFill>
              </a:rPr>
              <a:t> – </a:t>
            </a:r>
            <a:r>
              <a:rPr lang="ru-RU" sz="3300" dirty="0" smtClean="0">
                <a:solidFill>
                  <a:schemeClr val="tx1"/>
                </a:solidFill>
              </a:rPr>
              <a:t>4 </a:t>
            </a:r>
            <a:r>
              <a:rPr lang="ru-RU" sz="3300" dirty="0" err="1">
                <a:solidFill>
                  <a:schemeClr val="tx1"/>
                </a:solidFill>
              </a:rPr>
              <a:t>години</a:t>
            </a:r>
            <a:r>
              <a:rPr lang="ru-RU" sz="3300" dirty="0">
                <a:solidFill>
                  <a:schemeClr val="tx1"/>
                </a:solidFill>
              </a:rPr>
              <a:t> на </a:t>
            </a:r>
            <a:r>
              <a:rPr lang="ru-RU" sz="3300" dirty="0" err="1" smtClean="0">
                <a:solidFill>
                  <a:schemeClr val="tx1"/>
                </a:solidFill>
              </a:rPr>
              <a:t>тиждень</a:t>
            </a:r>
            <a:r>
              <a:rPr lang="ru-RU" sz="3300" dirty="0" smtClean="0">
                <a:solidFill>
                  <a:schemeClr val="tx1"/>
                </a:solidFill>
              </a:rPr>
              <a:t>; 8-9 </a:t>
            </a:r>
            <a:r>
              <a:rPr lang="ru-RU" sz="3300" dirty="0" err="1" smtClean="0">
                <a:solidFill>
                  <a:schemeClr val="tx1"/>
                </a:solidFill>
              </a:rPr>
              <a:t>клас</a:t>
            </a:r>
            <a:r>
              <a:rPr lang="ru-RU" sz="3300" dirty="0" smtClean="0">
                <a:solidFill>
                  <a:schemeClr val="tx1"/>
                </a:solidFill>
              </a:rPr>
              <a:t> , </a:t>
            </a:r>
            <a:r>
              <a:rPr lang="ru-RU" sz="3300" dirty="0" err="1" smtClean="0">
                <a:solidFill>
                  <a:schemeClr val="tx1"/>
                </a:solidFill>
              </a:rPr>
              <a:t>поглиблене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</a:rPr>
              <a:t>вивчення</a:t>
            </a:r>
            <a:r>
              <a:rPr lang="ru-RU" sz="3300" dirty="0" smtClean="0">
                <a:solidFill>
                  <a:schemeClr val="tx1"/>
                </a:solidFill>
              </a:rPr>
              <a:t> математики (алгебра – 5год, </a:t>
            </a:r>
            <a:r>
              <a:rPr lang="ru-RU" sz="3300" dirty="0" err="1" smtClean="0">
                <a:solidFill>
                  <a:schemeClr val="tx1"/>
                </a:solidFill>
              </a:rPr>
              <a:t>геометрія</a:t>
            </a:r>
            <a:r>
              <a:rPr lang="ru-RU" sz="3300" dirty="0" smtClean="0">
                <a:solidFill>
                  <a:schemeClr val="tx1"/>
                </a:solidFill>
              </a:rPr>
              <a:t> – 3год)</a:t>
            </a:r>
            <a:endParaRPr lang="ru-RU" sz="3300" dirty="0">
              <a:solidFill>
                <a:schemeClr val="tx1"/>
              </a:solidFill>
            </a:endParaRPr>
          </a:p>
          <a:p>
            <a:r>
              <a:rPr lang="ru-RU" sz="3300" dirty="0">
                <a:solidFill>
                  <a:schemeClr val="tx1"/>
                </a:solidFill>
              </a:rPr>
              <a:t>у 9 </a:t>
            </a:r>
            <a:r>
              <a:rPr lang="ru-RU" sz="3300" dirty="0" err="1">
                <a:solidFill>
                  <a:schemeClr val="tx1"/>
                </a:solidFill>
              </a:rPr>
              <a:t>класі</a:t>
            </a:r>
            <a:r>
              <a:rPr lang="ru-RU" sz="3300" dirty="0">
                <a:solidFill>
                  <a:schemeClr val="tx1"/>
                </a:solidFill>
              </a:rPr>
              <a:t> – </a:t>
            </a:r>
            <a:r>
              <a:rPr lang="ru-RU" sz="3300" dirty="0" smtClean="0">
                <a:solidFill>
                  <a:schemeClr val="tx1"/>
                </a:solidFill>
              </a:rPr>
              <a:t>4 </a:t>
            </a:r>
            <a:r>
              <a:rPr lang="ru-RU" sz="3300" dirty="0" err="1">
                <a:solidFill>
                  <a:schemeClr val="tx1"/>
                </a:solidFill>
              </a:rPr>
              <a:t>години</a:t>
            </a:r>
            <a:r>
              <a:rPr lang="ru-RU" sz="3300" dirty="0">
                <a:solidFill>
                  <a:schemeClr val="tx1"/>
                </a:solidFill>
              </a:rPr>
              <a:t> на </a:t>
            </a:r>
            <a:r>
              <a:rPr lang="ru-RU" sz="3300" dirty="0" err="1" smtClean="0">
                <a:solidFill>
                  <a:schemeClr val="tx1"/>
                </a:solidFill>
              </a:rPr>
              <a:t>тиждень</a:t>
            </a:r>
            <a:endParaRPr lang="ru-RU" sz="3300" dirty="0">
              <a:solidFill>
                <a:schemeClr val="tx1"/>
              </a:solidFill>
            </a:endParaRPr>
          </a:p>
          <a:p>
            <a:r>
              <a:rPr lang="ru-RU" sz="3300" dirty="0">
                <a:solidFill>
                  <a:schemeClr val="tx1"/>
                </a:solidFill>
              </a:rPr>
              <a:t>       </a:t>
            </a:r>
            <a:r>
              <a:rPr lang="ru-RU" sz="3300" dirty="0" err="1">
                <a:solidFill>
                  <a:schemeClr val="tx1"/>
                </a:solidFill>
              </a:rPr>
              <a:t>Відповідно</a:t>
            </a:r>
            <a:r>
              <a:rPr lang="ru-RU" sz="3300" dirty="0">
                <a:solidFill>
                  <a:schemeClr val="tx1"/>
                </a:solidFill>
              </a:rPr>
              <a:t> до </a:t>
            </a:r>
            <a:r>
              <a:rPr lang="ru-RU" sz="3300" dirty="0" err="1">
                <a:solidFill>
                  <a:schemeClr val="tx1"/>
                </a:solidFill>
              </a:rPr>
              <a:t>Типової</a:t>
            </a: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err="1">
                <a:solidFill>
                  <a:schemeClr val="tx1"/>
                </a:solidFill>
              </a:rPr>
              <a:t>освітньої</a:t>
            </a: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err="1">
                <a:solidFill>
                  <a:schemeClr val="tx1"/>
                </a:solidFill>
              </a:rPr>
              <a:t>програми</a:t>
            </a: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err="1">
                <a:solidFill>
                  <a:schemeClr val="tx1"/>
                </a:solidFill>
              </a:rPr>
              <a:t>закладів</a:t>
            </a: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err="1">
                <a:solidFill>
                  <a:schemeClr val="tx1"/>
                </a:solidFill>
              </a:rPr>
              <a:t>загальної</a:t>
            </a: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err="1">
                <a:solidFill>
                  <a:schemeClr val="tx1"/>
                </a:solidFill>
              </a:rPr>
              <a:t>середньої</a:t>
            </a: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err="1">
                <a:solidFill>
                  <a:schemeClr val="tx1"/>
                </a:solidFill>
              </a:rPr>
              <a:t>освіти</a:t>
            </a: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en-US" sz="3300" dirty="0">
                <a:solidFill>
                  <a:schemeClr val="tx1"/>
                </a:solidFill>
              </a:rPr>
              <a:t>II</a:t>
            </a:r>
            <a:r>
              <a:rPr lang="ru-RU" sz="3300" dirty="0">
                <a:solidFill>
                  <a:schemeClr val="tx1"/>
                </a:solidFill>
              </a:rPr>
              <a:t>І </a:t>
            </a:r>
            <a:r>
              <a:rPr lang="ru-RU" sz="3300" dirty="0" err="1">
                <a:solidFill>
                  <a:schemeClr val="tx1"/>
                </a:solidFill>
              </a:rPr>
              <a:t>ступеня</a:t>
            </a:r>
            <a:r>
              <a:rPr lang="ru-RU" sz="3300" dirty="0">
                <a:solidFill>
                  <a:schemeClr val="tx1"/>
                </a:solidFill>
              </a:rPr>
              <a:t>, </a:t>
            </a:r>
            <a:r>
              <a:rPr lang="ru-RU" sz="3300" dirty="0" err="1">
                <a:solidFill>
                  <a:schemeClr val="tx1"/>
                </a:solidFill>
              </a:rPr>
              <a:t>затвердженої</a:t>
            </a:r>
            <a:r>
              <a:rPr lang="ru-RU" sz="3300" dirty="0">
                <a:solidFill>
                  <a:schemeClr val="tx1"/>
                </a:solidFill>
              </a:rPr>
              <a:t> наказом МОН </a:t>
            </a:r>
            <a:r>
              <a:rPr lang="ru-RU" sz="3300" dirty="0" err="1">
                <a:solidFill>
                  <a:schemeClr val="tx1"/>
                </a:solidFill>
              </a:rPr>
              <a:t>України</a:t>
            </a: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err="1">
                <a:solidFill>
                  <a:schemeClr val="tx1"/>
                </a:solidFill>
              </a:rPr>
              <a:t>від</a:t>
            </a:r>
            <a:r>
              <a:rPr lang="ru-RU" sz="3300" dirty="0">
                <a:solidFill>
                  <a:schemeClr val="tx1"/>
                </a:solidFill>
              </a:rPr>
              <a:t> 20.04.2018 № 408, </a:t>
            </a:r>
            <a:r>
              <a:rPr lang="ru-RU" sz="3300" dirty="0" smtClean="0">
                <a:solidFill>
                  <a:schemeClr val="tx1"/>
                </a:solidFill>
              </a:rPr>
              <a:t>математика </a:t>
            </a:r>
            <a:r>
              <a:rPr lang="ru-RU" sz="3300" dirty="0" err="1" smtClean="0">
                <a:solidFill>
                  <a:schemeClr val="tx1"/>
                </a:solidFill>
              </a:rPr>
              <a:t>вивчається</a:t>
            </a:r>
            <a:r>
              <a:rPr lang="ru-RU" sz="3300" dirty="0">
                <a:solidFill>
                  <a:schemeClr val="tx1"/>
                </a:solidFill>
              </a:rPr>
              <a:t>:</a:t>
            </a:r>
          </a:p>
          <a:p>
            <a:r>
              <a:rPr lang="ru-RU" sz="3300" dirty="0">
                <a:solidFill>
                  <a:schemeClr val="tx1"/>
                </a:solidFill>
              </a:rPr>
              <a:t>на </a:t>
            </a:r>
            <a:r>
              <a:rPr lang="ru-RU" sz="3300" dirty="0" err="1">
                <a:solidFill>
                  <a:schemeClr val="tx1"/>
                </a:solidFill>
              </a:rPr>
              <a:t>рівні</a:t>
            </a:r>
            <a:r>
              <a:rPr lang="ru-RU" sz="3300" dirty="0">
                <a:solidFill>
                  <a:schemeClr val="tx1"/>
                </a:solidFill>
              </a:rPr>
              <a:t> стандарту в 10 </a:t>
            </a:r>
            <a:r>
              <a:rPr lang="ru-RU" sz="3300" dirty="0" err="1">
                <a:solidFill>
                  <a:schemeClr val="tx1"/>
                </a:solidFill>
              </a:rPr>
              <a:t>класі</a:t>
            </a:r>
            <a:r>
              <a:rPr lang="ru-RU" sz="3300" dirty="0">
                <a:solidFill>
                  <a:schemeClr val="tx1"/>
                </a:solidFill>
              </a:rPr>
              <a:t> - </a:t>
            </a:r>
            <a:r>
              <a:rPr lang="ru-RU" sz="3300" dirty="0" smtClean="0">
                <a:solidFill>
                  <a:schemeClr val="tx1"/>
                </a:solidFill>
              </a:rPr>
              <a:t>3години </a:t>
            </a:r>
            <a:r>
              <a:rPr lang="ru-RU" sz="3300" dirty="0">
                <a:solidFill>
                  <a:schemeClr val="tx1"/>
                </a:solidFill>
              </a:rPr>
              <a:t>на </a:t>
            </a:r>
            <a:r>
              <a:rPr lang="ru-RU" sz="3300" dirty="0" err="1">
                <a:solidFill>
                  <a:schemeClr val="tx1"/>
                </a:solidFill>
              </a:rPr>
              <a:t>тиждень</a:t>
            </a:r>
            <a:r>
              <a:rPr lang="ru-RU" sz="3300" dirty="0">
                <a:solidFill>
                  <a:schemeClr val="tx1"/>
                </a:solidFill>
              </a:rPr>
              <a:t>;</a:t>
            </a:r>
          </a:p>
          <a:p>
            <a:r>
              <a:rPr lang="ru-RU" sz="3300" dirty="0">
                <a:solidFill>
                  <a:schemeClr val="tx1"/>
                </a:solidFill>
              </a:rPr>
              <a:t>на </a:t>
            </a:r>
            <a:r>
              <a:rPr lang="ru-RU" sz="3300" dirty="0" err="1">
                <a:solidFill>
                  <a:schemeClr val="tx1"/>
                </a:solidFill>
              </a:rPr>
              <a:t>профільному</a:t>
            </a: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err="1">
                <a:solidFill>
                  <a:schemeClr val="tx1"/>
                </a:solidFill>
              </a:rPr>
              <a:t>рівні</a:t>
            </a:r>
            <a:r>
              <a:rPr lang="ru-RU" sz="3300" dirty="0">
                <a:solidFill>
                  <a:schemeClr val="tx1"/>
                </a:solidFill>
              </a:rPr>
              <a:t> в 10 </a:t>
            </a:r>
            <a:r>
              <a:rPr lang="ru-RU" sz="3300" dirty="0" err="1">
                <a:solidFill>
                  <a:schemeClr val="tx1"/>
                </a:solidFill>
              </a:rPr>
              <a:t>класі</a:t>
            </a:r>
            <a:r>
              <a:rPr lang="ru-RU" sz="3300" dirty="0">
                <a:solidFill>
                  <a:schemeClr val="tx1"/>
                </a:solidFill>
              </a:rPr>
              <a:t> - </a:t>
            </a:r>
            <a:r>
              <a:rPr lang="ru-RU" sz="3300" dirty="0" smtClean="0">
                <a:solidFill>
                  <a:schemeClr val="tx1"/>
                </a:solidFill>
              </a:rPr>
              <a:t>9 </a:t>
            </a:r>
            <a:r>
              <a:rPr lang="ru-RU" sz="3300" dirty="0">
                <a:solidFill>
                  <a:schemeClr val="tx1"/>
                </a:solidFill>
              </a:rPr>
              <a:t>годин на </a:t>
            </a:r>
            <a:r>
              <a:rPr lang="ru-RU" sz="3300" dirty="0" err="1">
                <a:solidFill>
                  <a:schemeClr val="tx1"/>
                </a:solidFill>
              </a:rPr>
              <a:t>тиждень</a:t>
            </a:r>
            <a:r>
              <a:rPr lang="ru-RU" sz="3300" dirty="0">
                <a:solidFill>
                  <a:schemeClr val="tx1"/>
                </a:solidFill>
              </a:rPr>
              <a:t>.</a:t>
            </a:r>
          </a:p>
          <a:p>
            <a:r>
              <a:rPr lang="ru-RU" sz="3300" dirty="0">
                <a:solidFill>
                  <a:schemeClr val="tx1"/>
                </a:solidFill>
              </a:rPr>
              <a:t>на </a:t>
            </a:r>
            <a:r>
              <a:rPr lang="ru-RU" sz="3300" dirty="0" err="1">
                <a:solidFill>
                  <a:schemeClr val="tx1"/>
                </a:solidFill>
              </a:rPr>
              <a:t>рівні</a:t>
            </a:r>
            <a:r>
              <a:rPr lang="ru-RU" sz="3300" dirty="0">
                <a:solidFill>
                  <a:schemeClr val="tx1"/>
                </a:solidFill>
              </a:rPr>
              <a:t> стандарту в 11 </a:t>
            </a:r>
            <a:r>
              <a:rPr lang="ru-RU" sz="3300" dirty="0" err="1">
                <a:solidFill>
                  <a:schemeClr val="tx1"/>
                </a:solidFill>
              </a:rPr>
              <a:t>класі</a:t>
            </a:r>
            <a:r>
              <a:rPr lang="ru-RU" sz="3300" dirty="0">
                <a:solidFill>
                  <a:schemeClr val="tx1"/>
                </a:solidFill>
              </a:rPr>
              <a:t> - </a:t>
            </a:r>
            <a:r>
              <a:rPr lang="ru-RU" sz="3300" dirty="0" smtClean="0">
                <a:solidFill>
                  <a:schemeClr val="tx1"/>
                </a:solidFill>
              </a:rPr>
              <a:t>3 </a:t>
            </a:r>
            <a:r>
              <a:rPr lang="ru-RU" sz="3300" dirty="0" err="1">
                <a:solidFill>
                  <a:schemeClr val="tx1"/>
                </a:solidFill>
              </a:rPr>
              <a:t>години</a:t>
            </a:r>
            <a:r>
              <a:rPr lang="ru-RU" sz="3300" dirty="0">
                <a:solidFill>
                  <a:schemeClr val="tx1"/>
                </a:solidFill>
              </a:rPr>
              <a:t> на </a:t>
            </a:r>
            <a:r>
              <a:rPr lang="ru-RU" sz="3300" dirty="0" err="1">
                <a:solidFill>
                  <a:schemeClr val="tx1"/>
                </a:solidFill>
              </a:rPr>
              <a:t>тиждень</a:t>
            </a:r>
            <a:r>
              <a:rPr lang="ru-RU" sz="3300" dirty="0">
                <a:solidFill>
                  <a:schemeClr val="tx1"/>
                </a:solidFill>
              </a:rPr>
              <a:t>;</a:t>
            </a:r>
          </a:p>
          <a:p>
            <a:r>
              <a:rPr lang="ru-RU" sz="3300" dirty="0">
                <a:solidFill>
                  <a:schemeClr val="tx1"/>
                </a:solidFill>
              </a:rPr>
              <a:t>на </a:t>
            </a:r>
            <a:r>
              <a:rPr lang="ru-RU" sz="3300" dirty="0" err="1">
                <a:solidFill>
                  <a:schemeClr val="tx1"/>
                </a:solidFill>
              </a:rPr>
              <a:t>профільному</a:t>
            </a: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err="1">
                <a:solidFill>
                  <a:schemeClr val="tx1"/>
                </a:solidFill>
              </a:rPr>
              <a:t>рівні</a:t>
            </a:r>
            <a:r>
              <a:rPr lang="ru-RU" sz="3300" dirty="0">
                <a:solidFill>
                  <a:schemeClr val="tx1"/>
                </a:solidFill>
              </a:rPr>
              <a:t> в 11 </a:t>
            </a:r>
            <a:r>
              <a:rPr lang="ru-RU" sz="3300" dirty="0" err="1">
                <a:solidFill>
                  <a:schemeClr val="tx1"/>
                </a:solidFill>
              </a:rPr>
              <a:t>класі</a:t>
            </a:r>
            <a:r>
              <a:rPr lang="ru-RU" sz="3300" dirty="0">
                <a:solidFill>
                  <a:schemeClr val="tx1"/>
                </a:solidFill>
              </a:rPr>
              <a:t> - </a:t>
            </a:r>
            <a:r>
              <a:rPr lang="ru-RU" sz="3300" dirty="0" smtClean="0">
                <a:solidFill>
                  <a:schemeClr val="tx1"/>
                </a:solidFill>
              </a:rPr>
              <a:t>9 </a:t>
            </a:r>
            <a:r>
              <a:rPr lang="ru-RU" sz="3300" dirty="0">
                <a:solidFill>
                  <a:schemeClr val="tx1"/>
                </a:solidFill>
              </a:rPr>
              <a:t>годин на </a:t>
            </a:r>
            <a:r>
              <a:rPr lang="ru-RU" sz="3300" dirty="0" err="1">
                <a:solidFill>
                  <a:schemeClr val="tx1"/>
                </a:solidFill>
              </a:rPr>
              <a:t>тиждень</a:t>
            </a:r>
            <a:r>
              <a:rPr lang="ru-RU" sz="3300" dirty="0">
                <a:solidFill>
                  <a:schemeClr val="tx1"/>
                </a:solidFill>
              </a:rPr>
              <a:t>.</a:t>
            </a:r>
          </a:p>
          <a:p>
            <a:endParaRPr lang="ru-RU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982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dirty="0"/>
              <a:t>Календарно-</a:t>
            </a:r>
            <a:r>
              <a:rPr lang="ru-RU" sz="4900" dirty="0" err="1"/>
              <a:t>тематичне</a:t>
            </a:r>
            <a:r>
              <a:rPr lang="ru-RU" sz="4900" dirty="0"/>
              <a:t> та </a:t>
            </a:r>
            <a:r>
              <a:rPr lang="ru-RU" sz="4900" dirty="0" err="1"/>
              <a:t>поурочне</a:t>
            </a:r>
            <a:r>
              <a:rPr lang="ru-RU" sz="4900" dirty="0"/>
              <a:t> </a:t>
            </a:r>
            <a:r>
              <a:rPr lang="ru-RU" sz="4900" dirty="0" err="1"/>
              <a:t>планування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smtClean="0"/>
              <a:t>предмета </a:t>
            </a:r>
            <a:r>
              <a:rPr lang="ru-RU" dirty="0" err="1" smtClean="0"/>
              <a:t>вчитель</a:t>
            </a:r>
            <a:r>
              <a:rPr lang="ru-RU" dirty="0" smtClean="0"/>
              <a:t> </a:t>
            </a:r>
            <a:r>
              <a:rPr lang="ru-RU" dirty="0" err="1"/>
              <a:t>складає</a:t>
            </a:r>
            <a:r>
              <a:rPr lang="ru-RU" dirty="0"/>
              <a:t> календарно-</a:t>
            </a:r>
            <a:r>
              <a:rPr lang="ru-RU" dirty="0" err="1"/>
              <a:t>тематичне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. Календарно-</a:t>
            </a:r>
            <a:r>
              <a:rPr lang="ru-RU" dirty="0" err="1"/>
              <a:t>тематичне</a:t>
            </a:r>
            <a:r>
              <a:rPr lang="ru-RU" dirty="0"/>
              <a:t> та </a:t>
            </a:r>
            <a:r>
              <a:rPr lang="ru-RU" dirty="0" err="1"/>
              <a:t>поурочне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вчителем</a:t>
            </a:r>
            <a:r>
              <a:rPr lang="ru-RU" dirty="0"/>
              <a:t> у </a:t>
            </a:r>
            <a:r>
              <a:rPr lang="ru-RU" dirty="0" err="1"/>
              <a:t>довільній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друкованих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При </a:t>
            </a:r>
            <a:r>
              <a:rPr lang="ru-RU" dirty="0" err="1"/>
              <a:t>цьому</a:t>
            </a:r>
            <a:r>
              <a:rPr lang="ru-RU" dirty="0"/>
              <a:t> формат, </a:t>
            </a:r>
            <a:r>
              <a:rPr lang="ru-RU" dirty="0" err="1"/>
              <a:t>обсяг</a:t>
            </a:r>
            <a:r>
              <a:rPr lang="ru-RU" dirty="0"/>
              <a:t>, структура, </a:t>
            </a:r>
            <a:r>
              <a:rPr lang="ru-RU" dirty="0" err="1"/>
              <a:t>зміст</a:t>
            </a:r>
            <a:r>
              <a:rPr lang="ru-RU" dirty="0"/>
              <a:t> та </a:t>
            </a:r>
            <a:r>
              <a:rPr lang="ru-RU" dirty="0" err="1"/>
              <a:t>оформлення</a:t>
            </a:r>
            <a:r>
              <a:rPr lang="ru-RU" dirty="0"/>
              <a:t> календарно-</a:t>
            </a:r>
            <a:r>
              <a:rPr lang="ru-RU" dirty="0" err="1"/>
              <a:t>тематичних</a:t>
            </a:r>
            <a:r>
              <a:rPr lang="ru-RU" dirty="0"/>
              <a:t> </a:t>
            </a:r>
            <a:r>
              <a:rPr lang="ru-RU" dirty="0" err="1"/>
              <a:t>планів</a:t>
            </a:r>
            <a:r>
              <a:rPr lang="ru-RU" dirty="0"/>
              <a:t> і </a:t>
            </a:r>
            <a:r>
              <a:rPr lang="ru-RU" dirty="0" err="1"/>
              <a:t>поурочних</a:t>
            </a:r>
            <a:r>
              <a:rPr lang="ru-RU" dirty="0"/>
              <a:t> </a:t>
            </a:r>
            <a:r>
              <a:rPr lang="ru-RU" dirty="0" err="1"/>
              <a:t>планів-конспектів</a:t>
            </a:r>
            <a:r>
              <a:rPr lang="ru-RU" dirty="0"/>
              <a:t> є </a:t>
            </a:r>
            <a:r>
              <a:rPr lang="ru-RU" dirty="0" err="1"/>
              <a:t>індивідуальною</a:t>
            </a:r>
            <a:r>
              <a:rPr lang="ru-RU" dirty="0"/>
              <a:t> справою </a:t>
            </a:r>
            <a:r>
              <a:rPr lang="ru-RU" dirty="0" err="1"/>
              <a:t>вчителя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/>
              <a:t>час </a:t>
            </a:r>
            <a:r>
              <a:rPr lang="ru-RU" dirty="0" err="1"/>
              <a:t>розроблення</a:t>
            </a:r>
            <a:r>
              <a:rPr lang="ru-RU" dirty="0"/>
              <a:t> календарно-</a:t>
            </a:r>
            <a:r>
              <a:rPr lang="ru-RU" dirty="0" err="1"/>
              <a:t>тематичного</a:t>
            </a:r>
            <a:r>
              <a:rPr lang="ru-RU" dirty="0"/>
              <a:t> та </a:t>
            </a:r>
            <a:r>
              <a:rPr lang="ru-RU" dirty="0" err="1"/>
              <a:t>системи</a:t>
            </a:r>
            <a:r>
              <a:rPr lang="ru-RU" dirty="0"/>
              <a:t> поурочного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вчитель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вибудовувати</a:t>
            </a:r>
            <a:r>
              <a:rPr lang="ru-RU" dirty="0"/>
              <a:t> </a:t>
            </a:r>
            <a:r>
              <a:rPr lang="ru-RU" dirty="0" err="1"/>
              <a:t>послідовність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очікуваних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враховуючи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послідовність</a:t>
            </a:r>
            <a:r>
              <a:rPr lang="ru-RU" dirty="0"/>
              <a:t> </a:t>
            </a:r>
            <a:r>
              <a:rPr lang="ru-RU" dirty="0" err="1"/>
              <a:t>розгортання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в </a:t>
            </a:r>
            <a:r>
              <a:rPr lang="ru-RU" dirty="0" err="1"/>
              <a:t>підручнику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переставляти</a:t>
            </a:r>
            <a:r>
              <a:rPr lang="ru-RU" dirty="0"/>
              <a:t> </a:t>
            </a:r>
            <a:r>
              <a:rPr lang="ru-RU" dirty="0" err="1"/>
              <a:t>місцями</a:t>
            </a:r>
            <a:r>
              <a:rPr lang="ru-RU" dirty="0"/>
              <a:t> теми </a:t>
            </a:r>
            <a:r>
              <a:rPr lang="ru-RU" dirty="0" err="1"/>
              <a:t>уроків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того, як </a:t>
            </a:r>
            <a:r>
              <a:rPr lang="ru-RU" dirty="0" err="1"/>
              <a:t>учні</a:t>
            </a:r>
            <a:r>
              <a:rPr lang="ru-RU" dirty="0"/>
              <a:t> </a:t>
            </a:r>
            <a:r>
              <a:rPr lang="ru-RU" dirty="0" err="1"/>
              <a:t>засвоїли</a:t>
            </a:r>
            <a:r>
              <a:rPr lang="ru-RU" dirty="0"/>
              <a:t>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, </a:t>
            </a:r>
            <a:r>
              <a:rPr lang="ru-RU" dirty="0" err="1"/>
              <a:t>визначати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годин на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тем. </a:t>
            </a:r>
            <a:endParaRPr lang="ru-RU" dirty="0" smtClean="0"/>
          </a:p>
          <a:p>
            <a:r>
              <a:rPr lang="ru-RU" dirty="0" err="1" smtClean="0"/>
              <a:t>Рекомендуємо</a:t>
            </a:r>
            <a:r>
              <a:rPr lang="ru-RU" dirty="0" smtClean="0"/>
              <a:t> </a:t>
            </a:r>
            <a:r>
              <a:rPr lang="ru-RU" dirty="0"/>
              <a:t>в календарно-</a:t>
            </a:r>
            <a:r>
              <a:rPr lang="ru-RU" dirty="0" err="1"/>
              <a:t>тематичних</a:t>
            </a:r>
            <a:r>
              <a:rPr lang="ru-RU" dirty="0"/>
              <a:t> планах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ключові</a:t>
            </a:r>
            <a:r>
              <a:rPr lang="ru-RU" dirty="0"/>
              <a:t> теми,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ґрунтується</a:t>
            </a:r>
            <a:r>
              <a:rPr lang="ru-RU" dirty="0"/>
              <a:t> подальше </a:t>
            </a:r>
            <a:r>
              <a:rPr lang="ru-RU" dirty="0" err="1"/>
              <a:t>опрацювання</a:t>
            </a:r>
            <a:r>
              <a:rPr lang="ru-RU" dirty="0"/>
              <a:t> </a:t>
            </a:r>
            <a:r>
              <a:rPr lang="ru-RU" dirty="0" err="1"/>
              <a:t>програмового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дозволить без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програмових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ущільнювати</a:t>
            </a:r>
            <a:r>
              <a:rPr lang="ru-RU" dirty="0"/>
              <a:t>, </a:t>
            </a:r>
            <a:r>
              <a:rPr lang="ru-RU" dirty="0" err="1"/>
              <a:t>оптимізувати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предмета, </a:t>
            </a:r>
            <a:r>
              <a:rPr lang="ru-RU" dirty="0" err="1"/>
              <a:t>концентрувати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</a:t>
            </a:r>
            <a:r>
              <a:rPr lang="ru-RU" dirty="0" err="1"/>
              <a:t>відпрацюванні</a:t>
            </a:r>
            <a:r>
              <a:rPr lang="ru-RU" dirty="0"/>
              <a:t> </a:t>
            </a:r>
            <a:r>
              <a:rPr lang="ru-RU" dirty="0" err="1"/>
              <a:t>позицій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якісну</a:t>
            </a:r>
            <a:r>
              <a:rPr lang="ru-RU" dirty="0"/>
              <a:t> </a:t>
            </a:r>
            <a:r>
              <a:rPr lang="ru-RU" dirty="0" err="1"/>
              <a:t>самостійну</a:t>
            </a:r>
            <a:r>
              <a:rPr lang="ru-RU" dirty="0"/>
              <a:t> роботу </a:t>
            </a:r>
            <a:r>
              <a:rPr lang="ru-RU" dirty="0" err="1"/>
              <a:t>учнів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дистанційного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093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/>
              <a:t>Календарно-</a:t>
            </a:r>
            <a:r>
              <a:rPr lang="ru-RU" sz="4400" dirty="0" err="1"/>
              <a:t>тематичне</a:t>
            </a:r>
            <a:r>
              <a:rPr lang="ru-RU" sz="4400" dirty="0"/>
              <a:t> </a:t>
            </a:r>
            <a:r>
              <a:rPr lang="ru-RU" sz="4400" dirty="0" err="1"/>
              <a:t>планування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Формат</a:t>
            </a:r>
            <a:r>
              <a:rPr lang="ru-RU" dirty="0"/>
              <a:t>, </a:t>
            </a:r>
            <a:r>
              <a:rPr lang="ru-RU" dirty="0" err="1"/>
              <a:t>обсяг</a:t>
            </a:r>
            <a:r>
              <a:rPr lang="ru-RU" dirty="0"/>
              <a:t>, структура, </a:t>
            </a:r>
            <a:r>
              <a:rPr lang="ru-RU" dirty="0" err="1"/>
              <a:t>зміст</a:t>
            </a:r>
            <a:r>
              <a:rPr lang="ru-RU" dirty="0"/>
              <a:t> та </a:t>
            </a:r>
            <a:r>
              <a:rPr lang="ru-RU" dirty="0" err="1"/>
              <a:t>оформлення</a:t>
            </a:r>
            <a:r>
              <a:rPr lang="ru-RU" dirty="0"/>
              <a:t> календарно-</a:t>
            </a:r>
            <a:r>
              <a:rPr lang="ru-RU" dirty="0" err="1"/>
              <a:t>тематичних</a:t>
            </a:r>
            <a:r>
              <a:rPr lang="ru-RU" dirty="0"/>
              <a:t> </a:t>
            </a:r>
            <a:r>
              <a:rPr lang="ru-RU" dirty="0" err="1"/>
              <a:t>планів</a:t>
            </a:r>
            <a:r>
              <a:rPr lang="ru-RU" dirty="0"/>
              <a:t> та </a:t>
            </a:r>
            <a:r>
              <a:rPr lang="ru-RU" dirty="0" err="1"/>
              <a:t>поурочних</a:t>
            </a:r>
            <a:r>
              <a:rPr lang="ru-RU" dirty="0"/>
              <a:t> </a:t>
            </a:r>
            <a:r>
              <a:rPr lang="ru-RU" dirty="0" err="1"/>
              <a:t>планів-конспектів</a:t>
            </a:r>
            <a:r>
              <a:rPr lang="ru-RU" dirty="0"/>
              <a:t> є </a:t>
            </a:r>
            <a:r>
              <a:rPr lang="ru-RU" dirty="0" err="1"/>
              <a:t>індивідуальною</a:t>
            </a:r>
            <a:r>
              <a:rPr lang="ru-RU" dirty="0"/>
              <a:t> справою </a:t>
            </a:r>
            <a:r>
              <a:rPr lang="ru-RU" dirty="0" err="1"/>
              <a:t>вчителя</a:t>
            </a:r>
            <a:r>
              <a:rPr lang="ru-RU" dirty="0"/>
              <a:t>.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універсальних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таких </a:t>
            </a:r>
            <a:r>
              <a:rPr lang="ru-RU" dirty="0" err="1"/>
              <a:t>документів</a:t>
            </a:r>
            <a:r>
              <a:rPr lang="ru-RU" dirty="0"/>
              <a:t> у межах закладу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, району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є </a:t>
            </a:r>
            <a:r>
              <a:rPr lang="ru-RU" dirty="0" err="1"/>
              <a:t>неприпустимим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7059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Повторення на початок року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Пропонуємо</a:t>
            </a:r>
            <a:r>
              <a:rPr lang="ru-RU" dirty="0"/>
              <a:t> на початку 2021/2022 </a:t>
            </a:r>
            <a:r>
              <a:rPr lang="ru-RU" dirty="0" err="1"/>
              <a:t>н.р</a:t>
            </a:r>
            <a:r>
              <a:rPr lang="ru-RU" dirty="0"/>
              <a:t>. </a:t>
            </a:r>
            <a:r>
              <a:rPr lang="ru-RU" dirty="0" err="1"/>
              <a:t>запровадити</a:t>
            </a:r>
            <a:r>
              <a:rPr lang="ru-RU" dirty="0"/>
              <a:t> «</a:t>
            </a:r>
            <a:r>
              <a:rPr lang="ru-RU" dirty="0" err="1"/>
              <a:t>коригуюче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» для </a:t>
            </a:r>
            <a:r>
              <a:rPr lang="ru-RU" dirty="0" err="1"/>
              <a:t>повторення</a:t>
            </a:r>
            <a:r>
              <a:rPr lang="ru-RU" dirty="0"/>
              <a:t> </a:t>
            </a:r>
            <a:r>
              <a:rPr lang="ru-RU" dirty="0" err="1"/>
              <a:t>вивченого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за </a:t>
            </a:r>
            <a:r>
              <a:rPr lang="ru-RU" dirty="0" err="1"/>
              <a:t>минулий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. Учителю </a:t>
            </a:r>
            <a:r>
              <a:rPr lang="ru-RU" dirty="0" err="1"/>
              <a:t>необхідно</a:t>
            </a:r>
            <a:r>
              <a:rPr lang="ru-RU" dirty="0"/>
              <a:t>:</a:t>
            </a:r>
          </a:p>
          <a:p>
            <a:r>
              <a:rPr lang="ru-RU" dirty="0"/>
              <a:t>1. Провести </a:t>
            </a:r>
            <a:r>
              <a:rPr lang="ru-RU" dirty="0" err="1"/>
              <a:t>безоціночні</a:t>
            </a:r>
            <a:r>
              <a:rPr lang="ru-RU" dirty="0"/>
              <a:t> </a:t>
            </a:r>
            <a:r>
              <a:rPr lang="ru-RU" dirty="0" err="1"/>
              <a:t>діагностичні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smtClean="0"/>
              <a:t>, </a:t>
            </a:r>
            <a:r>
              <a:rPr lang="ru-RU" dirty="0" err="1" smtClean="0"/>
              <a:t>опитування</a:t>
            </a:r>
            <a:r>
              <a:rPr lang="ru-RU" dirty="0" smtClean="0"/>
              <a:t> </a:t>
            </a:r>
            <a:r>
              <a:rPr lang="ru-RU" dirty="0" smtClean="0"/>
              <a:t>з </a:t>
            </a:r>
            <a:r>
              <a:rPr lang="ru-RU" dirty="0"/>
              <a:t>метою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</a:t>
            </a:r>
            <a:r>
              <a:rPr lang="ru-RU" dirty="0" err="1"/>
              <a:t>учнями</a:t>
            </a:r>
            <a:r>
              <a:rPr lang="ru-RU" dirty="0"/>
              <a:t> за </a:t>
            </a:r>
            <a:r>
              <a:rPr lang="ru-RU" dirty="0" err="1"/>
              <a:t>період</a:t>
            </a:r>
            <a:r>
              <a:rPr lang="ru-RU" dirty="0"/>
              <a:t> карантину.</a:t>
            </a:r>
          </a:p>
          <a:p>
            <a:r>
              <a:rPr lang="ru-RU" dirty="0"/>
              <a:t>2.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результатів</a:t>
            </a:r>
            <a:r>
              <a:rPr lang="ru-RU" dirty="0"/>
              <a:t>, </a:t>
            </a:r>
            <a:r>
              <a:rPr lang="ru-RU" dirty="0" err="1"/>
              <a:t>спланувати</a:t>
            </a:r>
            <a:r>
              <a:rPr lang="ru-RU" dirty="0"/>
              <a:t> роботу (</a:t>
            </a:r>
            <a:r>
              <a:rPr lang="ru-RU" dirty="0" err="1"/>
              <a:t>колективну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індивідуальну</a:t>
            </a:r>
            <a:r>
              <a:rPr lang="ru-RU" dirty="0"/>
              <a:t>)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актуалізації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тем, </a:t>
            </a:r>
            <a:r>
              <a:rPr lang="ru-RU" dirty="0" err="1"/>
              <a:t>систематизації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та </a:t>
            </a:r>
            <a:r>
              <a:rPr lang="ru-RU" dirty="0" err="1"/>
              <a:t>умінь</a:t>
            </a:r>
            <a:r>
              <a:rPr lang="ru-RU" dirty="0"/>
              <a:t>, практичного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закріплення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«</a:t>
            </a:r>
            <a:r>
              <a:rPr lang="ru-RU" dirty="0" err="1"/>
              <a:t>коригувального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» </a:t>
            </a:r>
            <a:r>
              <a:rPr lang="ru-RU" dirty="0" err="1"/>
              <a:t>кожен</a:t>
            </a:r>
            <a:r>
              <a:rPr lang="ru-RU" dirty="0"/>
              <a:t> учитель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діагностичних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і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до календарно-</a:t>
            </a:r>
            <a:r>
              <a:rPr lang="ru-RU" dirty="0" err="1"/>
              <a:t>тематичного</a:t>
            </a:r>
            <a:r>
              <a:rPr lang="ru-RU" dirty="0"/>
              <a:t> плану.</a:t>
            </a:r>
          </a:p>
          <a:p>
            <a:r>
              <a:rPr lang="ru-RU" dirty="0" err="1"/>
              <a:t>Рекомендуємо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повторення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</a:t>
            </a:r>
            <a:r>
              <a:rPr lang="ru-RU" dirty="0" smtClean="0"/>
              <a:t>,</a:t>
            </a:r>
            <a:r>
              <a:rPr lang="ru-RU" dirty="0" err="1" smtClean="0"/>
              <a:t>скласти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учнями</a:t>
            </a:r>
            <a:r>
              <a:rPr lang="ru-RU" dirty="0"/>
              <a:t> </a:t>
            </a:r>
            <a:r>
              <a:rPr lang="ru-RU" dirty="0" err="1"/>
              <a:t>узагальнюючі</a:t>
            </a:r>
            <a:r>
              <a:rPr lang="ru-RU" dirty="0"/>
              <a:t> блок-</a:t>
            </a:r>
            <a:r>
              <a:rPr lang="ru-RU" dirty="0" err="1"/>
              <a:t>схеми</a:t>
            </a:r>
            <a:r>
              <a:rPr lang="ru-RU" dirty="0"/>
              <a:t>, </a:t>
            </a:r>
            <a:r>
              <a:rPr lang="ru-RU" dirty="0" err="1"/>
              <a:t>опорні</a:t>
            </a:r>
            <a:r>
              <a:rPr lang="ru-RU" dirty="0"/>
              <a:t> </a:t>
            </a:r>
            <a:r>
              <a:rPr lang="ru-RU" dirty="0" err="1"/>
              <a:t>конспекти</a:t>
            </a:r>
            <a:r>
              <a:rPr lang="ru-RU" dirty="0"/>
              <a:t>, </a:t>
            </a:r>
            <a:r>
              <a:rPr lang="ru-RU" dirty="0" err="1"/>
              <a:t>ментальні</a:t>
            </a:r>
            <a:r>
              <a:rPr lang="ru-RU" dirty="0"/>
              <a:t> </a:t>
            </a:r>
            <a:r>
              <a:rPr lang="ru-RU" dirty="0" err="1"/>
              <a:t>карти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б давали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здобувачам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цілісно</a:t>
            </a:r>
            <a:r>
              <a:rPr lang="ru-RU" dirty="0"/>
              <a:t> </a:t>
            </a:r>
            <a:r>
              <a:rPr lang="ru-RU" dirty="0" err="1"/>
              <a:t>сприймати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</a:t>
            </a: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зорову</a:t>
            </a:r>
            <a:r>
              <a:rPr lang="ru-RU" dirty="0"/>
              <a:t>, </a:t>
            </a:r>
            <a:r>
              <a:rPr lang="ru-RU" dirty="0" err="1"/>
              <a:t>слухову</a:t>
            </a:r>
            <a:r>
              <a:rPr lang="ru-RU" dirty="0"/>
              <a:t> та </a:t>
            </a:r>
            <a:r>
              <a:rPr lang="ru-RU" dirty="0" err="1"/>
              <a:t>механічну</a:t>
            </a:r>
            <a:r>
              <a:rPr lang="ru-RU" dirty="0"/>
              <a:t> </a:t>
            </a:r>
            <a:r>
              <a:rPr lang="ru-RU" dirty="0" err="1"/>
              <a:t>пам’ять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встановлювати</a:t>
            </a:r>
            <a:r>
              <a:rPr lang="ru-RU" dirty="0"/>
              <a:t> причинно-</a:t>
            </a:r>
            <a:r>
              <a:rPr lang="ru-RU" dirty="0" err="1"/>
              <a:t>наслідкові</a:t>
            </a:r>
            <a:r>
              <a:rPr lang="ru-RU" dirty="0"/>
              <a:t> та </a:t>
            </a:r>
            <a:r>
              <a:rPr lang="ru-RU" dirty="0" err="1"/>
              <a:t>міжпредметні</a:t>
            </a:r>
            <a:r>
              <a:rPr lang="ru-RU" dirty="0"/>
              <a:t> </a:t>
            </a:r>
            <a:r>
              <a:rPr lang="ru-RU" dirty="0" err="1"/>
              <a:t>зв’язки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9121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Вивчення</a:t>
            </a:r>
            <a:r>
              <a:rPr lang="ru-RU" dirty="0"/>
              <a:t> математики у </a:t>
            </a:r>
            <a:r>
              <a:rPr lang="ru-RU" dirty="0" smtClean="0"/>
              <a:t>2021/2022н.р. </a:t>
            </a:r>
            <a:r>
              <a:rPr lang="ru-RU" dirty="0"/>
              <a:t>у 5-11 </a:t>
            </a:r>
            <a:r>
              <a:rPr lang="ru-RU" dirty="0" err="1"/>
              <a:t>класах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реалізацію</a:t>
            </a:r>
            <a:r>
              <a:rPr lang="ru-RU" dirty="0"/>
              <a:t>  Державного  стандарту </a:t>
            </a:r>
            <a:r>
              <a:rPr lang="ru-RU" dirty="0" err="1"/>
              <a:t>базової</a:t>
            </a:r>
            <a:r>
              <a:rPr lang="ru-RU" dirty="0"/>
              <a:t> і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/>
              <a:t>,  </a:t>
            </a:r>
            <a:r>
              <a:rPr lang="ru-RU" dirty="0" err="1"/>
              <a:t>затвердженого</a:t>
            </a:r>
            <a:r>
              <a:rPr lang="ru-RU" dirty="0"/>
              <a:t>  </a:t>
            </a:r>
            <a:r>
              <a:rPr lang="ru-RU" dirty="0" err="1" smtClean="0"/>
              <a:t>постановою</a:t>
            </a:r>
            <a:r>
              <a:rPr lang="ru-RU" dirty="0" smtClean="0"/>
              <a:t> </a:t>
            </a:r>
            <a:r>
              <a:rPr lang="ru-RU" dirty="0" err="1" smtClean="0"/>
              <a:t>Кабінету</a:t>
            </a:r>
            <a:r>
              <a:rPr lang="ru-RU" dirty="0" smtClean="0"/>
              <a:t>  </a:t>
            </a:r>
            <a:r>
              <a:rPr lang="ru-RU" dirty="0" err="1"/>
              <a:t>Міністрів</a:t>
            </a:r>
            <a:r>
              <a:rPr lang="ru-RU" dirty="0"/>
              <a:t>  </a:t>
            </a:r>
            <a:r>
              <a:rPr lang="ru-RU" dirty="0" err="1"/>
              <a:t>України</a:t>
            </a:r>
            <a:r>
              <a:rPr lang="ru-RU" dirty="0"/>
              <a:t>  </a:t>
            </a:r>
            <a:r>
              <a:rPr lang="ru-RU" dirty="0" err="1"/>
              <a:t>від</a:t>
            </a:r>
            <a:r>
              <a:rPr lang="ru-RU" dirty="0"/>
              <a:t>  </a:t>
            </a:r>
            <a:r>
              <a:rPr lang="ru-RU" dirty="0" smtClean="0"/>
              <a:t>23 листопада </a:t>
            </a:r>
            <a:r>
              <a:rPr lang="ru-RU" dirty="0"/>
              <a:t>2011 р. № 1392 (</a:t>
            </a:r>
            <a:r>
              <a:rPr lang="ru-RU" dirty="0" err="1"/>
              <a:t>окрім</a:t>
            </a:r>
            <a:r>
              <a:rPr lang="ru-RU" dirty="0"/>
              <a:t> </a:t>
            </a:r>
            <a:r>
              <a:rPr lang="ru-RU" dirty="0" err="1"/>
              <a:t>пілотних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 НУШ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 smtClean="0"/>
              <a:t>вимог</a:t>
            </a:r>
            <a:r>
              <a:rPr lang="ru-RU" dirty="0"/>
              <a:t>  державного стандарту є </a:t>
            </a:r>
            <a:r>
              <a:rPr lang="ru-RU" dirty="0" err="1" smtClean="0"/>
              <a:t>обов’язковим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підпорядкуванння</a:t>
            </a:r>
            <a:r>
              <a:rPr lang="ru-RU" dirty="0"/>
              <a:t>, </a:t>
            </a:r>
            <a:r>
              <a:rPr lang="ru-RU" dirty="0" err="1"/>
              <a:t>типів</a:t>
            </a:r>
            <a:r>
              <a:rPr lang="ru-RU" dirty="0"/>
              <a:t> і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11122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 smtClean="0"/>
              <a:t>Ураховуючи</a:t>
            </a: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Національний</a:t>
            </a:r>
            <a:r>
              <a:rPr lang="ru-RU" dirty="0"/>
              <a:t> </a:t>
            </a:r>
            <a:r>
              <a:rPr lang="ru-RU" dirty="0" err="1"/>
              <a:t>звіт</a:t>
            </a:r>
            <a:r>
              <a:rPr lang="ru-RU" dirty="0"/>
              <a:t> за результатами </a:t>
            </a:r>
            <a:r>
              <a:rPr lang="ru-RU" dirty="0" err="1" smtClean="0"/>
              <a:t>міжнародного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en-US" dirty="0"/>
              <a:t>PISA-2018» (https://cutt.ly/OyFqD0w), </a:t>
            </a:r>
            <a:r>
              <a:rPr lang="ru-RU" dirty="0" err="1" smtClean="0"/>
              <a:t>пропонуємо,працюючи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учнями</a:t>
            </a:r>
            <a:r>
              <a:rPr lang="ru-RU" dirty="0"/>
              <a:t> 5-9 </a:t>
            </a:r>
            <a:r>
              <a:rPr lang="ru-RU" dirty="0" err="1"/>
              <a:t>класів</a:t>
            </a:r>
            <a:r>
              <a:rPr lang="ru-RU" dirty="0"/>
              <a:t>, </a:t>
            </a:r>
            <a:r>
              <a:rPr lang="ru-RU" dirty="0" err="1"/>
              <a:t>приділити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 </a:t>
            </a:r>
            <a:r>
              <a:rPr lang="ru-RU" dirty="0" err="1" smtClean="0"/>
              <a:t>прикладній</a:t>
            </a:r>
            <a:r>
              <a:rPr lang="ru-RU" dirty="0" smtClean="0"/>
              <a:t> </a:t>
            </a:r>
            <a:r>
              <a:rPr lang="ru-RU" dirty="0" err="1" smtClean="0"/>
              <a:t>спрямованості</a:t>
            </a:r>
            <a:r>
              <a:rPr lang="ru-RU" dirty="0" smtClean="0"/>
              <a:t> </a:t>
            </a:r>
            <a:r>
              <a:rPr lang="ru-RU" dirty="0"/>
              <a:t>математики,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,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умінь</a:t>
            </a:r>
            <a:r>
              <a:rPr lang="ru-RU" dirty="0" smtClean="0"/>
              <a:t> </a:t>
            </a:r>
            <a:r>
              <a:rPr lang="ru-RU" dirty="0" err="1"/>
              <a:t>бачити</a:t>
            </a:r>
            <a:r>
              <a:rPr lang="ru-RU" dirty="0"/>
              <a:t> математику в реальному </a:t>
            </a:r>
            <a:r>
              <a:rPr lang="ru-RU" dirty="0" err="1"/>
              <a:t>світі</a:t>
            </a:r>
            <a:r>
              <a:rPr lang="ru-RU" dirty="0"/>
              <a:t>,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вивчені</a:t>
            </a:r>
            <a:r>
              <a:rPr lang="ru-RU" dirty="0"/>
              <a:t> </a:t>
            </a:r>
            <a:r>
              <a:rPr lang="ru-RU" dirty="0" err="1"/>
              <a:t>формули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/>
              <a:t>розв’язування</a:t>
            </a:r>
            <a:r>
              <a:rPr lang="ru-RU" dirty="0"/>
              <a:t> </a:t>
            </a:r>
            <a:r>
              <a:rPr lang="ru-RU" dirty="0" err="1"/>
              <a:t>математичних</a:t>
            </a:r>
            <a:r>
              <a:rPr lang="ru-RU" dirty="0"/>
              <a:t> задач для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 smtClean="0"/>
              <a:t>особистих</a:t>
            </a:r>
            <a:r>
              <a:rPr lang="ru-RU" dirty="0" smtClean="0"/>
              <a:t> (</a:t>
            </a:r>
            <a:r>
              <a:rPr lang="ru-RU" dirty="0" err="1"/>
              <a:t>повсякденних</a:t>
            </a:r>
            <a:r>
              <a:rPr lang="ru-RU" dirty="0"/>
              <a:t>, </a:t>
            </a:r>
            <a:r>
              <a:rPr lang="ru-RU" dirty="0" err="1"/>
              <a:t>життєвих</a:t>
            </a:r>
            <a:r>
              <a:rPr lang="ru-RU" dirty="0"/>
              <a:t>) </a:t>
            </a:r>
            <a:r>
              <a:rPr lang="ru-RU" dirty="0" err="1"/>
              <a:t>цілей</a:t>
            </a:r>
            <a:r>
              <a:rPr lang="ru-RU" dirty="0"/>
              <a:t> і потреб. </a:t>
            </a:r>
            <a:r>
              <a:rPr lang="ru-RU" dirty="0" err="1"/>
              <a:t>Акцентувати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розв’язування</a:t>
            </a:r>
            <a:r>
              <a:rPr lang="ru-RU" dirty="0" smtClean="0"/>
              <a:t> </a:t>
            </a:r>
            <a:r>
              <a:rPr lang="ru-RU" dirty="0"/>
              <a:t>задач на </a:t>
            </a:r>
            <a:r>
              <a:rPr lang="ru-RU" dirty="0" err="1"/>
              <a:t>відсоткові</a:t>
            </a:r>
            <a:r>
              <a:rPr lang="ru-RU" dirty="0"/>
              <a:t> </a:t>
            </a:r>
            <a:r>
              <a:rPr lang="ru-RU" dirty="0" err="1"/>
              <a:t>розрахунки</a:t>
            </a:r>
            <a:r>
              <a:rPr lang="ru-RU" dirty="0"/>
              <a:t>, на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 smtClean="0"/>
              <a:t>стосовно</a:t>
            </a:r>
            <a:r>
              <a:rPr lang="ru-RU" dirty="0" smtClean="0"/>
              <a:t> </a:t>
            </a:r>
            <a:r>
              <a:rPr lang="ru-RU" dirty="0" err="1" smtClean="0"/>
              <a:t>особистих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колективних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та задач </a:t>
            </a:r>
            <a:r>
              <a:rPr lang="ru-RU" dirty="0" err="1"/>
              <a:t>практичної</a:t>
            </a:r>
            <a:r>
              <a:rPr lang="ru-RU" dirty="0"/>
              <a:t> </a:t>
            </a:r>
            <a:r>
              <a:rPr lang="ru-RU" dirty="0" err="1" smtClean="0"/>
              <a:t>спрямованості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/>
              <a:t>, а й </a:t>
            </a:r>
            <a:r>
              <a:rPr lang="ru-RU" dirty="0" err="1"/>
              <a:t>завданням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пояснити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обґрунтувати</a:t>
            </a:r>
            <a:r>
              <a:rPr lang="ru-RU" dirty="0"/>
              <a:t> </a:t>
            </a:r>
            <a:r>
              <a:rPr lang="ru-RU" dirty="0" err="1"/>
              <a:t>власну</a:t>
            </a:r>
            <a:r>
              <a:rPr lang="ru-RU" dirty="0"/>
              <a:t> думку</a:t>
            </a:r>
            <a:r>
              <a:rPr lang="ru-RU" dirty="0" smtClean="0"/>
              <a:t>, </a:t>
            </a:r>
            <a:r>
              <a:rPr lang="ru-RU" dirty="0" err="1" smtClean="0"/>
              <a:t>спираючись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виконаних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, довести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 smtClean="0"/>
              <a:t>спростувати</a:t>
            </a:r>
            <a:r>
              <a:rPr lang="ru-RU" dirty="0" smtClean="0"/>
              <a:t> </a:t>
            </a:r>
            <a:r>
              <a:rPr lang="ru-RU" dirty="0" err="1" smtClean="0"/>
              <a:t>твердження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обчислень</a:t>
            </a:r>
            <a:r>
              <a:rPr lang="ru-RU" dirty="0"/>
              <a:t>.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графіків</a:t>
            </a:r>
            <a:r>
              <a:rPr lang="ru-RU" dirty="0"/>
              <a:t> і </a:t>
            </a:r>
            <a:r>
              <a:rPr lang="ru-RU" dirty="0" err="1"/>
              <a:t>діаграм</a:t>
            </a:r>
            <a:r>
              <a:rPr lang="ru-RU" dirty="0"/>
              <a:t>, </a:t>
            </a:r>
            <a:r>
              <a:rPr lang="ru-RU" dirty="0" err="1"/>
              <a:t>розшифрування</a:t>
            </a:r>
            <a:r>
              <a:rPr lang="ru-RU" dirty="0"/>
              <a:t> </a:t>
            </a:r>
            <a:r>
              <a:rPr lang="ru-RU" dirty="0" err="1"/>
              <a:t>представлених</a:t>
            </a:r>
            <a:r>
              <a:rPr lang="ru-RU" dirty="0"/>
              <a:t> на </a:t>
            </a:r>
            <a:r>
              <a:rPr lang="ru-RU" dirty="0" smtClean="0"/>
              <a:t>них </a:t>
            </a:r>
            <a:r>
              <a:rPr lang="ru-RU" dirty="0" err="1" smtClean="0"/>
              <a:t>даних</a:t>
            </a:r>
            <a:r>
              <a:rPr lang="ru-RU" dirty="0"/>
              <a:t>, </a:t>
            </a:r>
            <a:r>
              <a:rPr lang="ru-RU" dirty="0" err="1"/>
              <a:t>пояснення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. Для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вмінь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</a:t>
            </a:r>
            <a:r>
              <a:rPr lang="ru-RU" dirty="0" err="1"/>
              <a:t>розв’язувати</a:t>
            </a:r>
            <a:r>
              <a:rPr lang="ru-RU" dirty="0"/>
              <a:t> </a:t>
            </a:r>
            <a:r>
              <a:rPr lang="ru-RU" dirty="0" err="1"/>
              <a:t>геометричні</a:t>
            </a:r>
            <a:r>
              <a:rPr lang="ru-RU" dirty="0"/>
              <a:t> </a:t>
            </a:r>
            <a:r>
              <a:rPr lang="ru-RU" dirty="0" err="1" smtClean="0"/>
              <a:t>задачі</a:t>
            </a:r>
            <a:r>
              <a:rPr lang="ru-RU" dirty="0" smtClean="0"/>
              <a:t> «</a:t>
            </a:r>
            <a:r>
              <a:rPr lang="ru-RU" dirty="0" err="1"/>
              <a:t>практичної</a:t>
            </a:r>
            <a:r>
              <a:rPr lang="ru-RU" dirty="0"/>
              <a:t>» </a:t>
            </a:r>
            <a:r>
              <a:rPr lang="ru-RU" dirty="0" err="1"/>
              <a:t>спрямованості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рекомендувати</a:t>
            </a:r>
            <a:r>
              <a:rPr lang="ru-RU" dirty="0"/>
              <a:t> учителям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приділяти</a:t>
            </a:r>
            <a:r>
              <a:rPr lang="ru-RU" dirty="0" smtClean="0"/>
              <a:t> </a:t>
            </a:r>
            <a:r>
              <a:rPr lang="ru-RU" dirty="0" err="1"/>
              <a:t>формуванню</a:t>
            </a:r>
            <a:r>
              <a:rPr lang="ru-RU" dirty="0"/>
              <a:t> в </a:t>
            </a:r>
            <a:r>
              <a:rPr lang="ru-RU" dirty="0" err="1"/>
              <a:t>учнів</a:t>
            </a:r>
            <a:r>
              <a:rPr lang="ru-RU" dirty="0"/>
              <a:t>/</a:t>
            </a:r>
            <a:r>
              <a:rPr lang="ru-RU" dirty="0" err="1"/>
              <a:t>учениць</a:t>
            </a:r>
            <a:r>
              <a:rPr lang="ru-RU" dirty="0"/>
              <a:t> </a:t>
            </a:r>
            <a:r>
              <a:rPr lang="ru-RU" dirty="0" err="1"/>
              <a:t>умінь</a:t>
            </a:r>
            <a:r>
              <a:rPr lang="ru-RU" dirty="0"/>
              <a:t> і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будувати</a:t>
            </a:r>
            <a:r>
              <a:rPr lang="ru-RU" dirty="0"/>
              <a:t> </a:t>
            </a:r>
            <a:r>
              <a:rPr lang="ru-RU" dirty="0" smtClean="0"/>
              <a:t>й </a:t>
            </a:r>
            <a:r>
              <a:rPr lang="ru-RU" dirty="0" err="1" smtClean="0"/>
              <a:t>досліджувати</a:t>
            </a:r>
            <a:r>
              <a:rPr lang="ru-RU" dirty="0" smtClean="0"/>
              <a:t> </a:t>
            </a:r>
            <a:r>
              <a:rPr lang="ru-RU" dirty="0" err="1"/>
              <a:t>найпростіші</a:t>
            </a:r>
            <a:r>
              <a:rPr lang="ru-RU" dirty="0"/>
              <a:t> </a:t>
            </a:r>
            <a:r>
              <a:rPr lang="ru-RU" dirty="0" err="1"/>
              <a:t>математичні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реальних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,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явищ</a:t>
            </a:r>
            <a:r>
              <a:rPr lang="ru-RU" dirty="0"/>
              <a:t>, </a:t>
            </a:r>
            <a:r>
              <a:rPr lang="ru-RU" dirty="0" err="1"/>
              <a:t>інтерпретувати</a:t>
            </a:r>
            <a:r>
              <a:rPr lang="ru-RU" dirty="0"/>
              <a:t> та </a:t>
            </a:r>
            <a:r>
              <a:rPr lang="ru-RU" dirty="0" err="1"/>
              <a:t>оцінювати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; </a:t>
            </a:r>
            <a:r>
              <a:rPr lang="ru-RU" dirty="0" err="1"/>
              <a:t>прогнозувати</a:t>
            </a:r>
            <a:r>
              <a:rPr lang="ru-RU" dirty="0"/>
              <a:t> в </a:t>
            </a:r>
            <a:r>
              <a:rPr lang="ru-RU" dirty="0" err="1" smtClean="0"/>
              <a:t>контексті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практичних</a:t>
            </a:r>
            <a:r>
              <a:rPr lang="ru-RU" dirty="0"/>
              <a:t> задач;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математичні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життєвих</a:t>
            </a:r>
            <a:r>
              <a:rPr lang="ru-RU" dirty="0" smtClean="0"/>
              <a:t> </a:t>
            </a:r>
            <a:r>
              <a:rPr lang="ru-RU" dirty="0" err="1"/>
              <a:t>ситуаціях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842588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Рекомендуємо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в </a:t>
            </a:r>
            <a:r>
              <a:rPr lang="ru-RU" dirty="0" err="1"/>
              <a:t>роботі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вебсайта </a:t>
            </a:r>
            <a:r>
              <a:rPr lang="en-US" dirty="0"/>
              <a:t>PISA</a:t>
            </a:r>
          </a:p>
          <a:p>
            <a:r>
              <a:rPr lang="en-US" dirty="0"/>
              <a:t>(http://pisa.testportal.gov.ua/), </a:t>
            </a:r>
            <a:r>
              <a:rPr lang="ru-RU" dirty="0" err="1"/>
              <a:t>зокрема</a:t>
            </a:r>
            <a:r>
              <a:rPr lang="ru-RU" dirty="0"/>
              <a:t>, «10 </a:t>
            </a:r>
            <a:r>
              <a:rPr lang="ru-RU" dirty="0" err="1"/>
              <a:t>запитань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учителів</a:t>
            </a:r>
            <a:r>
              <a:rPr lang="ru-RU" dirty="0"/>
              <a:t> математики ... </a:t>
            </a:r>
            <a:r>
              <a:rPr lang="ru-RU" dirty="0" smtClean="0"/>
              <a:t>І як </a:t>
            </a:r>
            <a:r>
              <a:rPr lang="en-US" dirty="0"/>
              <a:t>PISA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допомогти</a:t>
            </a:r>
            <a:r>
              <a:rPr lang="ru-RU" dirty="0"/>
              <a:t> </a:t>
            </a:r>
            <a:r>
              <a:rPr lang="ru-RU" dirty="0" err="1"/>
              <a:t>відповісти</a:t>
            </a:r>
            <a:r>
              <a:rPr lang="ru-RU" dirty="0"/>
              <a:t> на них». </a:t>
            </a:r>
            <a:r>
              <a:rPr lang="ru-RU" dirty="0" err="1"/>
              <a:t>Окрім</a:t>
            </a:r>
            <a:r>
              <a:rPr lang="ru-RU" dirty="0"/>
              <a:t> того, </a:t>
            </a:r>
            <a:r>
              <a:rPr lang="ru-RU" dirty="0" err="1"/>
              <a:t>пропонуємо</a:t>
            </a:r>
            <a:r>
              <a:rPr lang="ru-RU" dirty="0"/>
              <a:t> для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періодичні</a:t>
            </a:r>
            <a:r>
              <a:rPr lang="ru-RU" dirty="0" smtClean="0"/>
              <a:t> </a:t>
            </a:r>
            <a:r>
              <a:rPr lang="ru-RU" dirty="0" err="1"/>
              <a:t>фахові</a:t>
            </a:r>
            <a:r>
              <a:rPr lang="ru-RU" dirty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28211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/>
              <a:t>Орієнтовні</a:t>
            </a:r>
            <a:r>
              <a:rPr lang="ru-RU" sz="2000" dirty="0"/>
              <a:t> </a:t>
            </a:r>
            <a:r>
              <a:rPr lang="ru-RU" sz="2000" dirty="0" err="1"/>
              <a:t>вимоги</a:t>
            </a:r>
            <a:r>
              <a:rPr lang="ru-RU" sz="2000" dirty="0"/>
              <a:t> до </a:t>
            </a:r>
            <a:r>
              <a:rPr lang="ru-RU" sz="2000" dirty="0" err="1"/>
              <a:t>виконання</a:t>
            </a:r>
            <a:r>
              <a:rPr lang="ru-RU" sz="2000" dirty="0"/>
              <a:t> </a:t>
            </a:r>
            <a:r>
              <a:rPr lang="ru-RU" sz="2000" dirty="0" err="1"/>
              <a:t>письмових</a:t>
            </a:r>
            <a:r>
              <a:rPr lang="ru-RU" sz="2000" dirty="0"/>
              <a:t> </a:t>
            </a:r>
            <a:r>
              <a:rPr lang="ru-RU" sz="2000" dirty="0" err="1"/>
              <a:t>робіт</a:t>
            </a:r>
            <a:r>
              <a:rPr lang="ru-RU" sz="2000" dirty="0"/>
              <a:t> і </a:t>
            </a:r>
            <a:r>
              <a:rPr lang="ru-RU" sz="2000" dirty="0" err="1"/>
              <a:t>перевірки</a:t>
            </a:r>
            <a:r>
              <a:rPr lang="ru-RU" sz="2000" dirty="0"/>
              <a:t> </a:t>
            </a:r>
            <a:r>
              <a:rPr lang="ru-RU" sz="2000" dirty="0" err="1"/>
              <a:t>зошитів</a:t>
            </a:r>
            <a:r>
              <a:rPr lang="ru-RU" sz="2000" dirty="0"/>
              <a:t> з </a:t>
            </a:r>
            <a:r>
              <a:rPr lang="ru-RU" sz="2000" dirty="0" err="1"/>
              <a:t>природничо-математичних</a:t>
            </a:r>
            <a:r>
              <a:rPr lang="ru-RU" sz="2000" dirty="0"/>
              <a:t> </a:t>
            </a:r>
            <a:r>
              <a:rPr lang="ru-RU" sz="2000" dirty="0" err="1"/>
              <a:t>дисциплін</a:t>
            </a:r>
            <a:r>
              <a:rPr lang="ru-RU" sz="2000" dirty="0"/>
              <a:t> у 5-11 </a:t>
            </a:r>
            <a:r>
              <a:rPr lang="ru-RU" sz="2000" dirty="0" err="1"/>
              <a:t>класах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 </a:t>
            </a:r>
            <a:br>
              <a:rPr lang="ru-RU" sz="2000" dirty="0"/>
            </a:br>
            <a:r>
              <a:rPr lang="ru-RU" sz="2000" dirty="0"/>
              <a:t> </a:t>
            </a:r>
            <a:r>
              <a:rPr lang="ru-RU" sz="2000" dirty="0" smtClean="0"/>
              <a:t>27.12.2000, № </a:t>
            </a:r>
            <a:r>
              <a:rPr lang="ru-RU" sz="2000" dirty="0"/>
              <a:t>1/9—529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письмових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.</a:t>
            </a:r>
          </a:p>
          <a:p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/>
              <a:t>видами </a:t>
            </a:r>
            <a:r>
              <a:rPr lang="ru-RU" dirty="0" err="1"/>
              <a:t>класних</a:t>
            </a:r>
            <a:r>
              <a:rPr lang="ru-RU" dirty="0"/>
              <a:t> і </a:t>
            </a:r>
            <a:r>
              <a:rPr lang="ru-RU" dirty="0" err="1"/>
              <a:t>домашніх</a:t>
            </a:r>
            <a:r>
              <a:rPr lang="ru-RU" dirty="0"/>
              <a:t> </a:t>
            </a:r>
            <a:r>
              <a:rPr lang="ru-RU" dirty="0" err="1"/>
              <a:t>письмових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з </a:t>
            </a:r>
            <a:r>
              <a:rPr lang="ru-RU" dirty="0" err="1"/>
              <a:t>природничо-математичних</a:t>
            </a:r>
            <a:r>
              <a:rPr lang="ru-RU" dirty="0"/>
              <a:t> </a:t>
            </a:r>
            <a:r>
              <a:rPr lang="ru-RU" dirty="0" err="1"/>
              <a:t>дисциплін</a:t>
            </a:r>
            <a:r>
              <a:rPr lang="ru-RU" dirty="0"/>
              <a:t> є: </a:t>
            </a:r>
          </a:p>
          <a:p>
            <a:pPr marL="0" indent="0">
              <a:buNone/>
            </a:pPr>
            <a:r>
              <a:rPr lang="ru-RU" dirty="0"/>
              <a:t>-	</a:t>
            </a:r>
            <a:r>
              <a:rPr lang="ru-RU" dirty="0" err="1"/>
              <a:t>розв'язування</a:t>
            </a:r>
            <a:r>
              <a:rPr lang="ru-RU" dirty="0"/>
              <a:t> задач і </a:t>
            </a:r>
            <a:r>
              <a:rPr lang="ru-RU" dirty="0" err="1"/>
              <a:t>вправ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-	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таблиць</a:t>
            </a:r>
            <a:r>
              <a:rPr lang="ru-RU" dirty="0"/>
              <a:t>, схем, </a:t>
            </a:r>
            <a:r>
              <a:rPr lang="ru-RU" dirty="0" err="1"/>
              <a:t>тощо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-	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проектів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-	</a:t>
            </a:r>
            <a:r>
              <a:rPr lang="ru-RU" dirty="0" err="1"/>
              <a:t>самостійні</a:t>
            </a:r>
            <a:r>
              <a:rPr lang="ru-RU" dirty="0"/>
              <a:t> та </a:t>
            </a:r>
            <a:r>
              <a:rPr lang="ru-RU" dirty="0" err="1"/>
              <a:t>контрольні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94931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Кількість</a:t>
            </a:r>
            <a:r>
              <a:rPr lang="ru-RU" dirty="0"/>
              <a:t> і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учнівських</a:t>
            </a:r>
            <a:r>
              <a:rPr lang="ru-RU" dirty="0"/>
              <a:t> </a:t>
            </a:r>
            <a:r>
              <a:rPr lang="ru-RU" dirty="0" err="1"/>
              <a:t>зошитів</a:t>
            </a:r>
            <a:endParaRPr lang="ru-RU" dirty="0"/>
          </a:p>
          <a:p>
            <a:r>
              <a:rPr lang="ru-RU" dirty="0"/>
              <a:t>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письмових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виділяються</a:t>
            </a:r>
            <a:r>
              <a:rPr lang="ru-RU" dirty="0"/>
              <a:t> </a:t>
            </a:r>
            <a:r>
              <a:rPr lang="ru-RU" dirty="0" err="1"/>
              <a:t>зошити</a:t>
            </a:r>
            <a:r>
              <a:rPr lang="ru-RU" dirty="0"/>
              <a:t>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зберігаються</a:t>
            </a:r>
            <a:r>
              <a:rPr lang="ru-RU" dirty="0"/>
              <a:t> в </a:t>
            </a:r>
            <a:r>
              <a:rPr lang="ru-RU" dirty="0" err="1"/>
              <a:t>класі</a:t>
            </a:r>
            <a:r>
              <a:rPr lang="ru-RU" dirty="0"/>
              <a:t> та </a:t>
            </a:r>
            <a:r>
              <a:rPr lang="ru-RU" dirty="0" err="1"/>
              <a:t>зошити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зберігаються</a:t>
            </a:r>
            <a:r>
              <a:rPr lang="ru-RU" dirty="0"/>
              <a:t> в </a:t>
            </a:r>
            <a:r>
              <a:rPr lang="ru-RU" dirty="0" err="1"/>
              <a:t>учнів</a:t>
            </a:r>
            <a:r>
              <a:rPr lang="ru-RU" dirty="0"/>
              <a:t>. </a:t>
            </a:r>
            <a:r>
              <a:rPr lang="ru-RU" dirty="0" err="1"/>
              <a:t>Кількість</a:t>
            </a:r>
            <a:r>
              <a:rPr lang="ru-RU" dirty="0"/>
              <a:t> і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учнівських</a:t>
            </a:r>
            <a:r>
              <a:rPr lang="ru-RU" dirty="0"/>
              <a:t> </a:t>
            </a:r>
            <a:r>
              <a:rPr lang="ru-RU" dirty="0" err="1"/>
              <a:t>зошитів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вчителем</a:t>
            </a:r>
            <a:r>
              <a:rPr lang="ru-RU" dirty="0"/>
              <a:t>. Для контрольного </a:t>
            </a:r>
            <a:r>
              <a:rPr lang="ru-RU" dirty="0" err="1"/>
              <a:t>тематичного</a:t>
            </a:r>
            <a:r>
              <a:rPr lang="ru-RU" dirty="0"/>
              <a:t>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передбачаються</a:t>
            </a:r>
            <a:r>
              <a:rPr lang="ru-RU" dirty="0"/>
              <a:t>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зошити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аркуші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зберігаються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року в </a:t>
            </a:r>
            <a:r>
              <a:rPr lang="ru-RU" dirty="0" err="1"/>
              <a:t>закладі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.;</a:t>
            </a:r>
          </a:p>
        </p:txBody>
      </p:sp>
    </p:spTree>
    <p:extLst>
      <p:ext uri="{BB962C8B-B14F-4D97-AF65-F5344CB8AC3E}">
        <p14:creationId xmlns:p14="http://schemas.microsoft.com/office/powerpoint/2010/main" val="27012034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. </a:t>
            </a:r>
            <a:r>
              <a:rPr lang="ru-RU" dirty="0" smtClean="0"/>
              <a:t>4</a:t>
            </a:r>
            <a:r>
              <a:rPr lang="ru-RU" dirty="0"/>
              <a:t>. Порядок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письмових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з математики.</a:t>
            </a:r>
          </a:p>
          <a:p>
            <a:r>
              <a:rPr lang="ru-RU" dirty="0"/>
              <a:t>4.1 При </a:t>
            </a:r>
            <a:r>
              <a:rPr lang="ru-RU" dirty="0" err="1"/>
              <a:t>перевірці</a:t>
            </a:r>
            <a:r>
              <a:rPr lang="ru-RU" dirty="0"/>
              <a:t> </a:t>
            </a:r>
            <a:r>
              <a:rPr lang="ru-RU" dirty="0" err="1"/>
              <a:t>зошитів</a:t>
            </a:r>
            <a:r>
              <a:rPr lang="ru-RU" dirty="0"/>
              <a:t> </a:t>
            </a:r>
            <a:r>
              <a:rPr lang="ru-RU" dirty="0" err="1"/>
              <a:t>оцінюється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правильність</a:t>
            </a:r>
            <a:r>
              <a:rPr lang="ru-RU" dirty="0"/>
              <a:t> </a:t>
            </a:r>
            <a:r>
              <a:rPr lang="ru-RU" dirty="0" err="1"/>
              <a:t>записів</a:t>
            </a:r>
            <a:r>
              <a:rPr lang="ru-RU" dirty="0"/>
              <a:t>. Почерк, </a:t>
            </a:r>
            <a:r>
              <a:rPr lang="ru-RU" dirty="0" err="1"/>
              <a:t>охайність</a:t>
            </a:r>
            <a:r>
              <a:rPr lang="ru-RU" dirty="0"/>
              <a:t> та форма </a:t>
            </a:r>
            <a:r>
              <a:rPr lang="ru-RU" dirty="0" err="1"/>
              <a:t>запису</a:t>
            </a:r>
            <a:r>
              <a:rPr lang="ru-RU" dirty="0"/>
              <a:t> не є предметом </a:t>
            </a:r>
            <a:r>
              <a:rPr lang="ru-RU" dirty="0" err="1"/>
              <a:t>оцінювання</a:t>
            </a:r>
            <a:r>
              <a:rPr lang="ru-RU" dirty="0"/>
              <a:t>.</a:t>
            </a:r>
          </a:p>
          <a:p>
            <a:r>
              <a:rPr lang="ru-RU" dirty="0"/>
              <a:t>4.2. </a:t>
            </a:r>
            <a:r>
              <a:rPr lang="ru-RU" dirty="0" err="1"/>
              <a:t>Зошити</a:t>
            </a:r>
            <a:r>
              <a:rPr lang="ru-RU" dirty="0"/>
              <a:t> з математики,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виконуються</a:t>
            </a:r>
            <a:r>
              <a:rPr lang="ru-RU" dirty="0"/>
              <a:t> </a:t>
            </a:r>
            <a:r>
              <a:rPr lang="ru-RU" dirty="0" err="1"/>
              <a:t>навчальні</a:t>
            </a:r>
            <a:r>
              <a:rPr lang="ru-RU" dirty="0"/>
              <a:t> </a:t>
            </a:r>
            <a:r>
              <a:rPr lang="ru-RU" dirty="0" err="1"/>
              <a:t>класні</a:t>
            </a:r>
            <a:r>
              <a:rPr lang="ru-RU" dirty="0"/>
              <a:t> і </a:t>
            </a:r>
            <a:r>
              <a:rPr lang="ru-RU" dirty="0" err="1"/>
              <a:t>домашні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перевіряються</a:t>
            </a:r>
            <a:r>
              <a:rPr lang="ru-RU" dirty="0"/>
              <a:t>: </a:t>
            </a:r>
          </a:p>
          <a:p>
            <a:r>
              <a:rPr lang="ru-RU" dirty="0"/>
              <a:t>у 5—6-х </a:t>
            </a:r>
            <a:r>
              <a:rPr lang="ru-RU" dirty="0" err="1"/>
              <a:t>класах</a:t>
            </a:r>
            <a:r>
              <a:rPr lang="ru-RU" dirty="0"/>
              <a:t>— не </a:t>
            </a:r>
            <a:r>
              <a:rPr lang="ru-RU" dirty="0" err="1"/>
              <a:t>рідше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один раз на два </a:t>
            </a:r>
            <a:r>
              <a:rPr lang="ru-RU" dirty="0" err="1"/>
              <a:t>тижні</a:t>
            </a:r>
            <a:r>
              <a:rPr lang="ru-RU" dirty="0"/>
              <a:t>; </a:t>
            </a:r>
          </a:p>
          <a:p>
            <a:r>
              <a:rPr lang="ru-RU" dirty="0"/>
              <a:t>у 7—11-х </a:t>
            </a:r>
            <a:r>
              <a:rPr lang="ru-RU" dirty="0" err="1"/>
              <a:t>класах</a:t>
            </a:r>
            <a:r>
              <a:rPr lang="ru-RU" dirty="0"/>
              <a:t>— не </a:t>
            </a:r>
            <a:r>
              <a:rPr lang="ru-RU" dirty="0" err="1"/>
              <a:t>рідше</a:t>
            </a:r>
            <a:r>
              <a:rPr lang="ru-RU" dirty="0"/>
              <a:t> один раз на </a:t>
            </a:r>
            <a:r>
              <a:rPr lang="ru-RU" dirty="0" err="1"/>
              <a:t>місяць</a:t>
            </a:r>
            <a:r>
              <a:rPr lang="ru-RU" dirty="0"/>
              <a:t>. </a:t>
            </a:r>
          </a:p>
          <a:p>
            <a:r>
              <a:rPr lang="ru-RU" dirty="0"/>
              <a:t>4.3. </a:t>
            </a:r>
            <a:r>
              <a:rPr lang="ru-RU" dirty="0" err="1"/>
              <a:t>Оцінка</a:t>
            </a:r>
            <a:r>
              <a:rPr lang="ru-RU" dirty="0"/>
              <a:t> за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зошитів</a:t>
            </a:r>
            <a:r>
              <a:rPr lang="ru-RU" dirty="0"/>
              <a:t> </a:t>
            </a:r>
            <a:r>
              <a:rPr lang="ru-RU" dirty="0" err="1"/>
              <a:t>виставляється</a:t>
            </a:r>
            <a:r>
              <a:rPr lang="ru-RU" dirty="0"/>
              <a:t> у </a:t>
            </a:r>
            <a:r>
              <a:rPr lang="ru-RU" dirty="0" err="1"/>
              <a:t>класний</a:t>
            </a:r>
            <a:r>
              <a:rPr lang="ru-RU" dirty="0"/>
              <a:t> журнал, але на </a:t>
            </a:r>
            <a:r>
              <a:rPr lang="ru-RU" dirty="0" err="1"/>
              <a:t>враховується</a:t>
            </a:r>
            <a:r>
              <a:rPr lang="ru-RU" dirty="0"/>
              <a:t> при </a:t>
            </a:r>
            <a:r>
              <a:rPr lang="ru-RU" dirty="0" err="1"/>
              <a:t>виведенні</a:t>
            </a:r>
            <a:r>
              <a:rPr lang="ru-RU" dirty="0"/>
              <a:t> </a:t>
            </a:r>
            <a:r>
              <a:rPr lang="ru-RU" dirty="0" err="1"/>
              <a:t>тематичної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26843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В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раціонально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методи</a:t>
            </a:r>
            <a:r>
              <a:rPr lang="ru-RU" dirty="0"/>
              <a:t> і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активні</a:t>
            </a:r>
            <a:r>
              <a:rPr lang="ru-RU" dirty="0"/>
              <a:t> та </a:t>
            </a:r>
            <a:r>
              <a:rPr lang="ru-RU" dirty="0" err="1"/>
              <a:t>інтерактивні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: </a:t>
            </a:r>
            <a:r>
              <a:rPr lang="ru-RU" dirty="0" err="1"/>
              <a:t>групової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проблемного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дидактичних</a:t>
            </a:r>
            <a:r>
              <a:rPr lang="ru-RU" dirty="0"/>
              <a:t> </a:t>
            </a:r>
            <a:r>
              <a:rPr lang="ru-RU" dirty="0" err="1"/>
              <a:t>ігор</a:t>
            </a:r>
            <a:r>
              <a:rPr lang="ru-RU" dirty="0"/>
              <a:t>, </a:t>
            </a:r>
            <a:r>
              <a:rPr lang="ru-RU" dirty="0" err="1"/>
              <a:t>проєктної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smtClean="0"/>
              <a:t> </a:t>
            </a:r>
          </a:p>
          <a:p>
            <a:r>
              <a:rPr lang="ru-RU" dirty="0"/>
              <a:t> </a:t>
            </a:r>
            <a:r>
              <a:rPr lang="ru-RU" dirty="0" err="1" smtClean="0"/>
              <a:t>Упродовж</a:t>
            </a:r>
            <a:r>
              <a:rPr lang="ru-RU" dirty="0" smtClean="0"/>
              <a:t> </a:t>
            </a:r>
            <a:r>
              <a:rPr lang="ru-RU" dirty="0"/>
              <a:t>року </a:t>
            </a:r>
            <a:r>
              <a:rPr lang="ru-RU" dirty="0" err="1"/>
              <a:t>учень</a:t>
            </a:r>
            <a:r>
              <a:rPr lang="ru-RU" dirty="0"/>
              <a:t> </a:t>
            </a:r>
            <a:r>
              <a:rPr lang="ru-RU" dirty="0" err="1"/>
              <a:t>обов’язково</a:t>
            </a:r>
            <a:r>
              <a:rPr lang="ru-RU" dirty="0"/>
              <a:t> повинен </a:t>
            </a:r>
            <a:r>
              <a:rPr lang="ru-RU" dirty="0" err="1"/>
              <a:t>виконати</a:t>
            </a:r>
            <a:r>
              <a:rPr lang="ru-RU" dirty="0"/>
              <a:t> один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проєкт</a:t>
            </a:r>
            <a:r>
              <a:rPr lang="ru-RU" dirty="0"/>
              <a:t> (</a:t>
            </a:r>
            <a:r>
              <a:rPr lang="ru-RU" dirty="0" err="1"/>
              <a:t>індивідуально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в </a:t>
            </a:r>
            <a:r>
              <a:rPr lang="ru-RU" dirty="0" err="1"/>
              <a:t>групі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бажанням</a:t>
            </a:r>
            <a:r>
              <a:rPr lang="ru-RU" dirty="0"/>
              <a:t> </a:t>
            </a:r>
            <a:r>
              <a:rPr lang="ru-RU" dirty="0" err="1"/>
              <a:t>взяти</a:t>
            </a:r>
            <a:r>
              <a:rPr lang="ru-RU" dirty="0"/>
              <a:t> участь у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проєктах</a:t>
            </a:r>
            <a:r>
              <a:rPr lang="ru-RU" dirty="0"/>
              <a:t>. Для </a:t>
            </a:r>
            <a:r>
              <a:rPr lang="ru-RU" dirty="0" err="1"/>
              <a:t>ефективної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над </a:t>
            </a:r>
            <a:r>
              <a:rPr lang="ru-RU" dirty="0" err="1"/>
              <a:t>проєктом</a:t>
            </a:r>
            <a:r>
              <a:rPr lang="ru-RU" dirty="0"/>
              <a:t> учителю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завчасно</a:t>
            </a:r>
            <a:r>
              <a:rPr lang="ru-RU" dirty="0"/>
              <a:t>, на початку теми,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плануються</a:t>
            </a:r>
            <a:r>
              <a:rPr lang="ru-RU" dirty="0"/>
              <a:t> </a:t>
            </a:r>
            <a:r>
              <a:rPr lang="ru-RU" dirty="0" err="1"/>
              <a:t>проєкти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ознайомити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з темами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проєктів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зазначити</a:t>
            </a:r>
            <a:r>
              <a:rPr lang="ru-RU" dirty="0"/>
              <a:t> строки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проєкту</a:t>
            </a:r>
            <a:r>
              <a:rPr lang="ru-RU" dirty="0"/>
              <a:t>, </a:t>
            </a:r>
            <a:r>
              <a:rPr lang="ru-RU" dirty="0" err="1"/>
              <a:t>можливу</a:t>
            </a:r>
            <a:r>
              <a:rPr lang="ru-RU" dirty="0"/>
              <a:t> дату </a:t>
            </a:r>
            <a:r>
              <a:rPr lang="ru-RU" dirty="0" err="1"/>
              <a:t>захисту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розробити</a:t>
            </a:r>
            <a:r>
              <a:rPr lang="ru-RU" dirty="0"/>
              <a:t> та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, </a:t>
            </a:r>
            <a:r>
              <a:rPr lang="ru-RU" dirty="0" err="1"/>
              <a:t>критеріїв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обов’язково</a:t>
            </a:r>
            <a:r>
              <a:rPr lang="ru-RU" dirty="0"/>
              <a:t> </a:t>
            </a:r>
            <a:r>
              <a:rPr lang="ru-RU" dirty="0" err="1"/>
              <a:t>оцінюються</a:t>
            </a:r>
            <a:r>
              <a:rPr lang="ru-RU" dirty="0"/>
              <a:t> в </a:t>
            </a:r>
            <a:r>
              <a:rPr lang="ru-RU" dirty="0" err="1"/>
              <a:t>проєкті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запропонувати</a:t>
            </a:r>
            <a:r>
              <a:rPr lang="ru-RU" dirty="0"/>
              <a:t> </a:t>
            </a:r>
            <a:r>
              <a:rPr lang="ru-RU" dirty="0" err="1"/>
              <a:t>учням</a:t>
            </a:r>
            <a:r>
              <a:rPr lang="ru-RU" dirty="0"/>
              <a:t> план </a:t>
            </a:r>
            <a:r>
              <a:rPr lang="ru-RU" dirty="0" err="1"/>
              <a:t>роботи</a:t>
            </a:r>
            <a:r>
              <a:rPr lang="ru-RU" dirty="0"/>
              <a:t> над </a:t>
            </a:r>
            <a:r>
              <a:rPr lang="ru-RU" dirty="0" err="1"/>
              <a:t>проєктом</a:t>
            </a:r>
            <a:r>
              <a:rPr lang="ru-RU" dirty="0"/>
              <a:t>: </a:t>
            </a:r>
            <a:r>
              <a:rPr lang="ru-RU" dirty="0" err="1"/>
              <a:t>інформаційний</a:t>
            </a:r>
            <a:r>
              <a:rPr lang="ru-RU" dirty="0"/>
              <a:t> </a:t>
            </a:r>
            <a:r>
              <a:rPr lang="ru-RU" dirty="0" err="1"/>
              <a:t>пошук</a:t>
            </a:r>
            <a:r>
              <a:rPr lang="ru-RU" dirty="0"/>
              <a:t>, </a:t>
            </a:r>
            <a:r>
              <a:rPr lang="ru-RU" dirty="0" err="1"/>
              <a:t>фіксування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нформації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допомогти</a:t>
            </a:r>
            <a:r>
              <a:rPr lang="ru-RU" dirty="0"/>
              <a:t> у </a:t>
            </a:r>
            <a:r>
              <a:rPr lang="ru-RU" dirty="0" err="1"/>
              <a:t>визначенні</a:t>
            </a:r>
            <a:r>
              <a:rPr lang="ru-RU" dirty="0"/>
              <a:t> мети та </a:t>
            </a:r>
            <a:r>
              <a:rPr lang="ru-RU" dirty="0" err="1"/>
              <a:t>завдань</a:t>
            </a:r>
            <a:r>
              <a:rPr lang="ru-RU" dirty="0"/>
              <a:t> над </a:t>
            </a:r>
            <a:r>
              <a:rPr lang="ru-RU" dirty="0" err="1"/>
              <a:t>проєктом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пояснити</a:t>
            </a:r>
            <a:r>
              <a:rPr lang="ru-RU" dirty="0"/>
              <a:t>, як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висновки</a:t>
            </a:r>
            <a:r>
              <a:rPr lang="ru-RU" dirty="0"/>
              <a:t> до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підготувати</a:t>
            </a:r>
            <a:r>
              <a:rPr lang="ru-RU" dirty="0"/>
              <a:t> </a:t>
            </a:r>
            <a:r>
              <a:rPr lang="ru-RU" dirty="0" err="1"/>
              <a:t>презентацію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dirty="0" err="1" smtClean="0"/>
              <a:t>Орієнтовні</a:t>
            </a:r>
            <a:r>
              <a:rPr lang="ru-RU" dirty="0" smtClean="0"/>
              <a:t> </a:t>
            </a:r>
            <a:r>
              <a:rPr lang="ru-RU" dirty="0"/>
              <a:t>теми (для </a:t>
            </a:r>
            <a:r>
              <a:rPr lang="ru-RU" dirty="0" err="1"/>
              <a:t>вибору</a:t>
            </a:r>
            <a:r>
              <a:rPr lang="ru-RU" dirty="0"/>
              <a:t>) </a:t>
            </a:r>
            <a:r>
              <a:rPr lang="ru-RU" dirty="0" err="1"/>
              <a:t>проєктів</a:t>
            </a:r>
            <a:r>
              <a:rPr lang="ru-RU" dirty="0"/>
              <a:t> наведено в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програмах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64169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Застосовувати</a:t>
            </a:r>
            <a:r>
              <a:rPr lang="ru-RU" dirty="0"/>
              <a:t> в </a:t>
            </a:r>
            <a:r>
              <a:rPr lang="ru-RU" dirty="0" err="1"/>
              <a:t>урочній</a:t>
            </a:r>
            <a:r>
              <a:rPr lang="ru-RU" dirty="0"/>
              <a:t> та </a:t>
            </a:r>
            <a:r>
              <a:rPr lang="ru-RU" dirty="0" err="1"/>
              <a:t>позаурочній</a:t>
            </a:r>
            <a:r>
              <a:rPr lang="ru-RU" dirty="0"/>
              <a:t> </a:t>
            </a:r>
            <a:r>
              <a:rPr lang="ru-RU" dirty="0" err="1"/>
              <a:t>роботі</a:t>
            </a:r>
            <a:r>
              <a:rPr lang="ru-RU" dirty="0"/>
              <a:t> </a:t>
            </a:r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інформаційно-комунікаційні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, </a:t>
            </a:r>
            <a:r>
              <a:rPr lang="ru-RU" dirty="0" err="1"/>
              <a:t>цифрові</a:t>
            </a:r>
            <a:r>
              <a:rPr lang="ru-RU" dirty="0"/>
              <a:t> лабораторно/</a:t>
            </a:r>
            <a:r>
              <a:rPr lang="ru-RU" dirty="0" err="1"/>
              <a:t>вимірювальні</a:t>
            </a:r>
            <a:r>
              <a:rPr lang="ru-RU" dirty="0"/>
              <a:t> </a:t>
            </a:r>
            <a:r>
              <a:rPr lang="ru-RU" dirty="0" err="1"/>
              <a:t>комплекси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сприятимуть</a:t>
            </a:r>
            <a:r>
              <a:rPr lang="ru-RU" dirty="0"/>
              <a:t> </a:t>
            </a:r>
            <a:r>
              <a:rPr lang="ru-RU" dirty="0" err="1"/>
              <a:t>активізації</a:t>
            </a:r>
            <a:r>
              <a:rPr lang="ru-RU" dirty="0"/>
              <a:t> </a:t>
            </a:r>
            <a:r>
              <a:rPr lang="ru-RU" dirty="0" err="1"/>
              <a:t>пізнавальної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,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самостійності</a:t>
            </a:r>
            <a:r>
              <a:rPr lang="ru-RU" dirty="0"/>
              <a:t> в </a:t>
            </a:r>
            <a:r>
              <a:rPr lang="ru-RU" dirty="0" err="1"/>
              <a:t>опануванні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та дозволять </a:t>
            </a:r>
            <a:r>
              <a:rPr lang="ru-RU" dirty="0" err="1"/>
              <a:t>формувати</a:t>
            </a:r>
            <a:r>
              <a:rPr lang="ru-RU" dirty="0"/>
              <a:t> </a:t>
            </a:r>
            <a:r>
              <a:rPr lang="ru-RU" dirty="0" err="1"/>
              <a:t>інформаційно-цифрову</a:t>
            </a:r>
            <a:r>
              <a:rPr lang="ru-RU" dirty="0"/>
              <a:t> </a:t>
            </a:r>
            <a:r>
              <a:rPr lang="ru-RU" dirty="0" err="1"/>
              <a:t>компетентність</a:t>
            </a:r>
            <a:r>
              <a:rPr lang="ru-RU" dirty="0"/>
              <a:t>.</a:t>
            </a:r>
          </a:p>
          <a:p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інформаційно-цифрових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в </a:t>
            </a:r>
            <a:r>
              <a:rPr lang="ru-RU" dirty="0" err="1"/>
              <a:t>усьому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спонукає</a:t>
            </a:r>
            <a:r>
              <a:rPr lang="ru-RU" dirty="0"/>
              <a:t> до </a:t>
            </a:r>
            <a:r>
              <a:rPr lang="ru-RU" dirty="0" err="1"/>
              <a:t>запровадження</a:t>
            </a:r>
            <a:r>
              <a:rPr lang="ru-RU" dirty="0"/>
              <a:t> в </a:t>
            </a:r>
            <a:r>
              <a:rPr lang="ru-RU" dirty="0" err="1"/>
              <a:t>освітніх</a:t>
            </a:r>
            <a:r>
              <a:rPr lang="ru-RU" dirty="0"/>
              <a:t> закладах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актуальних</a:t>
            </a:r>
            <a:r>
              <a:rPr lang="ru-RU" dirty="0"/>
              <a:t> </a:t>
            </a:r>
            <a:r>
              <a:rPr lang="ru-RU" dirty="0" err="1"/>
              <a:t>напрямів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: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медіаграмотності</a:t>
            </a:r>
            <a:r>
              <a:rPr lang="ru-RU" dirty="0"/>
              <a:t> </a:t>
            </a:r>
            <a:r>
              <a:rPr lang="ru-RU" dirty="0" smtClean="0"/>
              <a:t> та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en-US" dirty="0"/>
              <a:t>STE</a:t>
            </a:r>
            <a:r>
              <a:rPr lang="ru-RU" dirty="0"/>
              <a:t>М-</a:t>
            </a:r>
            <a:r>
              <a:rPr lang="ru-RU" dirty="0" err="1"/>
              <a:t>освіти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12957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300" dirty="0"/>
              <a:t>Для </a:t>
            </a:r>
            <a:r>
              <a:rPr lang="ru-RU" sz="3300" dirty="0" err="1"/>
              <a:t>ефективної</a:t>
            </a:r>
            <a:r>
              <a:rPr lang="ru-RU" sz="3300" dirty="0"/>
              <a:t> </a:t>
            </a:r>
            <a:r>
              <a:rPr lang="ru-RU" sz="3300" dirty="0" err="1" smtClean="0"/>
              <a:t>організації</a:t>
            </a:r>
            <a:r>
              <a:rPr lang="ru-RU" sz="3300" dirty="0" smtClean="0"/>
              <a:t> </a:t>
            </a:r>
            <a:r>
              <a:rPr lang="ru-RU" sz="3300" dirty="0" err="1"/>
              <a:t>дослідницької</a:t>
            </a:r>
            <a:r>
              <a:rPr lang="ru-RU" sz="3300" dirty="0"/>
              <a:t> </a:t>
            </a:r>
            <a:r>
              <a:rPr lang="ru-RU" sz="3300" dirty="0" err="1"/>
              <a:t>діяльності</a:t>
            </a:r>
            <a:r>
              <a:rPr lang="ru-RU" sz="3300" dirty="0"/>
              <a:t> та </a:t>
            </a:r>
            <a:r>
              <a:rPr lang="ru-RU" sz="3300" dirty="0" err="1"/>
              <a:t>формування</a:t>
            </a:r>
            <a:r>
              <a:rPr lang="ru-RU" sz="3300" dirty="0"/>
              <a:t> </a:t>
            </a:r>
            <a:r>
              <a:rPr lang="ru-RU" sz="3300" dirty="0" err="1"/>
              <a:t>навичок</a:t>
            </a:r>
            <a:r>
              <a:rPr lang="ru-RU" sz="3300" dirty="0"/>
              <a:t> </a:t>
            </a:r>
            <a:r>
              <a:rPr lang="ru-RU" sz="3300" dirty="0" err="1"/>
              <a:t>медіаграмотності</a:t>
            </a:r>
            <a:r>
              <a:rPr lang="ru-RU" sz="3300" dirty="0"/>
              <a:t> в 9 </a:t>
            </a:r>
            <a:r>
              <a:rPr lang="ru-RU" sz="3300" dirty="0" err="1"/>
              <a:t>класі</a:t>
            </a:r>
            <a:r>
              <a:rPr lang="ru-RU" sz="3300" dirty="0"/>
              <a:t> </a:t>
            </a:r>
            <a:r>
              <a:rPr lang="ru-RU" sz="3300" dirty="0" err="1"/>
              <a:t>можна</a:t>
            </a:r>
            <a:r>
              <a:rPr lang="ru-RU" sz="3300" dirty="0"/>
              <a:t> </a:t>
            </a:r>
            <a:r>
              <a:rPr lang="ru-RU" sz="3300" dirty="0" err="1"/>
              <a:t>запропонувати</a:t>
            </a:r>
            <a:r>
              <a:rPr lang="ru-RU" sz="3300" dirty="0"/>
              <a:t> </a:t>
            </a:r>
            <a:r>
              <a:rPr lang="ru-RU" sz="3300" dirty="0" err="1"/>
              <a:t>учням</a:t>
            </a:r>
            <a:r>
              <a:rPr lang="ru-RU" sz="3300" dirty="0"/>
              <a:t> </a:t>
            </a:r>
            <a:r>
              <a:rPr lang="ru-RU" sz="3300" dirty="0" err="1"/>
              <a:t>дослідницько-пошукові</a:t>
            </a:r>
            <a:r>
              <a:rPr lang="ru-RU" sz="3300" dirty="0"/>
              <a:t> </a:t>
            </a:r>
            <a:r>
              <a:rPr lang="ru-RU" sz="3300" dirty="0" err="1"/>
              <a:t>проекти</a:t>
            </a:r>
            <a:r>
              <a:rPr lang="ru-RU" sz="3300" dirty="0"/>
              <a:t> «</a:t>
            </a:r>
            <a:r>
              <a:rPr lang="ru-RU" sz="3300" dirty="0" err="1"/>
              <a:t>Унікальність</a:t>
            </a:r>
            <a:r>
              <a:rPr lang="ru-RU" sz="3300" dirty="0"/>
              <a:t> числа </a:t>
            </a:r>
            <a:r>
              <a:rPr lang="el-GR" sz="3300" dirty="0"/>
              <a:t>π»,»</a:t>
            </a:r>
            <a:r>
              <a:rPr lang="ru-RU" sz="3300" dirty="0" err="1"/>
              <a:t>Магія</a:t>
            </a:r>
            <a:r>
              <a:rPr lang="ru-RU" sz="3300" dirty="0"/>
              <a:t> паркету». </a:t>
            </a:r>
          </a:p>
          <a:p>
            <a:r>
              <a:rPr lang="ru-RU" sz="3300" dirty="0"/>
              <a:t>У </a:t>
            </a:r>
            <a:r>
              <a:rPr lang="ru-RU" sz="3300" dirty="0" err="1"/>
              <a:t>процесі</a:t>
            </a:r>
            <a:r>
              <a:rPr lang="ru-RU" sz="3300" dirty="0"/>
              <a:t> </a:t>
            </a:r>
            <a:r>
              <a:rPr lang="ru-RU" sz="3300" dirty="0" err="1"/>
              <a:t>вивчення</a:t>
            </a:r>
            <a:r>
              <a:rPr lang="ru-RU" sz="3300" dirty="0"/>
              <a:t> теми 5 «</a:t>
            </a:r>
            <a:r>
              <a:rPr lang="ru-RU" sz="3300" dirty="0" err="1"/>
              <a:t>Геометричні</a:t>
            </a:r>
            <a:r>
              <a:rPr lang="ru-RU" sz="3300" dirty="0"/>
              <a:t> </a:t>
            </a:r>
            <a:r>
              <a:rPr lang="ru-RU" sz="3300" dirty="0" err="1"/>
              <a:t>переміщення</a:t>
            </a:r>
            <a:r>
              <a:rPr lang="ru-RU" sz="3300" dirty="0"/>
              <a:t>» у 9 </a:t>
            </a:r>
            <a:r>
              <a:rPr lang="ru-RU" sz="3300" dirty="0" err="1"/>
              <a:t>класі</a:t>
            </a:r>
            <a:r>
              <a:rPr lang="ru-RU" sz="3300" dirty="0"/>
              <a:t>, теми 3 «</a:t>
            </a:r>
            <a:r>
              <a:rPr lang="ru-RU" sz="3300" dirty="0" err="1"/>
              <a:t>Координати</a:t>
            </a:r>
            <a:r>
              <a:rPr lang="ru-RU" sz="3300" dirty="0"/>
              <a:t> і </a:t>
            </a:r>
            <a:r>
              <a:rPr lang="ru-RU" sz="3300" dirty="0" err="1"/>
              <a:t>вектори</a:t>
            </a:r>
            <a:r>
              <a:rPr lang="ru-RU" sz="3300" dirty="0"/>
              <a:t>» у 10 </a:t>
            </a:r>
            <a:r>
              <a:rPr lang="ru-RU" sz="3300" dirty="0" err="1"/>
              <a:t>класі</a:t>
            </a:r>
            <a:r>
              <a:rPr lang="ru-RU" sz="3300" dirty="0"/>
              <a:t> </a:t>
            </a:r>
            <a:r>
              <a:rPr lang="ru-RU" sz="3300" dirty="0" err="1"/>
              <a:t>доцільно</a:t>
            </a:r>
            <a:r>
              <a:rPr lang="ru-RU" sz="3300" dirty="0"/>
              <a:t> школярам </a:t>
            </a:r>
            <a:r>
              <a:rPr lang="ru-RU" sz="3300" dirty="0" err="1"/>
              <a:t>запропонувати</a:t>
            </a:r>
            <a:r>
              <a:rPr lang="ru-RU" sz="3300" dirty="0"/>
              <a:t> проект «</a:t>
            </a:r>
            <a:r>
              <a:rPr lang="ru-RU" sz="3300" dirty="0" err="1"/>
              <a:t>Вишиванка</a:t>
            </a:r>
            <a:r>
              <a:rPr lang="ru-RU" sz="3300" dirty="0"/>
              <a:t> </a:t>
            </a:r>
            <a:r>
              <a:rPr lang="ru-RU" sz="3300" dirty="0" err="1"/>
              <a:t>мовою</a:t>
            </a:r>
            <a:r>
              <a:rPr lang="ru-RU" sz="3300" dirty="0"/>
              <a:t> математики». </a:t>
            </a:r>
            <a:r>
              <a:rPr lang="ru-RU" sz="3300" dirty="0" err="1"/>
              <a:t>Аналізуючи</a:t>
            </a:r>
            <a:r>
              <a:rPr lang="ru-RU" sz="3300" dirty="0"/>
              <a:t> </a:t>
            </a:r>
            <a:r>
              <a:rPr lang="ru-RU" sz="3300" dirty="0" err="1"/>
              <a:t>відеоролики</a:t>
            </a:r>
            <a:r>
              <a:rPr lang="ru-RU" sz="3300" dirty="0"/>
              <a:t> «</a:t>
            </a:r>
            <a:r>
              <a:rPr lang="ru-RU" sz="3300" dirty="0" err="1"/>
              <a:t>Сакральні</a:t>
            </a:r>
            <a:r>
              <a:rPr lang="ru-RU" sz="3300" dirty="0"/>
              <a:t> </a:t>
            </a:r>
            <a:r>
              <a:rPr lang="ru-RU" sz="3300" dirty="0" err="1"/>
              <a:t>таємниці</a:t>
            </a:r>
            <a:r>
              <a:rPr lang="ru-RU" sz="3300" dirty="0"/>
              <a:t> </a:t>
            </a:r>
            <a:r>
              <a:rPr lang="ru-RU" sz="3300" dirty="0" err="1"/>
              <a:t>української</a:t>
            </a:r>
            <a:r>
              <a:rPr lang="ru-RU" sz="3300" dirty="0"/>
              <a:t> </a:t>
            </a:r>
            <a:r>
              <a:rPr lang="ru-RU" sz="3300" dirty="0" err="1"/>
              <a:t>вишивки</a:t>
            </a:r>
            <a:r>
              <a:rPr lang="ru-RU" sz="3300" dirty="0"/>
              <a:t>», «Математика </a:t>
            </a:r>
            <a:r>
              <a:rPr lang="ru-RU" sz="3300" dirty="0" err="1"/>
              <a:t>української</a:t>
            </a:r>
            <a:r>
              <a:rPr lang="ru-RU" sz="3300" dirty="0"/>
              <a:t> </a:t>
            </a:r>
            <a:r>
              <a:rPr lang="ru-RU" sz="3300" dirty="0" err="1"/>
              <a:t>вишивки</a:t>
            </a:r>
            <a:r>
              <a:rPr lang="ru-RU" sz="3300" dirty="0"/>
              <a:t>», «День </a:t>
            </a:r>
            <a:r>
              <a:rPr lang="ru-RU" sz="3300" dirty="0" err="1"/>
              <a:t>вишиванки</a:t>
            </a:r>
            <a:r>
              <a:rPr lang="ru-RU" sz="3300" dirty="0"/>
              <a:t>: </a:t>
            </a:r>
            <a:r>
              <a:rPr lang="ru-RU" sz="3300" dirty="0" err="1"/>
              <a:t>таємничі</a:t>
            </a:r>
            <a:r>
              <a:rPr lang="ru-RU" sz="3300" dirty="0"/>
              <a:t> </a:t>
            </a:r>
            <a:r>
              <a:rPr lang="ru-RU" sz="3300" dirty="0" err="1"/>
              <a:t>символи</a:t>
            </a:r>
            <a:r>
              <a:rPr lang="ru-RU" sz="3300" dirty="0"/>
              <a:t>, </a:t>
            </a:r>
            <a:r>
              <a:rPr lang="ru-RU" sz="3300" dirty="0" err="1"/>
              <a:t>які</a:t>
            </a:r>
            <a:r>
              <a:rPr lang="ru-RU" sz="3300" dirty="0"/>
              <a:t> </a:t>
            </a:r>
            <a:r>
              <a:rPr lang="ru-RU" sz="3300" dirty="0" err="1"/>
              <a:t>ховає</a:t>
            </a:r>
            <a:r>
              <a:rPr lang="ru-RU" sz="3300" dirty="0"/>
              <a:t> у </a:t>
            </a:r>
            <a:r>
              <a:rPr lang="ru-RU" sz="3300" dirty="0" err="1"/>
              <a:t>собі</a:t>
            </a:r>
            <a:r>
              <a:rPr lang="ru-RU" sz="3300" dirty="0"/>
              <a:t> </a:t>
            </a:r>
            <a:r>
              <a:rPr lang="ru-RU" sz="3300" dirty="0" err="1"/>
              <a:t>український</a:t>
            </a:r>
            <a:r>
              <a:rPr lang="ru-RU" sz="3300" dirty="0"/>
              <a:t> </a:t>
            </a:r>
            <a:r>
              <a:rPr lang="ru-RU" sz="3300" dirty="0" err="1"/>
              <a:t>одяг</a:t>
            </a:r>
            <a:r>
              <a:rPr lang="ru-RU" sz="3300" dirty="0"/>
              <a:t>» </a:t>
            </a:r>
            <a:r>
              <a:rPr lang="ru-RU" sz="3300" dirty="0" err="1"/>
              <a:t>учні</a:t>
            </a:r>
            <a:r>
              <a:rPr lang="ru-RU" sz="3300" dirty="0"/>
              <a:t> </a:t>
            </a:r>
            <a:r>
              <a:rPr lang="ru-RU" sz="3300" dirty="0" err="1"/>
              <a:t>розпізнають</a:t>
            </a:r>
            <a:r>
              <a:rPr lang="ru-RU" sz="3300" dirty="0"/>
              <a:t> та </a:t>
            </a:r>
            <a:r>
              <a:rPr lang="ru-RU" sz="3300" dirty="0" err="1"/>
              <a:t>оцінюють</a:t>
            </a:r>
            <a:r>
              <a:rPr lang="ru-RU" sz="3300" dirty="0"/>
              <a:t> </a:t>
            </a:r>
            <a:r>
              <a:rPr lang="ru-RU" sz="3300" dirty="0" err="1"/>
              <a:t>культурні</a:t>
            </a:r>
            <a:r>
              <a:rPr lang="ru-RU" sz="3300" dirty="0"/>
              <a:t> </a:t>
            </a:r>
            <a:r>
              <a:rPr lang="ru-RU" sz="3300" dirty="0" err="1"/>
              <a:t>цінності</a:t>
            </a:r>
            <a:r>
              <a:rPr lang="ru-RU" sz="3300" dirty="0"/>
              <a:t>, </a:t>
            </a:r>
            <a:r>
              <a:rPr lang="ru-RU" sz="3300" dirty="0" err="1"/>
              <a:t>практичну</a:t>
            </a:r>
            <a:r>
              <a:rPr lang="ru-RU" sz="3300" dirty="0"/>
              <a:t> </a:t>
            </a:r>
            <a:r>
              <a:rPr lang="ru-RU" sz="3300" dirty="0" err="1"/>
              <a:t>значущість</a:t>
            </a:r>
            <a:r>
              <a:rPr lang="ru-RU" sz="3300" dirty="0"/>
              <a:t>, </a:t>
            </a:r>
            <a:r>
              <a:rPr lang="ru-RU" sz="3300" dirty="0" err="1"/>
              <a:t>здійснюють</a:t>
            </a:r>
            <a:r>
              <a:rPr lang="ru-RU" sz="3300" dirty="0"/>
              <a:t> </a:t>
            </a:r>
            <a:r>
              <a:rPr lang="ru-RU" sz="3300" dirty="0" err="1"/>
              <a:t>верифікацію</a:t>
            </a:r>
            <a:r>
              <a:rPr lang="ru-RU" sz="3300" dirty="0"/>
              <a:t>, </a:t>
            </a:r>
            <a:r>
              <a:rPr lang="ru-RU" sz="3300" dirty="0" err="1"/>
              <a:t>пошук</a:t>
            </a:r>
            <a:r>
              <a:rPr lang="ru-RU" sz="3300" dirty="0"/>
              <a:t> </a:t>
            </a:r>
            <a:r>
              <a:rPr lang="ru-RU" sz="3300" dirty="0" err="1"/>
              <a:t>прихованої</a:t>
            </a:r>
            <a:r>
              <a:rPr lang="ru-RU" sz="3300" dirty="0"/>
              <a:t> </a:t>
            </a:r>
            <a:r>
              <a:rPr lang="ru-RU" sz="3300" dirty="0" err="1"/>
              <a:t>реклами</a:t>
            </a:r>
            <a:r>
              <a:rPr lang="ru-RU" sz="3300" dirty="0"/>
              <a:t>, </a:t>
            </a:r>
            <a:r>
              <a:rPr lang="ru-RU" sz="3300" dirty="0" err="1"/>
              <a:t>фейків</a:t>
            </a:r>
            <a:r>
              <a:rPr lang="ru-RU" sz="3300" dirty="0"/>
              <a:t>, </a:t>
            </a:r>
            <a:r>
              <a:rPr lang="ru-RU" sz="3300" dirty="0" err="1"/>
              <a:t>інтерпретують</a:t>
            </a:r>
            <a:r>
              <a:rPr lang="ru-RU" sz="3300" dirty="0"/>
              <a:t> </a:t>
            </a:r>
            <a:r>
              <a:rPr lang="ru-RU" sz="3300" dirty="0" err="1"/>
              <a:t>самостійно</a:t>
            </a:r>
            <a:r>
              <a:rPr lang="ru-RU" sz="3300" dirty="0"/>
              <a:t> </a:t>
            </a:r>
            <a:r>
              <a:rPr lang="ru-RU" sz="3300" dirty="0" err="1"/>
              <a:t>інформацію</a:t>
            </a:r>
            <a:r>
              <a:rPr lang="ru-RU" sz="3300" dirty="0"/>
              <a:t>.</a:t>
            </a:r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endParaRPr lang="ru-RU" sz="33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7158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З метою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медіаграмотності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математики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рекомендувати</a:t>
            </a:r>
            <a:r>
              <a:rPr lang="ru-RU" dirty="0"/>
              <a:t> </a:t>
            </a:r>
            <a:r>
              <a:rPr lang="ru-RU" dirty="0" err="1"/>
              <a:t>учням</a:t>
            </a:r>
            <a:r>
              <a:rPr lang="ru-RU" dirty="0"/>
              <a:t> </a:t>
            </a:r>
            <a:r>
              <a:rPr lang="ru-RU" dirty="0" err="1"/>
              <a:t>переглянути</a:t>
            </a:r>
            <a:r>
              <a:rPr lang="ru-RU" dirty="0"/>
              <a:t> </a:t>
            </a:r>
            <a:r>
              <a:rPr lang="ru-RU" dirty="0" err="1"/>
              <a:t>фільми</a:t>
            </a:r>
            <a:r>
              <a:rPr lang="ru-RU" dirty="0"/>
              <a:t> про математику та </a:t>
            </a:r>
            <a:r>
              <a:rPr lang="ru-RU" dirty="0" err="1"/>
              <a:t>математиків</a:t>
            </a:r>
            <a:r>
              <a:rPr lang="ru-RU" dirty="0"/>
              <a:t> з </a:t>
            </a:r>
            <a:r>
              <a:rPr lang="ru-RU" dirty="0" err="1"/>
              <a:t>подальшим</a:t>
            </a:r>
            <a:r>
              <a:rPr lang="ru-RU" dirty="0"/>
              <a:t> </a:t>
            </a:r>
            <a:r>
              <a:rPr lang="ru-RU" dirty="0" err="1"/>
              <a:t>аналізом</a:t>
            </a:r>
            <a:r>
              <a:rPr lang="ru-RU" dirty="0"/>
              <a:t> – як </a:t>
            </a:r>
            <a:r>
              <a:rPr lang="ru-RU" dirty="0" err="1"/>
              <a:t>математичним</a:t>
            </a:r>
            <a:r>
              <a:rPr lang="ru-RU" dirty="0"/>
              <a:t>, так і </a:t>
            </a:r>
            <a:r>
              <a:rPr lang="ru-RU" dirty="0" err="1"/>
              <a:t>медійним</a:t>
            </a:r>
            <a:r>
              <a:rPr lang="ru-RU" dirty="0"/>
              <a:t>: «Математик і </a:t>
            </a:r>
            <a:r>
              <a:rPr lang="ru-RU" dirty="0" err="1"/>
              <a:t>чорт</a:t>
            </a:r>
            <a:r>
              <a:rPr lang="ru-RU" dirty="0"/>
              <a:t>» (СРСР, 1972), «</a:t>
            </a:r>
            <a:r>
              <a:rPr lang="ru-RU" dirty="0" err="1"/>
              <a:t>Ігри</a:t>
            </a:r>
            <a:r>
              <a:rPr lang="ru-RU" dirty="0"/>
              <a:t> </a:t>
            </a:r>
            <a:r>
              <a:rPr lang="ru-RU" dirty="0" err="1"/>
              <a:t>розуму</a:t>
            </a:r>
            <a:r>
              <a:rPr lang="ru-RU" dirty="0"/>
              <a:t>» (США, 2001), «</a:t>
            </a:r>
            <a:r>
              <a:rPr lang="ru-RU" dirty="0" err="1"/>
              <a:t>Розумник</a:t>
            </a:r>
            <a:r>
              <a:rPr lang="ru-RU" dirty="0"/>
              <a:t> </a:t>
            </a:r>
            <a:r>
              <a:rPr lang="ru-RU" dirty="0" err="1"/>
              <a:t>Вілл</a:t>
            </a:r>
            <a:r>
              <a:rPr lang="ru-RU" dirty="0"/>
              <a:t> </a:t>
            </a:r>
            <a:r>
              <a:rPr lang="ru-RU" dirty="0" err="1"/>
              <a:t>Гантінґ</a:t>
            </a:r>
            <a:r>
              <a:rPr lang="ru-RU" dirty="0"/>
              <a:t>» США, 1997), «</a:t>
            </a:r>
            <a:r>
              <a:rPr lang="ru-RU" dirty="0" err="1"/>
              <a:t>Пі</a:t>
            </a:r>
            <a:r>
              <a:rPr lang="ru-RU" dirty="0"/>
              <a:t>» (США, 1998), «Х+</a:t>
            </a:r>
            <a:r>
              <a:rPr lang="en-US" dirty="0"/>
              <a:t>Y» (</a:t>
            </a:r>
            <a:r>
              <a:rPr lang="ru-RU" dirty="0"/>
              <a:t>Великобритания, 2014), «</a:t>
            </a:r>
            <a:r>
              <a:rPr lang="ru-RU" dirty="0" err="1"/>
              <a:t>Улюблене</a:t>
            </a:r>
            <a:r>
              <a:rPr lang="ru-RU" dirty="0"/>
              <a:t> </a:t>
            </a:r>
            <a:r>
              <a:rPr lang="ru-RU" dirty="0" err="1"/>
              <a:t>рівняння</a:t>
            </a:r>
            <a:r>
              <a:rPr lang="ru-RU" dirty="0"/>
              <a:t> </a:t>
            </a:r>
            <a:r>
              <a:rPr lang="ru-RU" dirty="0" err="1"/>
              <a:t>професора</a:t>
            </a:r>
            <a:r>
              <a:rPr lang="ru-RU" dirty="0"/>
              <a:t>» (Япония, 2006), «</a:t>
            </a:r>
            <a:r>
              <a:rPr lang="ru-RU" dirty="0" err="1"/>
              <a:t>Приховані</a:t>
            </a:r>
            <a:r>
              <a:rPr lang="ru-RU" dirty="0"/>
              <a:t> </a:t>
            </a:r>
            <a:r>
              <a:rPr lang="ru-RU" dirty="0" err="1"/>
              <a:t>фігури</a:t>
            </a:r>
            <a:r>
              <a:rPr lang="ru-RU" dirty="0"/>
              <a:t>» (США, 2017). «</a:t>
            </a:r>
            <a:r>
              <a:rPr lang="ru-RU" dirty="0" err="1"/>
              <a:t>Гра</a:t>
            </a:r>
            <a:r>
              <a:rPr lang="ru-RU" dirty="0"/>
              <a:t> в </a:t>
            </a:r>
            <a:r>
              <a:rPr lang="ru-RU" dirty="0" err="1"/>
              <a:t>імітацію</a:t>
            </a:r>
            <a:r>
              <a:rPr lang="ru-RU" dirty="0"/>
              <a:t>» (</a:t>
            </a:r>
            <a:r>
              <a:rPr lang="ru-RU" dirty="0" err="1"/>
              <a:t>Великобританія</a:t>
            </a:r>
            <a:r>
              <a:rPr lang="ru-RU" dirty="0"/>
              <a:t>, США, 2014), «</a:t>
            </a:r>
            <a:r>
              <a:rPr lang="ru-RU" dirty="0" err="1"/>
              <a:t>Доказ</a:t>
            </a:r>
            <a:r>
              <a:rPr lang="ru-RU" dirty="0"/>
              <a:t>» (США, 2005), «Людина, яка </a:t>
            </a:r>
            <a:r>
              <a:rPr lang="ru-RU" dirty="0" err="1"/>
              <a:t>пізнала</a:t>
            </a:r>
            <a:r>
              <a:rPr lang="ru-RU" dirty="0"/>
              <a:t> </a:t>
            </a:r>
            <a:r>
              <a:rPr lang="ru-RU" dirty="0" err="1"/>
              <a:t>нескінченність</a:t>
            </a:r>
            <a:r>
              <a:rPr lang="ru-RU" dirty="0"/>
              <a:t>» (</a:t>
            </a:r>
            <a:r>
              <a:rPr lang="ru-RU" dirty="0" err="1"/>
              <a:t>Великобританія</a:t>
            </a:r>
            <a:r>
              <a:rPr lang="ru-RU" dirty="0"/>
              <a:t>, 2015), «</a:t>
            </a:r>
            <a:r>
              <a:rPr lang="ru-RU" dirty="0" err="1"/>
              <a:t>Двадцять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» (США, 2008), «</a:t>
            </a:r>
            <a:r>
              <a:rPr lang="ru-RU" dirty="0" err="1"/>
              <a:t>Таємний</a:t>
            </a:r>
            <a:r>
              <a:rPr lang="ru-RU" dirty="0"/>
              <a:t> знак» (США, 2010), «</a:t>
            </a:r>
            <a:r>
              <a:rPr lang="ru-RU" dirty="0" err="1"/>
              <a:t>Гра</a:t>
            </a:r>
            <a:r>
              <a:rPr lang="ru-RU" dirty="0"/>
              <a:t> на </a:t>
            </a:r>
            <a:r>
              <a:rPr lang="ru-RU" dirty="0" err="1"/>
              <a:t>пониження</a:t>
            </a:r>
            <a:r>
              <a:rPr lang="ru-RU" dirty="0"/>
              <a:t>» (США, 2015), «Агора» (</a:t>
            </a:r>
            <a:r>
              <a:rPr lang="ru-RU" dirty="0" err="1"/>
              <a:t>Іспанія</a:t>
            </a:r>
            <a:r>
              <a:rPr lang="ru-RU" dirty="0"/>
              <a:t>, США, 2009), «</a:t>
            </a:r>
            <a:r>
              <a:rPr lang="ru-RU" dirty="0" err="1"/>
              <a:t>Пастка</a:t>
            </a:r>
            <a:r>
              <a:rPr lang="ru-RU" dirty="0"/>
              <a:t> Ферма» (</a:t>
            </a:r>
            <a:r>
              <a:rPr lang="ru-RU" dirty="0" err="1"/>
              <a:t>Іспанія</a:t>
            </a:r>
            <a:r>
              <a:rPr lang="ru-RU" dirty="0"/>
              <a:t>, 2007).</a:t>
            </a:r>
          </a:p>
          <a:p>
            <a:r>
              <a:rPr lang="ru-RU" dirty="0" err="1"/>
              <a:t>Доцільно</a:t>
            </a:r>
            <a:r>
              <a:rPr lang="ru-RU" dirty="0"/>
              <a:t> </a:t>
            </a:r>
            <a:r>
              <a:rPr lang="ru-RU" dirty="0" err="1"/>
              <a:t>звернути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</a:t>
            </a:r>
            <a:r>
              <a:rPr lang="ru-RU" dirty="0" err="1"/>
              <a:t>освітні</a:t>
            </a:r>
            <a:r>
              <a:rPr lang="ru-RU" dirty="0"/>
              <a:t> </a:t>
            </a:r>
            <a:r>
              <a:rPr lang="ru-RU" dirty="0" err="1"/>
              <a:t>відео</a:t>
            </a:r>
            <a:r>
              <a:rPr lang="ru-RU" dirty="0"/>
              <a:t> </a:t>
            </a:r>
            <a:r>
              <a:rPr lang="ru-RU" dirty="0" err="1"/>
              <a:t>математичного</a:t>
            </a:r>
            <a:r>
              <a:rPr lang="ru-RU" dirty="0"/>
              <a:t> </a:t>
            </a:r>
            <a:r>
              <a:rPr lang="ru-RU" dirty="0" err="1"/>
              <a:t>спрямування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найпопулярніший</a:t>
            </a:r>
            <a:r>
              <a:rPr lang="ru-RU" dirty="0"/>
              <a:t> </a:t>
            </a:r>
            <a:r>
              <a:rPr lang="ru-RU" dirty="0" err="1"/>
              <a:t>український</a:t>
            </a:r>
            <a:r>
              <a:rPr lang="ru-RU" dirty="0"/>
              <a:t> канал «</a:t>
            </a:r>
            <a:r>
              <a:rPr lang="ru-RU" dirty="0" err="1"/>
              <a:t>Цікава</a:t>
            </a:r>
            <a:r>
              <a:rPr lang="ru-RU" dirty="0"/>
              <a:t> наука» (</a:t>
            </a:r>
            <a:r>
              <a:rPr lang="en-US" dirty="0"/>
              <a:t>https://cutt.ly/gyU7dki), </a:t>
            </a:r>
            <a:r>
              <a:rPr lang="en-US" dirty="0" err="1"/>
              <a:t>toBeUkrainian</a:t>
            </a:r>
            <a:r>
              <a:rPr lang="en-US" dirty="0"/>
              <a:t> (https://cutt.ly/WyU7fxe),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пропонують</a:t>
            </a:r>
            <a:r>
              <a:rPr lang="ru-RU" dirty="0"/>
              <a:t> </a:t>
            </a:r>
            <a:r>
              <a:rPr lang="ru-RU" dirty="0" err="1"/>
              <a:t>вчителю</a:t>
            </a:r>
            <a:r>
              <a:rPr lang="ru-RU" dirty="0"/>
              <a:t> </a:t>
            </a:r>
            <a:r>
              <a:rPr lang="ru-RU" dirty="0" err="1"/>
              <a:t>численні</a:t>
            </a:r>
            <a:r>
              <a:rPr lang="ru-RU" dirty="0"/>
              <a:t> </a:t>
            </a:r>
            <a:r>
              <a:rPr lang="ru-RU" dirty="0" err="1"/>
              <a:t>освітні</a:t>
            </a:r>
            <a:r>
              <a:rPr lang="ru-RU" dirty="0"/>
              <a:t> та </a:t>
            </a:r>
            <a:r>
              <a:rPr lang="ru-RU" dirty="0" err="1"/>
              <a:t>аматорські</a:t>
            </a:r>
            <a:r>
              <a:rPr lang="ru-RU" dirty="0"/>
              <a:t> </a:t>
            </a:r>
            <a:r>
              <a:rPr lang="ru-RU" dirty="0" err="1"/>
              <a:t>відеоролики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досліджені</a:t>
            </a:r>
            <a:r>
              <a:rPr lang="ru-RU" dirty="0"/>
              <a:t> на </a:t>
            </a:r>
            <a:r>
              <a:rPr lang="ru-RU" dirty="0" err="1"/>
              <a:t>заняттях</a:t>
            </a:r>
            <a:r>
              <a:rPr lang="ru-RU" dirty="0"/>
              <a:t> у </a:t>
            </a:r>
            <a:r>
              <a:rPr lang="ru-RU" dirty="0" err="1"/>
              <a:t>контексті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найрізноманітніших</a:t>
            </a:r>
            <a:r>
              <a:rPr lang="ru-RU" dirty="0"/>
              <a:t> тем (</a:t>
            </a:r>
            <a:r>
              <a:rPr lang="ru-RU" dirty="0" err="1"/>
              <a:t>обґрунтування</a:t>
            </a:r>
            <a:r>
              <a:rPr lang="ru-RU" dirty="0"/>
              <a:t> </a:t>
            </a:r>
            <a:r>
              <a:rPr lang="ru-RU" dirty="0" err="1"/>
              <a:t>надійності</a:t>
            </a:r>
            <a:r>
              <a:rPr lang="ru-RU" dirty="0"/>
              <a:t>, </a:t>
            </a:r>
            <a:r>
              <a:rPr lang="ru-RU" dirty="0" err="1"/>
              <a:t>достовірності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,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прихованої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, </a:t>
            </a:r>
            <a:r>
              <a:rPr lang="ru-RU" dirty="0" err="1"/>
              <a:t>маніпуляцій</a:t>
            </a:r>
            <a:r>
              <a:rPr lang="ru-RU" dirty="0"/>
              <a:t>, </a:t>
            </a:r>
            <a:r>
              <a:rPr lang="ru-RU" dirty="0" err="1"/>
              <a:t>перекручувань</a:t>
            </a:r>
            <a:r>
              <a:rPr lang="ru-RU" dirty="0"/>
              <a:t>,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помилок</a:t>
            </a:r>
            <a:r>
              <a:rPr lang="ru-RU" dirty="0"/>
              <a:t>).</a:t>
            </a:r>
          </a:p>
          <a:p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медіаграмотності</a:t>
            </a:r>
            <a:r>
              <a:rPr lang="ru-RU" dirty="0"/>
              <a:t> </a:t>
            </a:r>
            <a:r>
              <a:rPr lang="ru-RU" dirty="0" err="1"/>
              <a:t>школярів</a:t>
            </a:r>
            <a:r>
              <a:rPr lang="ru-RU" dirty="0"/>
              <a:t> 5-11 </a:t>
            </a:r>
            <a:r>
              <a:rPr lang="ru-RU" dirty="0" err="1"/>
              <a:t>класів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математики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предметних</a:t>
            </a:r>
            <a:r>
              <a:rPr lang="ru-RU" dirty="0"/>
              <a:t> і </a:t>
            </a:r>
            <a:r>
              <a:rPr lang="ru-RU" dirty="0" err="1"/>
              <a:t>ключових</a:t>
            </a:r>
            <a:r>
              <a:rPr lang="ru-RU" dirty="0"/>
              <a:t> компетентностей,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кожній</a:t>
            </a:r>
            <a:r>
              <a:rPr lang="ru-RU" dirty="0"/>
              <a:t> </a:t>
            </a:r>
            <a:r>
              <a:rPr lang="ru-RU" dirty="0" err="1"/>
              <a:t>сучасній</a:t>
            </a:r>
            <a:r>
              <a:rPr lang="ru-RU" dirty="0"/>
              <a:t> </a:t>
            </a:r>
            <a:r>
              <a:rPr lang="ru-RU" dirty="0" err="1"/>
              <a:t>людині</a:t>
            </a:r>
            <a:r>
              <a:rPr lang="ru-RU" dirty="0"/>
              <a:t> для </a:t>
            </a:r>
            <a:r>
              <a:rPr lang="ru-RU" dirty="0" err="1"/>
              <a:t>успішної</a:t>
            </a:r>
            <a:r>
              <a:rPr lang="ru-RU" dirty="0"/>
              <a:t> </a:t>
            </a:r>
            <a:r>
              <a:rPr lang="ru-RU" dirty="0" err="1"/>
              <a:t>життєдіяльності</a:t>
            </a:r>
            <a:r>
              <a:rPr lang="ru-RU" dirty="0"/>
              <a:t> в </a:t>
            </a:r>
            <a:r>
              <a:rPr lang="ru-RU" dirty="0" err="1"/>
              <a:t>суспільстві</a:t>
            </a:r>
            <a:r>
              <a:rPr lang="ru-RU" dirty="0"/>
              <a:t>, </a:t>
            </a:r>
            <a:r>
              <a:rPr lang="ru-RU" dirty="0" err="1"/>
              <a:t>медіаімунітету</a:t>
            </a:r>
            <a:r>
              <a:rPr lang="ru-RU" dirty="0"/>
              <a:t> та </a:t>
            </a:r>
            <a:r>
              <a:rPr lang="ru-RU" dirty="0" err="1"/>
              <a:t>навичок</a:t>
            </a:r>
            <a:r>
              <a:rPr lang="ru-RU" dirty="0"/>
              <a:t> конструктивного критичного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в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візуальної</a:t>
            </a:r>
            <a:r>
              <a:rPr lang="ru-RU" dirty="0"/>
              <a:t> </a:t>
            </a:r>
            <a:r>
              <a:rPr lang="ru-RU" dirty="0" err="1"/>
              <a:t>медіапродукції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92557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напрям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Концепцію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природничо-математичної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(</a:t>
            </a:r>
            <a:r>
              <a:rPr lang="en-US" dirty="0"/>
              <a:t>STEM-</a:t>
            </a:r>
            <a:r>
              <a:rPr lang="ru-RU" dirty="0" err="1"/>
              <a:t>освіти</a:t>
            </a:r>
            <a:r>
              <a:rPr lang="ru-RU" dirty="0"/>
              <a:t>),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формування</a:t>
            </a:r>
            <a:r>
              <a:rPr lang="ru-RU" dirty="0"/>
              <a:t> критичного, </a:t>
            </a:r>
            <a:r>
              <a:rPr lang="ru-RU" dirty="0" err="1"/>
              <a:t>логічного</a:t>
            </a:r>
            <a:r>
              <a:rPr lang="ru-RU" dirty="0"/>
              <a:t> та </a:t>
            </a:r>
            <a:r>
              <a:rPr lang="ru-RU" dirty="0" err="1"/>
              <a:t>математичного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,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 і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. </a:t>
            </a:r>
            <a:r>
              <a:rPr lang="ru-RU" dirty="0" err="1"/>
              <a:t>Пропонуємо</a:t>
            </a:r>
            <a:r>
              <a:rPr lang="ru-RU" dirty="0"/>
              <a:t> </a:t>
            </a:r>
            <a:r>
              <a:rPr lang="ru-RU" dirty="0" err="1"/>
              <a:t>ознайомитися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змістом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, </a:t>
            </a:r>
            <a:r>
              <a:rPr lang="ru-RU" dirty="0" err="1"/>
              <a:t>врахувати</a:t>
            </a:r>
            <a:r>
              <a:rPr lang="ru-RU" dirty="0"/>
              <a:t> </a:t>
            </a:r>
            <a:r>
              <a:rPr lang="ru-RU" dirty="0" err="1"/>
              <a:t>рекомендації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занять (</a:t>
            </a:r>
            <a:r>
              <a:rPr lang="en-US" dirty="0"/>
              <a:t>https://bit.ly/36SqAnv</a:t>
            </a:r>
            <a:r>
              <a:rPr lang="en-US" dirty="0" smtClean="0"/>
              <a:t>)</a:t>
            </a:r>
            <a:r>
              <a:rPr lang="uk-UA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1650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Пілотні</a:t>
            </a:r>
            <a:r>
              <a:rPr lang="ru-RU" dirty="0" smtClean="0"/>
              <a:t> </a:t>
            </a:r>
            <a:r>
              <a:rPr lang="ru-RU" dirty="0" err="1" smtClean="0"/>
              <a:t>класи</a:t>
            </a:r>
            <a:r>
              <a:rPr lang="ru-RU" dirty="0" smtClean="0"/>
              <a:t> </a:t>
            </a:r>
            <a:r>
              <a:rPr lang="ru-RU" dirty="0"/>
              <a:t>НУШ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/>
              <a:t>стандарт </a:t>
            </a:r>
            <a:r>
              <a:rPr lang="ru-RU" dirty="0" err="1"/>
              <a:t>базової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2020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>
                <a:hlinkClick r:id="rId2"/>
              </a:rPr>
              <a:t>https://</a:t>
            </a:r>
            <a:r>
              <a:rPr lang="ru-RU" dirty="0" smtClean="0">
                <a:hlinkClick r:id="rId2"/>
              </a:rPr>
              <a:t>mon.gov.ua/ua/osvita/zagalna-serednya-osvita/nova-ukrayinska-shkola/derzhavnij-standart-bazovoyi-serednoyi-osviti</a:t>
            </a:r>
            <a:endParaRPr lang="ru-RU" dirty="0" smtClean="0"/>
          </a:p>
          <a:p>
            <a:pPr marL="0" indent="0">
              <a:buNone/>
            </a:pPr>
            <a:r>
              <a:rPr lang="ru-RU" dirty="0" err="1"/>
              <a:t>від</a:t>
            </a:r>
            <a:r>
              <a:rPr lang="ru-RU" dirty="0"/>
              <a:t> 30 </a:t>
            </a:r>
            <a:r>
              <a:rPr lang="ru-RU" dirty="0" err="1"/>
              <a:t>вересня</a:t>
            </a:r>
            <a:r>
              <a:rPr lang="ru-RU" dirty="0"/>
              <a:t> 2020 р. № </a:t>
            </a:r>
            <a:r>
              <a:rPr lang="ru-RU" dirty="0" smtClean="0"/>
              <a:t>898</a:t>
            </a:r>
          </a:p>
          <a:p>
            <a:pPr marL="0" indent="0">
              <a:buNone/>
            </a:pPr>
            <a:r>
              <a:rPr lang="ru-RU" dirty="0" err="1"/>
              <a:t>Базова</a:t>
            </a:r>
            <a:r>
              <a:rPr lang="ru-RU" dirty="0"/>
              <a:t>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освіта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цикли, як </a:t>
            </a:r>
            <a:r>
              <a:rPr lang="ru-RU" dirty="0" err="1"/>
              <a:t>адаптаційний</a:t>
            </a:r>
            <a:r>
              <a:rPr lang="ru-RU" dirty="0"/>
              <a:t> (5—6 </a:t>
            </a:r>
            <a:r>
              <a:rPr lang="ru-RU" dirty="0" err="1"/>
              <a:t>класи</a:t>
            </a:r>
            <a:r>
              <a:rPr lang="ru-RU" dirty="0"/>
              <a:t>) та базового предметного </a:t>
            </a:r>
            <a:r>
              <a:rPr lang="ru-RU" dirty="0" err="1"/>
              <a:t>навчання</a:t>
            </a:r>
            <a:r>
              <a:rPr lang="ru-RU" dirty="0"/>
              <a:t> (7—9 </a:t>
            </a:r>
            <a:r>
              <a:rPr lang="ru-RU" dirty="0" err="1"/>
              <a:t>класи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враховувати</a:t>
            </a:r>
            <a:r>
              <a:rPr lang="ru-RU" dirty="0"/>
              <a:t> </a:t>
            </a:r>
            <a:r>
              <a:rPr lang="ru-RU" dirty="0" err="1"/>
              <a:t>вікові</a:t>
            </a:r>
            <a:r>
              <a:rPr lang="ru-RU" dirty="0"/>
              <a:t> та </a:t>
            </a:r>
            <a:r>
              <a:rPr lang="ru-RU" dirty="0" err="1"/>
              <a:t>індивідуальні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і потреби </a:t>
            </a:r>
            <a:r>
              <a:rPr lang="ru-RU" dirty="0" err="1"/>
              <a:t>учнів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просування</a:t>
            </a:r>
            <a:r>
              <a:rPr lang="ru-RU" dirty="0"/>
              <a:t> </a:t>
            </a:r>
            <a:r>
              <a:rPr lang="ru-RU" dirty="0" err="1"/>
              <a:t>індивідуальними</a:t>
            </a:r>
            <a:r>
              <a:rPr lang="ru-RU" dirty="0"/>
              <a:t> </a:t>
            </a:r>
            <a:r>
              <a:rPr lang="ru-RU" dirty="0" err="1"/>
              <a:t>освітніми</a:t>
            </a:r>
            <a:r>
              <a:rPr lang="ru-RU" dirty="0"/>
              <a:t> </a:t>
            </a:r>
            <a:r>
              <a:rPr lang="ru-RU" dirty="0" err="1"/>
              <a:t>траєкторіями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94947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Акцентуємо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оновлення</a:t>
            </a:r>
            <a:r>
              <a:rPr lang="ru-RU" dirty="0"/>
              <a:t> </a:t>
            </a:r>
            <a:r>
              <a:rPr lang="ru-RU" dirty="0" err="1"/>
              <a:t>матеріально-технічної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кабінетів</a:t>
            </a:r>
            <a:r>
              <a:rPr lang="ru-RU" dirty="0"/>
              <a:t> з </a:t>
            </a:r>
            <a:r>
              <a:rPr lang="ru-RU" dirty="0" smtClean="0"/>
              <a:t>математики повинно </a:t>
            </a:r>
            <a:r>
              <a:rPr lang="ru-RU" dirty="0" err="1"/>
              <a:t>відбуватися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наказу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 науки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29.04.2020 № 574 «Про </a:t>
            </a:r>
            <a:r>
              <a:rPr lang="ru-RU" dirty="0" err="1"/>
              <a:t>затвердження</a:t>
            </a:r>
            <a:r>
              <a:rPr lang="ru-RU" dirty="0"/>
              <a:t> Типового </a:t>
            </a:r>
            <a:r>
              <a:rPr lang="ru-RU" dirty="0" err="1"/>
              <a:t>переліку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та </a:t>
            </a:r>
            <a:r>
              <a:rPr lang="ru-RU" dirty="0" err="1"/>
              <a:t>обладнання</a:t>
            </a:r>
            <a:r>
              <a:rPr lang="ru-RU" dirty="0"/>
              <a:t> для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кабінетів</a:t>
            </a:r>
            <a:r>
              <a:rPr lang="ru-RU" dirty="0"/>
              <a:t> і </a:t>
            </a:r>
            <a:r>
              <a:rPr lang="en-US" dirty="0"/>
              <a:t>STE</a:t>
            </a:r>
            <a:r>
              <a:rPr lang="ru-RU" dirty="0"/>
              <a:t>М-</a:t>
            </a:r>
            <a:r>
              <a:rPr lang="ru-RU" dirty="0" err="1"/>
              <a:t>лабораторій</a:t>
            </a:r>
            <a:r>
              <a:rPr lang="ru-RU" dirty="0"/>
              <a:t>» </a:t>
            </a:r>
            <a:r>
              <a:rPr lang="ru-RU" u="sng" dirty="0">
                <a:solidFill>
                  <a:srgbClr val="92D050"/>
                </a:solidFill>
              </a:rPr>
              <a:t>(</a:t>
            </a:r>
            <a:r>
              <a:rPr lang="en-US" u="sng" dirty="0">
                <a:solidFill>
                  <a:srgbClr val="92D050"/>
                </a:solidFill>
              </a:rPr>
              <a:t>https://bit.ly/3zjnQvF) </a:t>
            </a:r>
            <a:r>
              <a:rPr lang="en-US" dirty="0"/>
              <a:t>.</a:t>
            </a:r>
          </a:p>
          <a:p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реалізуватися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en-US" dirty="0"/>
              <a:t>PISA-2018, </a:t>
            </a:r>
            <a:r>
              <a:rPr lang="ru-RU" dirty="0"/>
              <a:t>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Україна</a:t>
            </a:r>
            <a:r>
              <a:rPr lang="ru-RU" dirty="0"/>
              <a:t> брала участь </a:t>
            </a:r>
            <a:r>
              <a:rPr lang="ru-RU" dirty="0" err="1"/>
              <a:t>вперше</a:t>
            </a:r>
            <a:r>
              <a:rPr lang="ru-RU" dirty="0"/>
              <a:t>. </a:t>
            </a:r>
            <a:r>
              <a:rPr lang="ru-RU" dirty="0" err="1"/>
              <a:t>Національний</a:t>
            </a:r>
            <a:r>
              <a:rPr lang="ru-RU" dirty="0"/>
              <a:t> </a:t>
            </a:r>
            <a:r>
              <a:rPr lang="ru-RU" dirty="0" err="1"/>
              <a:t>звіт</a:t>
            </a:r>
            <a:r>
              <a:rPr lang="ru-RU" dirty="0"/>
              <a:t> за результатами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en-US" dirty="0"/>
              <a:t>PISA-2018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переглянути</a:t>
            </a:r>
            <a:r>
              <a:rPr lang="ru-RU" dirty="0"/>
              <a:t> за </a:t>
            </a:r>
            <a:r>
              <a:rPr lang="ru-RU" dirty="0" err="1"/>
              <a:t>посиланням</a:t>
            </a:r>
            <a:r>
              <a:rPr lang="ru-RU" dirty="0"/>
              <a:t> </a:t>
            </a:r>
            <a:r>
              <a:rPr lang="ru-RU" u="sng" dirty="0">
                <a:solidFill>
                  <a:srgbClr val="92D050"/>
                </a:solidFill>
              </a:rPr>
              <a:t>(</a:t>
            </a:r>
            <a:r>
              <a:rPr lang="en-US" u="sng" dirty="0">
                <a:solidFill>
                  <a:srgbClr val="92D050"/>
                </a:solidFill>
              </a:rPr>
              <a:t>https://testportal.gov.ua/zvity-dani-4/) </a:t>
            </a:r>
            <a:r>
              <a:rPr lang="en-US" dirty="0"/>
              <a:t>, </a:t>
            </a:r>
            <a:r>
              <a:rPr lang="ru-RU" dirty="0"/>
              <a:t>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опрацювати</a:t>
            </a:r>
            <a:r>
              <a:rPr lang="ru-RU" dirty="0"/>
              <a:t> </a:t>
            </a:r>
            <a:r>
              <a:rPr lang="ru-RU" dirty="0" err="1"/>
              <a:t>методичні</a:t>
            </a:r>
            <a:r>
              <a:rPr lang="ru-RU" dirty="0"/>
              <a:t> </a:t>
            </a:r>
            <a:r>
              <a:rPr lang="ru-RU" dirty="0" err="1"/>
              <a:t>рекомендації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читацької</a:t>
            </a:r>
            <a:r>
              <a:rPr lang="ru-RU" dirty="0"/>
              <a:t>, </a:t>
            </a:r>
            <a:r>
              <a:rPr lang="ru-RU" dirty="0" err="1"/>
              <a:t>математичної</a:t>
            </a:r>
            <a:r>
              <a:rPr lang="ru-RU" dirty="0"/>
              <a:t> і </a:t>
            </a:r>
            <a:r>
              <a:rPr lang="ru-RU" dirty="0" err="1"/>
              <a:t>природничо-наукової</a:t>
            </a:r>
            <a:r>
              <a:rPr lang="ru-RU" dirty="0"/>
              <a:t> </a:t>
            </a:r>
            <a:r>
              <a:rPr lang="ru-RU" dirty="0" err="1"/>
              <a:t>грамотності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, </a:t>
            </a:r>
            <a:r>
              <a:rPr lang="ru-RU" dirty="0" err="1"/>
              <a:t>підготовлені</a:t>
            </a:r>
            <a:r>
              <a:rPr lang="ru-RU" dirty="0"/>
              <a:t> </a:t>
            </a:r>
            <a:r>
              <a:rPr lang="ru-RU" dirty="0" err="1"/>
              <a:t>Національною</a:t>
            </a:r>
            <a:r>
              <a:rPr lang="ru-RU" dirty="0"/>
              <a:t> </a:t>
            </a:r>
            <a:r>
              <a:rPr lang="ru-RU" dirty="0" err="1"/>
              <a:t>академією</a:t>
            </a:r>
            <a:r>
              <a:rPr lang="ru-RU" dirty="0"/>
              <a:t> </a:t>
            </a:r>
            <a:r>
              <a:rPr lang="ru-RU" dirty="0" err="1"/>
              <a:t>педагогічних</a:t>
            </a:r>
            <a:r>
              <a:rPr lang="ru-RU" dirty="0"/>
              <a:t> наук </a:t>
            </a:r>
            <a:r>
              <a:rPr lang="ru-RU" dirty="0" err="1"/>
              <a:t>України</a:t>
            </a:r>
            <a:r>
              <a:rPr lang="ru-RU" dirty="0"/>
              <a:t>, з метою </a:t>
            </a:r>
            <a:r>
              <a:rPr lang="ru-RU" dirty="0" err="1"/>
              <a:t>підготовки</a:t>
            </a:r>
            <a:r>
              <a:rPr lang="ru-RU" dirty="0"/>
              <a:t> до </a:t>
            </a:r>
            <a:r>
              <a:rPr lang="ru-RU" dirty="0" err="1"/>
              <a:t>пілотного</a:t>
            </a:r>
            <a:r>
              <a:rPr lang="ru-RU" dirty="0"/>
              <a:t> </a:t>
            </a:r>
            <a:r>
              <a:rPr lang="ru-RU" dirty="0" err="1"/>
              <a:t>етапу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порівняльного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en-US" dirty="0"/>
              <a:t>PISA-2022, </a:t>
            </a:r>
            <a:r>
              <a:rPr lang="ru-RU" dirty="0"/>
              <a:t>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Україна</a:t>
            </a:r>
            <a:r>
              <a:rPr lang="ru-RU" dirty="0"/>
              <a:t> буде </a:t>
            </a:r>
            <a:r>
              <a:rPr lang="ru-RU" dirty="0" err="1"/>
              <a:t>брати</a:t>
            </a:r>
            <a:r>
              <a:rPr lang="ru-RU" dirty="0"/>
              <a:t> участь </a:t>
            </a:r>
            <a:r>
              <a:rPr lang="ru-RU" dirty="0" err="1"/>
              <a:t>вдруге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випадку</a:t>
            </a:r>
            <a:r>
              <a:rPr lang="ru-RU" dirty="0"/>
              <a:t> переходу </a:t>
            </a:r>
            <a:r>
              <a:rPr lang="ru-RU" dirty="0" err="1"/>
              <a:t>освітніх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 на </a:t>
            </a:r>
            <a:r>
              <a:rPr lang="ru-RU" dirty="0" err="1"/>
              <a:t>дистанційне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рекомендуємо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та </a:t>
            </a:r>
            <a:r>
              <a:rPr lang="ru-RU" dirty="0" err="1"/>
              <a:t>надані</a:t>
            </a:r>
            <a:r>
              <a:rPr lang="ru-RU" dirty="0"/>
              <a:t> </a:t>
            </a:r>
            <a:r>
              <a:rPr lang="ru-RU" dirty="0" err="1"/>
              <a:t>методичні</a:t>
            </a:r>
            <a:r>
              <a:rPr lang="ru-RU" dirty="0"/>
              <a:t> </a:t>
            </a:r>
            <a:r>
              <a:rPr lang="ru-RU" dirty="0" err="1"/>
              <a:t>рекомендації</a:t>
            </a:r>
            <a:r>
              <a:rPr lang="ru-RU" dirty="0"/>
              <a:t>, </a:t>
            </a:r>
            <a:r>
              <a:rPr lang="ru-RU" dirty="0" err="1"/>
              <a:t>розміщені</a:t>
            </a:r>
            <a:r>
              <a:rPr lang="ru-RU" dirty="0"/>
              <a:t> на сайтах.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18425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err="1"/>
              <a:t>Рекомендації</a:t>
            </a:r>
            <a:r>
              <a:rPr lang="ru-RU" sz="3600" dirty="0"/>
              <a:t> </a:t>
            </a:r>
            <a:r>
              <a:rPr lang="ru-RU" sz="3600" dirty="0" err="1"/>
              <a:t>щодо</a:t>
            </a:r>
            <a:r>
              <a:rPr lang="ru-RU" sz="3600" dirty="0"/>
              <a:t> </a:t>
            </a:r>
            <a:r>
              <a:rPr lang="ru-RU" sz="3600" dirty="0" err="1"/>
              <a:t>підготовки</a:t>
            </a:r>
            <a:r>
              <a:rPr lang="ru-RU" sz="3600" dirty="0"/>
              <a:t> до </a:t>
            </a:r>
            <a:r>
              <a:rPr lang="ru-RU" sz="3600" dirty="0" err="1"/>
              <a:t>зовнішнього</a:t>
            </a:r>
            <a:r>
              <a:rPr lang="ru-RU" sz="3600" dirty="0"/>
              <a:t> </a:t>
            </a:r>
            <a:r>
              <a:rPr lang="ru-RU" sz="3600" dirty="0" err="1"/>
              <a:t>незалежного</a:t>
            </a:r>
            <a:r>
              <a:rPr lang="ru-RU" sz="3600" dirty="0"/>
              <a:t> </a:t>
            </a:r>
            <a:r>
              <a:rPr lang="ru-RU" sz="3600" dirty="0" err="1"/>
              <a:t>оцінювання</a:t>
            </a:r>
            <a:r>
              <a:rPr lang="ru-RU" sz="3600" dirty="0"/>
              <a:t> з </a:t>
            </a:r>
            <a:r>
              <a:rPr lang="ru-RU" sz="3600" dirty="0" smtClean="0"/>
              <a:t>математики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r>
              <a:rPr lang="ru-RU" dirty="0" err="1"/>
              <a:t>Відповідно</a:t>
            </a:r>
            <a:r>
              <a:rPr lang="ru-RU" dirty="0"/>
              <a:t> до наказу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 науки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26.06.2018 № 696 «Про </a:t>
            </a:r>
            <a:r>
              <a:rPr lang="ru-RU" dirty="0" err="1"/>
              <a:t>затвердження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незалежного</a:t>
            </a:r>
            <a:r>
              <a:rPr lang="ru-RU" dirty="0"/>
              <a:t>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здобутих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» </a:t>
            </a:r>
            <a:r>
              <a:rPr lang="ru-RU" dirty="0" err="1"/>
              <a:t>зовнішнє</a:t>
            </a:r>
            <a:r>
              <a:rPr lang="ru-RU" dirty="0"/>
              <a:t> </a:t>
            </a:r>
            <a:r>
              <a:rPr lang="ru-RU" dirty="0" err="1"/>
              <a:t>незалежне</a:t>
            </a:r>
            <a:r>
              <a:rPr lang="ru-RU" dirty="0"/>
              <a:t>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 smtClean="0"/>
              <a:t>зматематикиу</a:t>
            </a:r>
            <a:r>
              <a:rPr lang="ru-RU" dirty="0" smtClean="0"/>
              <a:t> </a:t>
            </a:r>
            <a:r>
              <a:rPr lang="ru-RU" dirty="0"/>
              <a:t>2022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відбудеться</a:t>
            </a:r>
            <a:r>
              <a:rPr lang="ru-RU" dirty="0"/>
              <a:t> за </a:t>
            </a:r>
            <a:r>
              <a:rPr lang="ru-RU" dirty="0" err="1"/>
              <a:t>програмою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вступила в </a:t>
            </a:r>
            <a:r>
              <a:rPr lang="ru-RU" dirty="0" err="1"/>
              <a:t>дію</a:t>
            </a:r>
            <a:r>
              <a:rPr lang="ru-RU" dirty="0"/>
              <a:t> у 2020 </a:t>
            </a:r>
            <a:r>
              <a:rPr lang="ru-RU" dirty="0" err="1"/>
              <a:t>році</a:t>
            </a:r>
            <a:r>
              <a:rPr lang="ru-RU" dirty="0"/>
              <a:t>.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змістом</a:t>
            </a:r>
            <a:r>
              <a:rPr lang="ru-RU" dirty="0"/>
              <a:t> наказу та </a:t>
            </a:r>
            <a:r>
              <a:rPr lang="ru-RU" dirty="0" err="1"/>
              <a:t>програмою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ознайомитися</a:t>
            </a:r>
            <a:r>
              <a:rPr lang="ru-RU" dirty="0"/>
              <a:t> на сайтах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 науки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u="sng" dirty="0">
                <a:solidFill>
                  <a:srgbClr val="92D050"/>
                </a:solidFill>
              </a:rPr>
              <a:t>(</a:t>
            </a:r>
            <a:r>
              <a:rPr lang="en-US" u="sng" dirty="0">
                <a:solidFill>
                  <a:srgbClr val="92D050"/>
                </a:solidFill>
              </a:rPr>
              <a:t>https://cutt.ly/qd7ncFt) </a:t>
            </a:r>
            <a:r>
              <a:rPr lang="ru-RU" dirty="0"/>
              <a:t>та </a:t>
            </a:r>
            <a:r>
              <a:rPr lang="ru-RU" dirty="0" err="1"/>
              <a:t>Українського</a:t>
            </a:r>
            <a:r>
              <a:rPr lang="ru-RU" dirty="0"/>
              <a:t> центру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u="sng" dirty="0" smtClean="0">
                <a:solidFill>
                  <a:srgbClr val="92D050"/>
                </a:solidFill>
              </a:rPr>
              <a:t>(</a:t>
            </a:r>
            <a:r>
              <a:rPr lang="en-US" u="sng" dirty="0" smtClean="0">
                <a:solidFill>
                  <a:srgbClr val="92D050"/>
                </a:solidFill>
              </a:rPr>
              <a:t>https</a:t>
            </a:r>
            <a:r>
              <a:rPr lang="en-US" u="sng" dirty="0">
                <a:solidFill>
                  <a:srgbClr val="92D050"/>
                </a:solidFill>
              </a:rPr>
              <a:t>://testportal.gov.ua/progmathstand/.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32730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37" y="459000"/>
            <a:ext cx="10350000" cy="5911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35800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Так, у 2021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зросла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брали участь у </a:t>
            </a:r>
            <a:r>
              <a:rPr lang="ru-RU" dirty="0" err="1"/>
              <a:t>тестуванні</a:t>
            </a:r>
            <a:r>
              <a:rPr lang="ru-RU" dirty="0"/>
              <a:t> з математики. Для </a:t>
            </a:r>
            <a:r>
              <a:rPr lang="ru-RU" dirty="0" err="1"/>
              <a:t>порівняння</a:t>
            </a:r>
            <a:r>
              <a:rPr lang="ru-RU" dirty="0"/>
              <a:t>: </a:t>
            </a:r>
            <a:r>
              <a:rPr lang="ru-RU" dirty="0" err="1"/>
              <a:t>минулого</a:t>
            </a:r>
            <a:r>
              <a:rPr lang="ru-RU" dirty="0"/>
              <a:t> року на ЗНО з математики </a:t>
            </a:r>
            <a:r>
              <a:rPr lang="ru-RU" dirty="0" err="1"/>
              <a:t>зареєструвалися</a:t>
            </a:r>
            <a:r>
              <a:rPr lang="ru-RU" dirty="0"/>
              <a:t> 186 072 особи, а </a:t>
            </a:r>
            <a:r>
              <a:rPr lang="ru-RU" dirty="0" err="1"/>
              <a:t>цьогоріч</a:t>
            </a:r>
            <a:r>
              <a:rPr lang="ru-RU" dirty="0"/>
              <a:t>  ‒ 291 789 </a:t>
            </a:r>
            <a:r>
              <a:rPr lang="ru-RU" dirty="0" err="1"/>
              <a:t>осіб</a:t>
            </a:r>
            <a:r>
              <a:rPr lang="ru-RU" dirty="0"/>
              <a:t>, з них </a:t>
            </a:r>
            <a:r>
              <a:rPr lang="ru-RU" dirty="0" err="1"/>
              <a:t>потребували</a:t>
            </a:r>
            <a:r>
              <a:rPr lang="ru-RU" dirty="0"/>
              <a:t> результату 100-200 не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, а 291 035 </a:t>
            </a:r>
            <a:r>
              <a:rPr lang="ru-RU" dirty="0" err="1"/>
              <a:t>осіб</a:t>
            </a:r>
            <a:r>
              <a:rPr lang="ru-RU" dirty="0"/>
              <a:t>.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зареєстрованих</a:t>
            </a:r>
            <a:r>
              <a:rPr lang="ru-RU" dirty="0"/>
              <a:t> для </a:t>
            </a:r>
            <a:r>
              <a:rPr lang="ru-RU" dirty="0" err="1"/>
              <a:t>проходження</a:t>
            </a:r>
            <a:r>
              <a:rPr lang="ru-RU" dirty="0"/>
              <a:t> ЗНО в 2020 </a:t>
            </a:r>
            <a:r>
              <a:rPr lang="ru-RU" dirty="0" err="1"/>
              <a:t>році</a:t>
            </a:r>
            <a:r>
              <a:rPr lang="ru-RU" dirty="0"/>
              <a:t> 379 299, а у 2021 – 392 512 </a:t>
            </a:r>
            <a:r>
              <a:rPr lang="ru-RU" dirty="0" err="1"/>
              <a:t>відповідно</a:t>
            </a:r>
            <a:r>
              <a:rPr lang="ru-RU" dirty="0"/>
              <a:t>.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</a:t>
            </a:r>
            <a:r>
              <a:rPr lang="ru-RU" dirty="0" err="1"/>
              <a:t>зумовлена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 про </a:t>
            </a:r>
            <a:r>
              <a:rPr lang="ru-RU" dirty="0" err="1"/>
              <a:t>обов’язкове</a:t>
            </a:r>
            <a:r>
              <a:rPr lang="ru-RU" dirty="0"/>
              <a:t> </a:t>
            </a:r>
            <a:r>
              <a:rPr lang="ru-RU" dirty="0" err="1"/>
              <a:t>проходження</a:t>
            </a:r>
            <a:r>
              <a:rPr lang="ru-RU" dirty="0"/>
              <a:t> ДПА з математики для </a:t>
            </a:r>
            <a:r>
              <a:rPr lang="ru-RU" dirty="0" err="1"/>
              <a:t>здобувачів</a:t>
            </a:r>
            <a:r>
              <a:rPr lang="ru-RU" dirty="0"/>
              <a:t>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. </a:t>
            </a:r>
            <a:r>
              <a:rPr lang="ru-RU" dirty="0" err="1"/>
              <a:t>Відтак</a:t>
            </a:r>
            <a:r>
              <a:rPr lang="ru-RU" dirty="0"/>
              <a:t> </a:t>
            </a:r>
            <a:r>
              <a:rPr lang="ru-RU" dirty="0" err="1"/>
              <a:t>Український</a:t>
            </a:r>
            <a:r>
              <a:rPr lang="ru-RU" dirty="0"/>
              <a:t> центр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розробив</a:t>
            </a:r>
            <a:r>
              <a:rPr lang="ru-RU" dirty="0"/>
              <a:t> </a:t>
            </a:r>
            <a:r>
              <a:rPr lang="ru-RU" dirty="0" err="1"/>
              <a:t>окрему</a:t>
            </a:r>
            <a:r>
              <a:rPr lang="ru-RU" dirty="0"/>
              <a:t> </a:t>
            </a:r>
            <a:r>
              <a:rPr lang="ru-RU" dirty="0" err="1"/>
              <a:t>сертифікаційну</a:t>
            </a:r>
            <a:r>
              <a:rPr lang="ru-RU" dirty="0"/>
              <a:t> роботу «Математика (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стандарту)» для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планували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результат з математики для </a:t>
            </a:r>
            <a:r>
              <a:rPr lang="ru-RU" dirty="0" err="1"/>
              <a:t>вступу</a:t>
            </a:r>
            <a:r>
              <a:rPr lang="ru-RU" dirty="0"/>
              <a:t>, але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зацікавлені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ДПА з </a:t>
            </a:r>
            <a:r>
              <a:rPr lang="ru-RU" dirty="0" err="1"/>
              <a:t>цього</a:t>
            </a:r>
            <a:r>
              <a:rPr lang="ru-RU" dirty="0"/>
              <a:t> предмета. </a:t>
            </a:r>
            <a:r>
              <a:rPr lang="ru-RU" dirty="0" err="1"/>
              <a:t>Утім</a:t>
            </a:r>
            <a:r>
              <a:rPr lang="ru-RU" dirty="0"/>
              <a:t> очевидно,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значна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випускників</a:t>
            </a:r>
            <a:r>
              <a:rPr lang="ru-RU" dirty="0"/>
              <a:t> </a:t>
            </a:r>
            <a:r>
              <a:rPr lang="ru-RU" dirty="0" err="1"/>
              <a:t>вибрала</a:t>
            </a:r>
            <a:r>
              <a:rPr lang="ru-RU" dirty="0"/>
              <a:t> </a:t>
            </a:r>
            <a:r>
              <a:rPr lang="ru-RU" dirty="0" err="1"/>
              <a:t>тестування</a:t>
            </a:r>
            <a:r>
              <a:rPr lang="ru-RU" dirty="0"/>
              <a:t> з математики, попри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намірів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результат для </a:t>
            </a:r>
            <a:r>
              <a:rPr lang="ru-RU" dirty="0" err="1"/>
              <a:t>вступу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97466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Нагадаємо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у </a:t>
            </a:r>
            <a:r>
              <a:rPr lang="ru-RU" dirty="0" err="1"/>
              <a:t>квітні</a:t>
            </a:r>
            <a:r>
              <a:rPr lang="ru-RU" dirty="0"/>
              <a:t> через </a:t>
            </a:r>
            <a:r>
              <a:rPr lang="ru-RU" dirty="0" err="1"/>
              <a:t>поширення</a:t>
            </a:r>
            <a:r>
              <a:rPr lang="ru-RU" dirty="0"/>
              <a:t> COVID-19 </a:t>
            </a:r>
            <a:r>
              <a:rPr lang="ru-RU" dirty="0" err="1"/>
              <a:t>здобувачів</a:t>
            </a:r>
            <a:r>
              <a:rPr lang="ru-RU" dirty="0"/>
              <a:t>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звільнили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ДПА,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зумовило</a:t>
            </a:r>
            <a:r>
              <a:rPr lang="ru-RU" dirty="0"/>
              <a:t> неявку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</a:t>
            </a:r>
            <a:r>
              <a:rPr lang="ru-RU" dirty="0" err="1"/>
              <a:t>здобувачів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для </a:t>
            </a:r>
            <a:r>
              <a:rPr lang="ru-RU" dirty="0" err="1"/>
              <a:t>проходження</a:t>
            </a:r>
            <a:r>
              <a:rPr lang="ru-RU" dirty="0"/>
              <a:t> </a:t>
            </a:r>
            <a:r>
              <a:rPr lang="ru-RU" dirty="0" err="1"/>
              <a:t>тестування</a:t>
            </a:r>
            <a:r>
              <a:rPr lang="ru-RU" dirty="0"/>
              <a:t> з математики. </a:t>
            </a:r>
            <a:r>
              <a:rPr lang="ru-RU" dirty="0" err="1"/>
              <a:t>Загалом</a:t>
            </a:r>
            <a:r>
              <a:rPr lang="ru-RU" dirty="0"/>
              <a:t> </a:t>
            </a:r>
            <a:r>
              <a:rPr lang="ru-RU" dirty="0" err="1"/>
              <a:t>цьогоріч</a:t>
            </a:r>
            <a:r>
              <a:rPr lang="ru-RU" dirty="0"/>
              <a:t> </a:t>
            </a:r>
            <a:r>
              <a:rPr lang="ru-RU" dirty="0" err="1"/>
              <a:t>потребували</a:t>
            </a:r>
            <a:r>
              <a:rPr lang="ru-RU" dirty="0"/>
              <a:t> результату ЗНО з математики для </a:t>
            </a:r>
            <a:r>
              <a:rPr lang="ru-RU" dirty="0" err="1"/>
              <a:t>вступу</a:t>
            </a:r>
            <a:r>
              <a:rPr lang="ru-RU" dirty="0"/>
              <a:t> і </a:t>
            </a:r>
            <a:r>
              <a:rPr lang="ru-RU" dirty="0" err="1"/>
              <a:t>з’явилися</a:t>
            </a:r>
            <a:r>
              <a:rPr lang="ru-RU" dirty="0"/>
              <a:t> на </a:t>
            </a:r>
            <a:r>
              <a:rPr lang="ru-RU" dirty="0" err="1"/>
              <a:t>тестування</a:t>
            </a:r>
            <a:r>
              <a:rPr lang="ru-RU" dirty="0"/>
              <a:t> 244 410 </a:t>
            </a:r>
            <a:r>
              <a:rPr lang="ru-RU" dirty="0" err="1"/>
              <a:t>осіб</a:t>
            </a:r>
            <a:r>
              <a:rPr lang="ru-RU" dirty="0"/>
              <a:t>,  </a:t>
            </a:r>
            <a:r>
              <a:rPr lang="ru-RU" dirty="0" err="1"/>
              <a:t>минулого</a:t>
            </a:r>
            <a:r>
              <a:rPr lang="ru-RU" dirty="0"/>
              <a:t> року для </a:t>
            </a:r>
            <a:r>
              <a:rPr lang="ru-RU" dirty="0" err="1"/>
              <a:t>проходження</a:t>
            </a:r>
            <a:r>
              <a:rPr lang="ru-RU" dirty="0"/>
              <a:t> </a:t>
            </a:r>
            <a:r>
              <a:rPr lang="ru-RU" dirty="0" err="1"/>
              <a:t>іспитування</a:t>
            </a:r>
            <a:r>
              <a:rPr lang="ru-RU" dirty="0"/>
              <a:t> з математики </a:t>
            </a:r>
            <a:r>
              <a:rPr lang="ru-RU" dirty="0" err="1"/>
              <a:t>з’явилася</a:t>
            </a:r>
            <a:r>
              <a:rPr lang="ru-RU" dirty="0"/>
              <a:t>  152 081 особа. </a:t>
            </a:r>
            <a:r>
              <a:rPr lang="ru-RU" dirty="0" err="1"/>
              <a:t>Зауважимо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позначили</a:t>
            </a:r>
            <a:r>
              <a:rPr lang="ru-RU" dirty="0"/>
              <a:t> потребу в </a:t>
            </a:r>
            <a:r>
              <a:rPr lang="ru-RU" dirty="0" err="1"/>
              <a:t>результаті</a:t>
            </a:r>
            <a:r>
              <a:rPr lang="ru-RU" dirty="0"/>
              <a:t> за шкалою 100-200 (результат для </a:t>
            </a:r>
            <a:r>
              <a:rPr lang="ru-RU" dirty="0" err="1"/>
              <a:t>вступу</a:t>
            </a:r>
            <a:r>
              <a:rPr lang="ru-RU" dirty="0"/>
              <a:t>), </a:t>
            </a:r>
            <a:r>
              <a:rPr lang="ru-RU" dirty="0" err="1"/>
              <a:t>його</a:t>
            </a:r>
            <a:r>
              <a:rPr lang="ru-RU" dirty="0"/>
              <a:t> не </a:t>
            </a:r>
            <a:r>
              <a:rPr lang="ru-RU" dirty="0" err="1"/>
              <a:t>отримують</a:t>
            </a:r>
            <a:r>
              <a:rPr lang="ru-RU" dirty="0"/>
              <a:t>.</a:t>
            </a:r>
          </a:p>
          <a:p>
            <a:r>
              <a:rPr lang="ru-RU" dirty="0"/>
              <a:t>Не </a:t>
            </a:r>
            <a:r>
              <a:rPr lang="ru-RU" dirty="0" err="1"/>
              <a:t>можна</a:t>
            </a:r>
            <a:r>
              <a:rPr lang="ru-RU" dirty="0"/>
              <a:t> не </a:t>
            </a:r>
            <a:r>
              <a:rPr lang="ru-RU" dirty="0" err="1"/>
              <a:t>зазначити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77 тис.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зареєстровані</a:t>
            </a:r>
            <a:r>
              <a:rPr lang="ru-RU" dirty="0"/>
              <a:t> для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тестуванні</a:t>
            </a:r>
            <a:r>
              <a:rPr lang="ru-RU" dirty="0"/>
              <a:t> «Математика (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стандарту)»,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проходження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тестування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бал ДПА за шкалою 1-12.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оцінювання</a:t>
            </a:r>
            <a:r>
              <a:rPr lang="ru-RU" dirty="0"/>
              <a:t> не є </a:t>
            </a:r>
            <a:r>
              <a:rPr lang="ru-RU" dirty="0" err="1"/>
              <a:t>показовим</a:t>
            </a:r>
            <a:r>
              <a:rPr lang="ru-RU" dirty="0"/>
              <a:t>,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прийшли</a:t>
            </a:r>
            <a:r>
              <a:rPr lang="ru-RU" dirty="0"/>
              <a:t> на </a:t>
            </a:r>
            <a:r>
              <a:rPr lang="ru-RU" dirty="0" err="1"/>
              <a:t>пункти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тестування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12% </a:t>
            </a:r>
            <a:r>
              <a:rPr lang="ru-RU" dirty="0" err="1"/>
              <a:t>зареєстрованих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56267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Пороговий</a:t>
            </a:r>
            <a:r>
              <a:rPr lang="ru-RU" dirty="0"/>
              <a:t> бал ЗНО з математики у 2021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/>
              <a:t>на один бал </a:t>
            </a:r>
            <a:r>
              <a:rPr lang="ru-RU" dirty="0" err="1"/>
              <a:t>вищий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минулорічний</a:t>
            </a:r>
            <a:r>
              <a:rPr lang="ru-RU" dirty="0"/>
              <a:t>, </a:t>
            </a:r>
            <a:r>
              <a:rPr lang="ru-RU" dirty="0" err="1"/>
              <a:t>утім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змінилася</a:t>
            </a:r>
            <a:r>
              <a:rPr lang="ru-RU" dirty="0"/>
              <a:t> </a:t>
            </a:r>
            <a:r>
              <a:rPr lang="ru-RU" dirty="0" err="1"/>
              <a:t>сертифікаційна</a:t>
            </a:r>
            <a:r>
              <a:rPr lang="ru-RU" dirty="0"/>
              <a:t> робота і </a:t>
            </a:r>
            <a:r>
              <a:rPr lang="ru-RU" dirty="0" err="1"/>
              <a:t>збільшилася</a:t>
            </a:r>
            <a:r>
              <a:rPr lang="ru-RU" dirty="0"/>
              <a:t> максимальна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тестових</a:t>
            </a:r>
            <a:r>
              <a:rPr lang="ru-RU" dirty="0"/>
              <a:t> </a:t>
            </a:r>
            <a:r>
              <a:rPr lang="ru-RU" dirty="0" err="1"/>
              <a:t>балів</a:t>
            </a:r>
            <a:r>
              <a:rPr lang="ru-RU" dirty="0"/>
              <a:t>, яку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, </a:t>
            </a:r>
            <a:r>
              <a:rPr lang="ru-RU" dirty="0" err="1"/>
              <a:t>виконавши</a:t>
            </a:r>
            <a:r>
              <a:rPr lang="ru-RU" dirty="0"/>
              <a:t> правильно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тесту (у 2020 </a:t>
            </a:r>
            <a:r>
              <a:rPr lang="ru-RU" dirty="0" err="1"/>
              <a:t>році</a:t>
            </a:r>
            <a:r>
              <a:rPr lang="ru-RU" dirty="0"/>
              <a:t> – 62 </a:t>
            </a:r>
            <a:r>
              <a:rPr lang="ru-RU" dirty="0" err="1"/>
              <a:t>бали</a:t>
            </a:r>
            <a:r>
              <a:rPr lang="ru-RU" dirty="0"/>
              <a:t>, у 2021 </a:t>
            </a:r>
            <a:r>
              <a:rPr lang="ru-RU" dirty="0" err="1"/>
              <a:t>році</a:t>
            </a:r>
            <a:r>
              <a:rPr lang="ru-RU" dirty="0"/>
              <a:t> – 67 </a:t>
            </a:r>
            <a:r>
              <a:rPr lang="ru-RU" dirty="0" err="1"/>
              <a:t>балів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 err="1"/>
              <a:t>Експерти</a:t>
            </a:r>
            <a:r>
              <a:rPr lang="ru-RU" dirty="0"/>
              <a:t> </a:t>
            </a:r>
            <a:r>
              <a:rPr lang="ru-RU" dirty="0" err="1"/>
              <a:t>свідчать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сертифікаційної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є </a:t>
            </a:r>
            <a:r>
              <a:rPr lang="ru-RU" dirty="0" err="1"/>
              <a:t>посильними</a:t>
            </a:r>
            <a:r>
              <a:rPr lang="ru-RU" dirty="0"/>
              <a:t> для </a:t>
            </a:r>
            <a:r>
              <a:rPr lang="ru-RU" dirty="0" err="1"/>
              <a:t>здобувачів</a:t>
            </a:r>
            <a:r>
              <a:rPr lang="ru-RU" dirty="0"/>
              <a:t>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, </a:t>
            </a:r>
            <a:r>
              <a:rPr lang="ru-RU" dirty="0" err="1"/>
              <a:t>окрім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, в </a:t>
            </a:r>
            <a:r>
              <a:rPr lang="ru-RU" dirty="0" err="1"/>
              <a:t>зошитах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тестовими</a:t>
            </a:r>
            <a:r>
              <a:rPr lang="ru-RU" dirty="0"/>
              <a:t> </a:t>
            </a:r>
            <a:r>
              <a:rPr lang="ru-RU" dirty="0" err="1"/>
              <a:t>завданнями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розміщено</a:t>
            </a:r>
            <a:r>
              <a:rPr lang="ru-RU" dirty="0"/>
              <a:t> </a:t>
            </a:r>
            <a:r>
              <a:rPr lang="ru-RU" dirty="0" err="1"/>
              <a:t>довідкові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(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формули</a:t>
            </a:r>
            <a:r>
              <a:rPr lang="ru-RU" dirty="0"/>
              <a:t>), на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могли </a:t>
            </a:r>
            <a:r>
              <a:rPr lang="ru-RU" dirty="0" err="1"/>
              <a:t>спиратися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65203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При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в </a:t>
            </a:r>
            <a:r>
              <a:rPr lang="ru-RU" dirty="0" err="1"/>
              <a:t>карантинних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забезпечуватись</a:t>
            </a:r>
            <a:r>
              <a:rPr lang="ru-RU" dirty="0"/>
              <a:t>:</a:t>
            </a:r>
          </a:p>
          <a:p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дистанціювання</a:t>
            </a:r>
            <a:r>
              <a:rPr lang="ru-RU" dirty="0"/>
              <a:t>;</a:t>
            </a:r>
          </a:p>
          <a:p>
            <a:r>
              <a:rPr lang="ru-RU" dirty="0" err="1"/>
              <a:t>мінімізація</a:t>
            </a:r>
            <a:r>
              <a:rPr lang="ru-RU" dirty="0"/>
              <a:t>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здобувачів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та </a:t>
            </a:r>
            <a:r>
              <a:rPr lang="ru-RU" dirty="0" err="1"/>
              <a:t>комунікація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 в межах закладу </a:t>
            </a:r>
            <a:r>
              <a:rPr lang="ru-RU" dirty="0" err="1"/>
              <a:t>освіти</a:t>
            </a:r>
            <a:r>
              <a:rPr lang="ru-RU" dirty="0"/>
              <a:t>;</a:t>
            </a:r>
          </a:p>
          <a:p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нормативів</a:t>
            </a:r>
            <a:r>
              <a:rPr lang="ru-RU" dirty="0"/>
              <a:t> </a:t>
            </a:r>
            <a:r>
              <a:rPr lang="ru-RU" dirty="0" err="1"/>
              <a:t>наповнюваності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про </a:t>
            </a:r>
            <a:r>
              <a:rPr lang="ru-RU" dirty="0" err="1"/>
              <a:t>освіту</a:t>
            </a:r>
            <a:r>
              <a:rPr lang="ru-RU" dirty="0"/>
              <a:t>.</a:t>
            </a:r>
          </a:p>
          <a:p>
            <a:r>
              <a:rPr lang="ru-RU" dirty="0"/>
              <a:t>Школа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організувати</a:t>
            </a:r>
            <a:r>
              <a:rPr lang="ru-RU" dirty="0"/>
              <a:t> </a:t>
            </a:r>
            <a:r>
              <a:rPr lang="ru-RU" dirty="0" err="1"/>
              <a:t>дистанційне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: </a:t>
            </a:r>
            <a:r>
              <a:rPr lang="ru-RU" dirty="0" err="1"/>
              <a:t>поєднання</a:t>
            </a:r>
            <a:r>
              <a:rPr lang="ru-RU" dirty="0"/>
              <a:t> онлайн-занять через </a:t>
            </a:r>
            <a:r>
              <a:rPr lang="en-US" dirty="0"/>
              <a:t>Zoom, Skype, </a:t>
            </a:r>
            <a:r>
              <a:rPr lang="en-US" dirty="0" err="1"/>
              <a:t>Instagram</a:t>
            </a:r>
            <a:r>
              <a:rPr lang="en-US" dirty="0"/>
              <a:t>, Google, Hangouts; </a:t>
            </a:r>
            <a:r>
              <a:rPr lang="ru-RU" dirty="0" err="1"/>
              <a:t>заздалегідь</a:t>
            </a:r>
            <a:r>
              <a:rPr lang="ru-RU" dirty="0"/>
              <a:t> </a:t>
            </a:r>
            <a:r>
              <a:rPr lang="ru-RU" dirty="0" err="1"/>
              <a:t>записаних</a:t>
            </a:r>
            <a:r>
              <a:rPr lang="ru-RU" dirty="0"/>
              <a:t> </a:t>
            </a:r>
            <a:r>
              <a:rPr lang="ru-RU" dirty="0" err="1"/>
              <a:t>відеоуроків</a:t>
            </a:r>
            <a:r>
              <a:rPr lang="ru-RU" dirty="0"/>
              <a:t>, </a:t>
            </a:r>
            <a:r>
              <a:rPr lang="ru-RU" dirty="0" err="1"/>
              <a:t>презентацій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вчителів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/>
              <a:t>освітніх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; </a:t>
            </a:r>
            <a:r>
              <a:rPr lang="ru-RU" dirty="0" err="1"/>
              <a:t>ретельно</a:t>
            </a:r>
            <a:r>
              <a:rPr lang="ru-RU" dirty="0"/>
              <a:t> </a:t>
            </a:r>
            <a:r>
              <a:rPr lang="ru-RU" dirty="0" err="1"/>
              <a:t>підібраних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для </a:t>
            </a:r>
            <a:r>
              <a:rPr lang="ru-RU" dirty="0" err="1"/>
              <a:t>самостійної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подальшою</a:t>
            </a:r>
            <a:r>
              <a:rPr lang="ru-RU" dirty="0"/>
              <a:t> </a:t>
            </a:r>
            <a:r>
              <a:rPr lang="ru-RU" dirty="0" err="1"/>
              <a:t>перевіркою</a:t>
            </a:r>
            <a:r>
              <a:rPr lang="ru-RU" dirty="0"/>
              <a:t>;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безкоштовних</a:t>
            </a:r>
            <a:r>
              <a:rPr lang="ru-RU" dirty="0"/>
              <a:t> </a:t>
            </a:r>
            <a:r>
              <a:rPr lang="ru-RU" dirty="0" err="1"/>
              <a:t>вебсерверів</a:t>
            </a:r>
            <a:r>
              <a:rPr lang="ru-RU" dirty="0"/>
              <a:t> та платформ,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en-US" dirty="0"/>
              <a:t>Google, Classroom, Moodle, Microsoft Teams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ru-RU" dirty="0" err="1" smtClean="0"/>
              <a:t>Всеукраїнська</a:t>
            </a:r>
            <a:r>
              <a:rPr lang="ru-RU" dirty="0" smtClean="0"/>
              <a:t> </a:t>
            </a:r>
            <a:r>
              <a:rPr lang="ru-RU" dirty="0"/>
              <a:t>школа он-</a:t>
            </a:r>
            <a:r>
              <a:rPr lang="ru-RU" dirty="0" err="1"/>
              <a:t>лайн</a:t>
            </a:r>
            <a:r>
              <a:rPr lang="ru-RU" dirty="0"/>
              <a:t>     </a:t>
            </a:r>
            <a:r>
              <a:rPr lang="ru-RU" u="sng" dirty="0">
                <a:solidFill>
                  <a:srgbClr val="92D050"/>
                </a:solidFill>
              </a:rPr>
              <a:t>https://lms.e-school.net.ua/</a:t>
            </a:r>
            <a:endParaRPr lang="en-US" u="sng" dirty="0">
              <a:solidFill>
                <a:srgbClr val="92D05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44016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err="1"/>
              <a:t>Санітарний</a:t>
            </a:r>
            <a:r>
              <a:rPr lang="ru-RU" sz="3600" dirty="0"/>
              <a:t> регламент для </a:t>
            </a:r>
            <a:r>
              <a:rPr lang="ru-RU" sz="3600" dirty="0" err="1"/>
              <a:t>закладів</a:t>
            </a:r>
            <a:r>
              <a:rPr lang="ru-RU" sz="3600" dirty="0"/>
              <a:t> </a:t>
            </a:r>
            <a:r>
              <a:rPr lang="ru-RU" sz="3600" dirty="0" err="1"/>
              <a:t>загальної</a:t>
            </a:r>
            <a:r>
              <a:rPr lang="ru-RU" sz="3600" dirty="0"/>
              <a:t> </a:t>
            </a:r>
            <a:r>
              <a:rPr lang="ru-RU" sz="3600" dirty="0" err="1"/>
              <a:t>середньої</a:t>
            </a:r>
            <a:r>
              <a:rPr lang="ru-RU" sz="3600" dirty="0"/>
              <a:t> </a:t>
            </a:r>
            <a:r>
              <a:rPr lang="ru-RU" sz="3600" dirty="0" err="1"/>
              <a:t>освіти</a:t>
            </a:r>
            <a:r>
              <a:rPr lang="ru-RU" sz="3600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 smtClean="0"/>
              <a:t>Санітарний</a:t>
            </a:r>
            <a:r>
              <a:rPr lang="ru-RU" dirty="0" smtClean="0"/>
              <a:t> </a:t>
            </a:r>
            <a:r>
              <a:rPr lang="ru-RU" dirty="0"/>
              <a:t>регламент для </a:t>
            </a:r>
            <a:r>
              <a:rPr lang="ru-RU" dirty="0" err="1"/>
              <a:t>закладів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u="sng" dirty="0" smtClean="0">
                <a:solidFill>
                  <a:srgbClr val="00B050"/>
                </a:solidFill>
                <a:hlinkClick r:id="rId2"/>
              </a:rPr>
              <a:t>https</a:t>
            </a:r>
            <a:r>
              <a:rPr lang="ru-RU" u="sng" dirty="0">
                <a:solidFill>
                  <a:srgbClr val="00B050"/>
                </a:solidFill>
                <a:hlinkClick r:id="rId2"/>
              </a:rPr>
              <a:t>://</a:t>
            </a:r>
            <a:r>
              <a:rPr lang="ru-RU" u="sng" dirty="0" smtClean="0">
                <a:solidFill>
                  <a:srgbClr val="00B050"/>
                </a:solidFill>
                <a:hlinkClick r:id="rId2"/>
              </a:rPr>
              <a:t>zakon.rada.gov.ua/laws/show/z1111-20#Text</a:t>
            </a:r>
            <a:endParaRPr lang="ru-RU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uk-UA" u="sng" dirty="0">
                <a:solidFill>
                  <a:srgbClr val="00B050"/>
                </a:solidFill>
              </a:rPr>
              <a:t>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для </a:t>
            </a:r>
            <a:r>
              <a:rPr lang="ru-RU" dirty="0" err="1"/>
              <a:t>самопідготовки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у </a:t>
            </a:r>
            <a:r>
              <a:rPr lang="ru-RU" dirty="0" err="1"/>
              <a:t>позанавчальний</a:t>
            </a:r>
            <a:r>
              <a:rPr lang="ru-RU" dirty="0"/>
              <a:t> час не </a:t>
            </a:r>
            <a:r>
              <a:rPr lang="ru-RU" dirty="0" err="1"/>
              <a:t>рекомендується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1 </a:t>
            </a:r>
            <a:r>
              <a:rPr lang="ru-RU" dirty="0" err="1"/>
              <a:t>години</a:t>
            </a:r>
            <a:r>
              <a:rPr lang="ru-RU" dirty="0"/>
              <a:t> у 3-5 </a:t>
            </a:r>
            <a:r>
              <a:rPr lang="ru-RU" dirty="0" err="1"/>
              <a:t>класах</a:t>
            </a:r>
            <a:r>
              <a:rPr lang="ru-RU" dirty="0"/>
              <a:t> та 1,5 </a:t>
            </a:r>
            <a:r>
              <a:rPr lang="ru-RU" dirty="0" err="1"/>
              <a:t>години</a:t>
            </a:r>
            <a:r>
              <a:rPr lang="ru-RU" dirty="0"/>
              <a:t> у 6-9 </a:t>
            </a:r>
            <a:r>
              <a:rPr lang="ru-RU" dirty="0" err="1"/>
              <a:t>класах</a:t>
            </a:r>
            <a:r>
              <a:rPr lang="ru-RU" dirty="0"/>
              <a:t>, 2 </a:t>
            </a:r>
            <a:r>
              <a:rPr lang="ru-RU" dirty="0" err="1"/>
              <a:t>години</a:t>
            </a:r>
            <a:r>
              <a:rPr lang="ru-RU" dirty="0"/>
              <a:t> - у 10-11(12) </a:t>
            </a:r>
            <a:r>
              <a:rPr lang="ru-RU" dirty="0" err="1"/>
              <a:t>класах</a:t>
            </a:r>
            <a:r>
              <a:rPr lang="ru-RU" dirty="0"/>
              <a:t>. </a:t>
            </a:r>
            <a:r>
              <a:rPr lang="ru-RU" dirty="0" err="1"/>
              <a:t>Учням</a:t>
            </a:r>
            <a:r>
              <a:rPr lang="ru-RU" dirty="0"/>
              <a:t> 1-2 </a:t>
            </a:r>
            <a:r>
              <a:rPr lang="ru-RU" dirty="0" err="1"/>
              <a:t>класів</a:t>
            </a:r>
            <a:r>
              <a:rPr lang="ru-RU" dirty="0"/>
              <a:t> не </a:t>
            </a:r>
            <a:r>
              <a:rPr lang="ru-RU" dirty="0" err="1"/>
              <a:t>рекомендуються</a:t>
            </a:r>
            <a:r>
              <a:rPr lang="ru-RU" dirty="0"/>
              <a:t> </a:t>
            </a:r>
            <a:r>
              <a:rPr lang="ru-RU" dirty="0" err="1"/>
              <a:t>обов’язкові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для </a:t>
            </a:r>
            <a:r>
              <a:rPr lang="ru-RU" dirty="0" err="1"/>
              <a:t>самопідготовки</a:t>
            </a:r>
            <a:r>
              <a:rPr lang="ru-RU" dirty="0"/>
              <a:t> у </a:t>
            </a:r>
            <a:r>
              <a:rPr lang="ru-RU" dirty="0" err="1"/>
              <a:t>позанавчальний</a:t>
            </a:r>
            <a:r>
              <a:rPr lang="ru-RU" dirty="0"/>
              <a:t> час.</a:t>
            </a:r>
          </a:p>
        </p:txBody>
      </p:sp>
    </p:spTree>
    <p:extLst>
      <p:ext uri="{BB962C8B-B14F-4D97-AF65-F5344CB8AC3E}">
        <p14:creationId xmlns:p14="http://schemas.microsoft.com/office/powerpoint/2010/main" val="16343833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 </a:t>
            </a:r>
            <a:r>
              <a:rPr lang="ru-RU" dirty="0" err="1"/>
              <a:t>технічними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endParaRPr lang="ru-RU" dirty="0"/>
          </a:p>
          <a:p>
            <a:endParaRPr lang="ru-RU" dirty="0"/>
          </a:p>
          <a:p>
            <a:r>
              <a:rPr lang="ru-RU" dirty="0"/>
              <a:t>8. При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(</a:t>
            </a:r>
            <a:r>
              <a:rPr lang="ru-RU" dirty="0" err="1"/>
              <a:t>далі</a:t>
            </a:r>
            <a:r>
              <a:rPr lang="ru-RU" dirty="0"/>
              <a:t> - ТЗН)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</a:t>
            </a:r>
            <a:r>
              <a:rPr lang="ru-RU" dirty="0" err="1"/>
              <a:t>заняття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чергувати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err="1"/>
              <a:t>Безперервна</a:t>
            </a:r>
            <a:r>
              <a:rPr lang="ru-RU" dirty="0"/>
              <a:t>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з ТЗН </a:t>
            </a:r>
            <a:r>
              <a:rPr lang="ru-RU" dirty="0" err="1"/>
              <a:t>упродовж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</a:t>
            </a:r>
            <a:r>
              <a:rPr lang="ru-RU" dirty="0" err="1"/>
              <a:t>заняття</a:t>
            </a:r>
            <a:r>
              <a:rPr lang="ru-RU" dirty="0"/>
              <a:t> повинна бути: для </a:t>
            </a:r>
            <a:r>
              <a:rPr lang="ru-RU" dirty="0" err="1"/>
              <a:t>учнів</a:t>
            </a:r>
            <a:r>
              <a:rPr lang="ru-RU" dirty="0"/>
              <a:t> 1 </a:t>
            </a:r>
            <a:r>
              <a:rPr lang="ru-RU" dirty="0" err="1"/>
              <a:t>класів</a:t>
            </a:r>
            <a:r>
              <a:rPr lang="ru-RU" dirty="0"/>
              <a:t> - не </a:t>
            </a:r>
            <a:r>
              <a:rPr lang="ru-RU" dirty="0" err="1"/>
              <a:t>більше</a:t>
            </a:r>
            <a:r>
              <a:rPr lang="ru-RU" dirty="0"/>
              <a:t> 10 </a:t>
            </a:r>
            <a:r>
              <a:rPr lang="ru-RU" dirty="0" err="1"/>
              <a:t>хвилин</a:t>
            </a:r>
            <a:r>
              <a:rPr lang="ru-RU" dirty="0"/>
              <a:t>; для </a:t>
            </a:r>
            <a:r>
              <a:rPr lang="ru-RU" dirty="0" err="1"/>
              <a:t>учнів</a:t>
            </a:r>
            <a:r>
              <a:rPr lang="ru-RU" dirty="0"/>
              <a:t> 2-4 </a:t>
            </a:r>
            <a:r>
              <a:rPr lang="ru-RU" dirty="0" err="1"/>
              <a:t>класів</a:t>
            </a:r>
            <a:r>
              <a:rPr lang="ru-RU" dirty="0"/>
              <a:t> - не </a:t>
            </a:r>
            <a:r>
              <a:rPr lang="ru-RU" dirty="0" err="1"/>
              <a:t>більше</a:t>
            </a:r>
            <a:r>
              <a:rPr lang="ru-RU" dirty="0"/>
              <a:t> 15 </a:t>
            </a:r>
            <a:r>
              <a:rPr lang="ru-RU" dirty="0" err="1"/>
              <a:t>хвилин</a:t>
            </a:r>
            <a:r>
              <a:rPr lang="ru-RU" dirty="0"/>
              <a:t>; для </a:t>
            </a:r>
            <a:r>
              <a:rPr lang="ru-RU" dirty="0" err="1"/>
              <a:t>учнів</a:t>
            </a:r>
            <a:r>
              <a:rPr lang="ru-RU" dirty="0"/>
              <a:t> 5-7 </a:t>
            </a:r>
            <a:r>
              <a:rPr lang="ru-RU" dirty="0" err="1"/>
              <a:t>класів</a:t>
            </a:r>
            <a:r>
              <a:rPr lang="ru-RU" dirty="0"/>
              <a:t> - не </a:t>
            </a:r>
            <a:r>
              <a:rPr lang="ru-RU" dirty="0" err="1"/>
              <a:t>більше</a:t>
            </a:r>
            <a:r>
              <a:rPr lang="ru-RU" dirty="0"/>
              <a:t> 20 </a:t>
            </a:r>
            <a:r>
              <a:rPr lang="ru-RU" dirty="0" err="1"/>
              <a:t>хвилин</a:t>
            </a:r>
            <a:r>
              <a:rPr lang="ru-RU" dirty="0"/>
              <a:t>; для </a:t>
            </a:r>
            <a:r>
              <a:rPr lang="ru-RU" dirty="0" err="1"/>
              <a:t>учнів</a:t>
            </a:r>
            <a:r>
              <a:rPr lang="ru-RU" dirty="0"/>
              <a:t> 8-9 </a:t>
            </a:r>
            <a:r>
              <a:rPr lang="ru-RU" dirty="0" err="1"/>
              <a:t>класів</a:t>
            </a:r>
            <a:r>
              <a:rPr lang="ru-RU" dirty="0"/>
              <a:t> - 20-25 </a:t>
            </a:r>
            <a:r>
              <a:rPr lang="ru-RU" dirty="0" err="1"/>
              <a:t>хвилин</a:t>
            </a:r>
            <a:r>
              <a:rPr lang="ru-RU" dirty="0"/>
              <a:t>; для </a:t>
            </a:r>
            <a:r>
              <a:rPr lang="ru-RU" dirty="0" err="1"/>
              <a:t>учнів</a:t>
            </a:r>
            <a:r>
              <a:rPr lang="ru-RU" dirty="0"/>
              <a:t> 10-11(12) </a:t>
            </a:r>
            <a:r>
              <a:rPr lang="ru-RU" dirty="0" err="1"/>
              <a:t>класів</a:t>
            </a:r>
            <a:r>
              <a:rPr lang="ru-RU" dirty="0"/>
              <a:t> на 1-й </a:t>
            </a:r>
            <a:r>
              <a:rPr lang="ru-RU" dirty="0" err="1"/>
              <a:t>годині</a:t>
            </a:r>
            <a:r>
              <a:rPr lang="ru-RU" dirty="0"/>
              <a:t> занять до 30 </a:t>
            </a:r>
            <a:r>
              <a:rPr lang="ru-RU" dirty="0" err="1"/>
              <a:t>хвилин</a:t>
            </a:r>
            <a:r>
              <a:rPr lang="ru-RU" dirty="0"/>
              <a:t>, на 2-й </a:t>
            </a:r>
            <a:r>
              <a:rPr lang="ru-RU" dirty="0" err="1"/>
              <a:t>годині</a:t>
            </a:r>
            <a:r>
              <a:rPr lang="ru-RU" dirty="0"/>
              <a:t> занять - 20 </a:t>
            </a:r>
            <a:r>
              <a:rPr lang="ru-RU" dirty="0" err="1"/>
              <a:t>хвилин</a:t>
            </a:r>
            <a:r>
              <a:rPr lang="ru-RU" dirty="0"/>
              <a:t>. При </a:t>
            </a:r>
            <a:r>
              <a:rPr lang="ru-RU" dirty="0" err="1"/>
              <a:t>здвоєних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заняттях</a:t>
            </a:r>
            <a:r>
              <a:rPr lang="ru-RU" dirty="0"/>
              <a:t> для </a:t>
            </a:r>
            <a:r>
              <a:rPr lang="ru-RU" dirty="0" err="1"/>
              <a:t>учнів</a:t>
            </a:r>
            <a:r>
              <a:rPr lang="ru-RU" dirty="0"/>
              <a:t> 10-11(12) </a:t>
            </a:r>
            <a:r>
              <a:rPr lang="ru-RU" dirty="0" err="1"/>
              <a:t>класів</a:t>
            </a:r>
            <a:r>
              <a:rPr lang="ru-RU" dirty="0"/>
              <a:t> - не </a:t>
            </a:r>
            <a:r>
              <a:rPr lang="ru-RU" dirty="0" err="1"/>
              <a:t>більше</a:t>
            </a:r>
            <a:r>
              <a:rPr lang="ru-RU" dirty="0"/>
              <a:t> 25-30 </a:t>
            </a:r>
            <a:r>
              <a:rPr lang="ru-RU" dirty="0" err="1"/>
              <a:t>хвилин</a:t>
            </a:r>
            <a:r>
              <a:rPr lang="ru-RU" dirty="0"/>
              <a:t> на </a:t>
            </a:r>
            <a:r>
              <a:rPr lang="ru-RU" dirty="0" err="1"/>
              <a:t>першому</a:t>
            </a:r>
            <a:r>
              <a:rPr lang="ru-RU" dirty="0"/>
              <a:t> </a:t>
            </a:r>
            <a:r>
              <a:rPr lang="ru-RU" dirty="0" err="1"/>
              <a:t>навчальному</a:t>
            </a:r>
            <a:r>
              <a:rPr lang="ru-RU" dirty="0"/>
              <a:t> </a:t>
            </a:r>
            <a:r>
              <a:rPr lang="ru-RU" dirty="0" err="1"/>
              <a:t>занятті</a:t>
            </a:r>
            <a:r>
              <a:rPr lang="ru-RU" dirty="0"/>
              <a:t> та не </a:t>
            </a:r>
            <a:r>
              <a:rPr lang="ru-RU" dirty="0" err="1"/>
              <a:t>більше</a:t>
            </a:r>
            <a:r>
              <a:rPr lang="ru-RU" dirty="0"/>
              <a:t> 15-20 </a:t>
            </a:r>
            <a:r>
              <a:rPr lang="ru-RU" dirty="0" err="1"/>
              <a:t>хвилин</a:t>
            </a:r>
            <a:r>
              <a:rPr lang="ru-RU" dirty="0"/>
              <a:t> на другому </a:t>
            </a:r>
            <a:r>
              <a:rPr lang="ru-RU" dirty="0" err="1"/>
              <a:t>навчальному</a:t>
            </a:r>
            <a:r>
              <a:rPr lang="ru-RU" dirty="0"/>
              <a:t> </a:t>
            </a:r>
            <a:r>
              <a:rPr lang="ru-RU" dirty="0" err="1"/>
              <a:t>занятті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9. </a:t>
            </a:r>
            <a:r>
              <a:rPr lang="ru-RU" dirty="0" err="1"/>
              <a:t>Після</a:t>
            </a:r>
            <a:r>
              <a:rPr lang="ru-RU" dirty="0"/>
              <a:t> занять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ТЗН </a:t>
            </a:r>
            <a:r>
              <a:rPr lang="ru-RU" dirty="0" err="1"/>
              <a:t>проводяться</a:t>
            </a:r>
            <a:r>
              <a:rPr lang="ru-RU" dirty="0"/>
              <a:t> </a:t>
            </a:r>
            <a:r>
              <a:rPr lang="ru-RU" dirty="0" err="1"/>
              <a:t>вправи</a:t>
            </a:r>
            <a:r>
              <a:rPr lang="ru-RU" dirty="0"/>
              <a:t> з </a:t>
            </a:r>
            <a:r>
              <a:rPr lang="ru-RU" dirty="0" err="1"/>
              <a:t>рухової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та </a:t>
            </a:r>
            <a:r>
              <a:rPr lang="ru-RU" dirty="0" err="1"/>
              <a:t>вправи</a:t>
            </a:r>
            <a:r>
              <a:rPr lang="ru-RU" dirty="0"/>
              <a:t> </a:t>
            </a:r>
            <a:r>
              <a:rPr lang="ru-RU" dirty="0" err="1"/>
              <a:t>гімнастики</a:t>
            </a:r>
            <a:r>
              <a:rPr lang="ru-RU" dirty="0"/>
              <a:t> для очей. </a:t>
            </a:r>
            <a:r>
              <a:rPr lang="ru-RU" dirty="0" err="1"/>
              <a:t>Комплекси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вправ</a:t>
            </a:r>
            <a:r>
              <a:rPr lang="ru-RU" dirty="0"/>
              <a:t> </a:t>
            </a:r>
            <a:r>
              <a:rPr lang="ru-RU" dirty="0" err="1"/>
              <a:t>наведені</a:t>
            </a:r>
            <a:r>
              <a:rPr lang="ru-RU" dirty="0"/>
              <a:t> у </a:t>
            </a:r>
            <a:r>
              <a:rPr lang="ru-RU" dirty="0" err="1" smtClean="0"/>
              <a:t>додатках</a:t>
            </a:r>
            <a:r>
              <a:rPr lang="ru-RU" dirty="0" smtClean="0"/>
              <a:t>  </a:t>
            </a:r>
            <a:r>
              <a:rPr lang="ru-RU" dirty="0"/>
              <a:t>до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Санітарного</a:t>
            </a:r>
            <a:r>
              <a:rPr lang="ru-RU" dirty="0"/>
              <a:t> регламенту  (КОМПЛЕКСИ </a:t>
            </a:r>
            <a:r>
              <a:rPr lang="ru-RU" dirty="0" err="1" smtClean="0"/>
              <a:t>вправ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рухової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та комплекс </a:t>
            </a:r>
            <a:r>
              <a:rPr lang="ru-RU" dirty="0" err="1"/>
              <a:t>вправ</a:t>
            </a:r>
            <a:r>
              <a:rPr lang="ru-RU" dirty="0"/>
              <a:t> </a:t>
            </a:r>
            <a:r>
              <a:rPr lang="ru-RU" dirty="0" err="1"/>
              <a:t>гімнастики</a:t>
            </a:r>
            <a:r>
              <a:rPr lang="ru-RU" dirty="0"/>
              <a:t> для очей).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13273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/>
              <a:t>ГІГІЄНІЧНІ ПРАВИЛА </a:t>
            </a:r>
            <a:br>
              <a:rPr lang="ru-RU" sz="3100" dirty="0"/>
            </a:br>
            <a:r>
              <a:rPr lang="ru-RU" sz="3100" dirty="0" err="1"/>
              <a:t>складання</a:t>
            </a:r>
            <a:r>
              <a:rPr lang="ru-RU" sz="3100" dirty="0"/>
              <a:t> </a:t>
            </a:r>
            <a:r>
              <a:rPr lang="ru-RU" sz="3100" dirty="0" err="1"/>
              <a:t>розкладу</a:t>
            </a:r>
            <a:r>
              <a:rPr lang="ru-RU" sz="3100" dirty="0"/>
              <a:t> </a:t>
            </a:r>
            <a:r>
              <a:rPr lang="ru-RU" sz="3100" dirty="0" err="1"/>
              <a:t>навчальних</a:t>
            </a:r>
            <a:r>
              <a:rPr lang="ru-RU" sz="3100" dirty="0"/>
              <a:t> занять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ГІГІЄНІЧНІ ПРАВИЛА </a:t>
            </a:r>
            <a:r>
              <a:rPr lang="ru-RU" dirty="0" smtClean="0"/>
              <a:t> </a:t>
            </a:r>
            <a:r>
              <a:rPr lang="ru-RU" dirty="0" err="1" smtClean="0"/>
              <a:t>складання</a:t>
            </a:r>
            <a:r>
              <a:rPr lang="ru-RU" dirty="0" smtClean="0"/>
              <a:t> </a:t>
            </a:r>
            <a:r>
              <a:rPr lang="ru-RU" dirty="0" err="1"/>
              <a:t>розкладу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занять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sz="2900" dirty="0" err="1"/>
              <a:t>Найвища</a:t>
            </a:r>
            <a:r>
              <a:rPr lang="ru-RU" sz="2900" dirty="0"/>
              <a:t> </a:t>
            </a:r>
            <a:r>
              <a:rPr lang="ru-RU" sz="2900" dirty="0" err="1"/>
              <a:t>активність</a:t>
            </a:r>
            <a:r>
              <a:rPr lang="ru-RU" sz="2900" dirty="0"/>
              <a:t> </a:t>
            </a:r>
            <a:r>
              <a:rPr lang="ru-RU" sz="2900" dirty="0" err="1"/>
              <a:t>розумової</a:t>
            </a:r>
            <a:r>
              <a:rPr lang="ru-RU" sz="2900" dirty="0"/>
              <a:t> </a:t>
            </a:r>
            <a:r>
              <a:rPr lang="ru-RU" sz="2900" dirty="0" err="1"/>
              <a:t>діяльності</a:t>
            </a:r>
            <a:r>
              <a:rPr lang="ru-RU" sz="2900" dirty="0"/>
              <a:t> у </a:t>
            </a:r>
            <a:r>
              <a:rPr lang="ru-RU" sz="2900" dirty="0" err="1"/>
              <a:t>дітей</a:t>
            </a:r>
            <a:r>
              <a:rPr lang="ru-RU" sz="2900" dirty="0"/>
              <a:t> </a:t>
            </a:r>
            <a:r>
              <a:rPr lang="ru-RU" sz="2900" dirty="0" err="1"/>
              <a:t>шкільного</a:t>
            </a:r>
            <a:r>
              <a:rPr lang="ru-RU" sz="2900" dirty="0"/>
              <a:t> </a:t>
            </a:r>
            <a:r>
              <a:rPr lang="ru-RU" sz="2900" dirty="0" err="1"/>
              <a:t>віку</a:t>
            </a:r>
            <a:r>
              <a:rPr lang="ru-RU" sz="2900" dirty="0"/>
              <a:t> </a:t>
            </a:r>
            <a:r>
              <a:rPr lang="ru-RU" sz="2900" dirty="0" err="1"/>
              <a:t>припадає</a:t>
            </a:r>
            <a:r>
              <a:rPr lang="ru-RU" sz="2900" dirty="0"/>
              <a:t> на </a:t>
            </a:r>
            <a:r>
              <a:rPr lang="ru-RU" sz="2900" dirty="0" err="1"/>
              <a:t>інтервал</a:t>
            </a:r>
            <a:r>
              <a:rPr lang="ru-RU" sz="2900" dirty="0"/>
              <a:t> з 10 до 12-ої </a:t>
            </a:r>
            <a:r>
              <a:rPr lang="ru-RU" sz="2900" dirty="0" err="1"/>
              <a:t>години</a:t>
            </a:r>
            <a:r>
              <a:rPr lang="ru-RU" sz="2900" dirty="0"/>
              <a:t>. </a:t>
            </a:r>
            <a:r>
              <a:rPr lang="ru-RU" sz="2900" dirty="0" err="1"/>
              <a:t>Цей</a:t>
            </a:r>
            <a:r>
              <a:rPr lang="ru-RU" sz="2900" dirty="0"/>
              <a:t> час </a:t>
            </a:r>
            <a:r>
              <a:rPr lang="ru-RU" sz="2900" dirty="0" err="1"/>
              <a:t>характеризується</a:t>
            </a:r>
            <a:r>
              <a:rPr lang="ru-RU" sz="2900" dirty="0"/>
              <a:t> </a:t>
            </a:r>
            <a:r>
              <a:rPr lang="ru-RU" sz="2900" dirty="0" err="1"/>
              <a:t>найбільшою</a:t>
            </a:r>
            <a:r>
              <a:rPr lang="ru-RU" sz="2900" dirty="0"/>
              <a:t> </a:t>
            </a:r>
            <a:r>
              <a:rPr lang="ru-RU" sz="2900" dirty="0" err="1"/>
              <a:t>ефективністю</a:t>
            </a:r>
            <a:r>
              <a:rPr lang="ru-RU" sz="2900" dirty="0"/>
              <a:t> </a:t>
            </a:r>
            <a:r>
              <a:rPr lang="ru-RU" sz="2900" dirty="0" err="1"/>
              <a:t>засвоєння</a:t>
            </a:r>
            <a:r>
              <a:rPr lang="ru-RU" sz="2900" dirty="0"/>
              <a:t> </a:t>
            </a:r>
            <a:r>
              <a:rPr lang="ru-RU" sz="2900" dirty="0" err="1"/>
              <a:t>матеріалу</a:t>
            </a:r>
            <a:r>
              <a:rPr lang="ru-RU" sz="2900" dirty="0"/>
              <a:t> при </a:t>
            </a:r>
            <a:r>
              <a:rPr lang="ru-RU" sz="2900" dirty="0" err="1"/>
              <a:t>найменших</a:t>
            </a:r>
            <a:r>
              <a:rPr lang="ru-RU" sz="2900" dirty="0"/>
              <a:t> </a:t>
            </a:r>
            <a:r>
              <a:rPr lang="ru-RU" sz="2900" dirty="0" err="1"/>
              <a:t>психофізичних</a:t>
            </a:r>
            <a:r>
              <a:rPr lang="ru-RU" sz="2900" dirty="0"/>
              <a:t> затратах </a:t>
            </a:r>
            <a:r>
              <a:rPr lang="ru-RU" sz="2900" dirty="0" err="1"/>
              <a:t>організму</a:t>
            </a:r>
            <a:r>
              <a:rPr lang="ru-RU" sz="2900" dirty="0"/>
              <a:t>.</a:t>
            </a:r>
          </a:p>
          <a:p>
            <a:r>
              <a:rPr lang="ru-RU" sz="2900" dirty="0" err="1" smtClean="0"/>
              <a:t>Навчальні</a:t>
            </a:r>
            <a:r>
              <a:rPr lang="ru-RU" sz="2900" dirty="0" smtClean="0"/>
              <a:t> </a:t>
            </a:r>
            <a:r>
              <a:rPr lang="ru-RU" sz="2900" dirty="0" err="1"/>
              <a:t>заняття</a:t>
            </a:r>
            <a:r>
              <a:rPr lang="ru-RU" sz="2900" dirty="0"/>
              <a:t>, </a:t>
            </a:r>
            <a:r>
              <a:rPr lang="ru-RU" sz="2900" dirty="0" err="1"/>
              <a:t>що</a:t>
            </a:r>
            <a:r>
              <a:rPr lang="ru-RU" sz="2900" dirty="0"/>
              <a:t> </a:t>
            </a:r>
            <a:r>
              <a:rPr lang="ru-RU" sz="2900" dirty="0" err="1"/>
              <a:t>вимагають</a:t>
            </a:r>
            <a:r>
              <a:rPr lang="ru-RU" sz="2900" dirty="0"/>
              <a:t> </a:t>
            </a:r>
            <a:r>
              <a:rPr lang="ru-RU" sz="2900" dirty="0" err="1"/>
              <a:t>значного</a:t>
            </a:r>
            <a:r>
              <a:rPr lang="ru-RU" sz="2900" dirty="0"/>
              <a:t> </a:t>
            </a:r>
            <a:r>
              <a:rPr lang="ru-RU" sz="2900" dirty="0" err="1"/>
              <a:t>розумового</a:t>
            </a:r>
            <a:r>
              <a:rPr lang="ru-RU" sz="2900" dirty="0"/>
              <a:t> </a:t>
            </a:r>
            <a:r>
              <a:rPr lang="ru-RU" sz="2900" dirty="0" err="1"/>
              <a:t>напруження</a:t>
            </a:r>
            <a:r>
              <a:rPr lang="ru-RU" sz="2900" dirty="0"/>
              <a:t> для </a:t>
            </a:r>
            <a:r>
              <a:rPr lang="ru-RU" sz="2900" dirty="0" err="1"/>
              <a:t>учнів</a:t>
            </a:r>
            <a:r>
              <a:rPr lang="ru-RU" sz="2900" dirty="0"/>
              <a:t> 1-4 </a:t>
            </a:r>
            <a:r>
              <a:rPr lang="ru-RU" sz="2900" dirty="0" err="1"/>
              <a:t>класів</a:t>
            </a:r>
            <a:r>
              <a:rPr lang="ru-RU" sz="2900" dirty="0"/>
              <a:t>, </a:t>
            </a:r>
            <a:r>
              <a:rPr lang="ru-RU" sz="2900" dirty="0" err="1"/>
              <a:t>слід</a:t>
            </a:r>
            <a:r>
              <a:rPr lang="ru-RU" sz="2900" dirty="0"/>
              <a:t> </a:t>
            </a:r>
            <a:r>
              <a:rPr lang="ru-RU" sz="2900" dirty="0" err="1"/>
              <a:t>проводити</a:t>
            </a:r>
            <a:r>
              <a:rPr lang="ru-RU" sz="2900" dirty="0"/>
              <a:t> на 2-3 </a:t>
            </a:r>
            <a:r>
              <a:rPr lang="ru-RU" sz="2900" dirty="0" err="1"/>
              <a:t>навчальних</a:t>
            </a:r>
            <a:r>
              <a:rPr lang="ru-RU" sz="2900" dirty="0"/>
              <a:t> </a:t>
            </a:r>
            <a:r>
              <a:rPr lang="ru-RU" sz="2900" dirty="0" err="1"/>
              <a:t>заняттях</a:t>
            </a:r>
            <a:r>
              <a:rPr lang="ru-RU" sz="2900" dirty="0"/>
              <a:t>, а для </a:t>
            </a:r>
            <a:r>
              <a:rPr lang="ru-RU" sz="2900" dirty="0" err="1"/>
              <a:t>учнів</a:t>
            </a:r>
            <a:r>
              <a:rPr lang="ru-RU" sz="2900" dirty="0"/>
              <a:t> 5-11(12) </a:t>
            </a:r>
            <a:r>
              <a:rPr lang="ru-RU" sz="2900" dirty="0" err="1"/>
              <a:t>класів</a:t>
            </a:r>
            <a:r>
              <a:rPr lang="ru-RU" sz="2900" dirty="0"/>
              <a:t> - на 2-4 </a:t>
            </a:r>
            <a:r>
              <a:rPr lang="ru-RU" sz="2900" dirty="0" err="1"/>
              <a:t>навчальних</a:t>
            </a:r>
            <a:r>
              <a:rPr lang="ru-RU" sz="2900" dirty="0"/>
              <a:t> </a:t>
            </a:r>
            <a:r>
              <a:rPr lang="ru-RU" sz="2900" dirty="0" err="1"/>
              <a:t>заняттях</a:t>
            </a:r>
            <a:r>
              <a:rPr lang="ru-RU" sz="2900" dirty="0"/>
              <a:t>.</a:t>
            </a:r>
          </a:p>
          <a:p>
            <a:r>
              <a:rPr lang="ru-RU" sz="2900" dirty="0" err="1" smtClean="0"/>
              <a:t>Неоднакова</a:t>
            </a:r>
            <a:r>
              <a:rPr lang="ru-RU" sz="2900" dirty="0" smtClean="0"/>
              <a:t> </a:t>
            </a:r>
            <a:r>
              <a:rPr lang="ru-RU" sz="2900" dirty="0" err="1"/>
              <a:t>розумова</a:t>
            </a:r>
            <a:r>
              <a:rPr lang="ru-RU" sz="2900" dirty="0"/>
              <a:t> </a:t>
            </a:r>
            <a:r>
              <a:rPr lang="ru-RU" sz="2900" dirty="0" err="1"/>
              <a:t>діяльність</a:t>
            </a:r>
            <a:r>
              <a:rPr lang="ru-RU" sz="2900" dirty="0"/>
              <a:t> </a:t>
            </a:r>
            <a:r>
              <a:rPr lang="ru-RU" sz="2900" dirty="0" err="1"/>
              <a:t>учнів</a:t>
            </a:r>
            <a:r>
              <a:rPr lang="ru-RU" sz="2900" dirty="0"/>
              <a:t> і в </a:t>
            </a:r>
            <a:r>
              <a:rPr lang="ru-RU" sz="2900" dirty="0" err="1"/>
              <a:t>різні</a:t>
            </a:r>
            <a:r>
              <a:rPr lang="ru-RU" sz="2900" dirty="0"/>
              <a:t> </a:t>
            </a:r>
            <a:r>
              <a:rPr lang="ru-RU" sz="2900" dirty="0" err="1"/>
              <a:t>дні</a:t>
            </a:r>
            <a:r>
              <a:rPr lang="ru-RU" sz="2900" dirty="0"/>
              <a:t> </a:t>
            </a:r>
            <a:r>
              <a:rPr lang="ru-RU" sz="2900" dirty="0" err="1"/>
              <a:t>навчального</a:t>
            </a:r>
            <a:r>
              <a:rPr lang="ru-RU" sz="2900" dirty="0"/>
              <a:t> </a:t>
            </a:r>
            <a:r>
              <a:rPr lang="ru-RU" sz="2900" dirty="0" err="1"/>
              <a:t>тижня</a:t>
            </a:r>
            <a:r>
              <a:rPr lang="ru-RU" sz="2900" dirty="0"/>
              <a:t>: </a:t>
            </a:r>
            <a:r>
              <a:rPr lang="ru-RU" sz="2900" dirty="0" err="1"/>
              <a:t>її</a:t>
            </a:r>
            <a:r>
              <a:rPr lang="ru-RU" sz="2900" dirty="0"/>
              <a:t> </a:t>
            </a:r>
            <a:r>
              <a:rPr lang="ru-RU" sz="2900" dirty="0" err="1"/>
              <a:t>рівень</a:t>
            </a:r>
            <a:r>
              <a:rPr lang="ru-RU" sz="2900" dirty="0"/>
              <a:t> </a:t>
            </a:r>
            <a:r>
              <a:rPr lang="ru-RU" sz="2900" dirty="0" err="1"/>
              <a:t>зростає</a:t>
            </a:r>
            <a:r>
              <a:rPr lang="ru-RU" sz="2900" dirty="0"/>
              <a:t> до </a:t>
            </a:r>
            <a:r>
              <a:rPr lang="ru-RU" sz="2900" dirty="0" err="1"/>
              <a:t>середини</a:t>
            </a:r>
            <a:r>
              <a:rPr lang="ru-RU" sz="2900" dirty="0"/>
              <a:t> </a:t>
            </a:r>
            <a:r>
              <a:rPr lang="ru-RU" sz="2900" dirty="0" err="1"/>
              <a:t>тижня</a:t>
            </a:r>
            <a:r>
              <a:rPr lang="ru-RU" sz="2900" dirty="0"/>
              <a:t> і </a:t>
            </a:r>
            <a:r>
              <a:rPr lang="ru-RU" sz="2900" dirty="0" err="1"/>
              <a:t>залишається</a:t>
            </a:r>
            <a:r>
              <a:rPr lang="ru-RU" sz="2900" dirty="0"/>
              <a:t> </a:t>
            </a:r>
            <a:r>
              <a:rPr lang="ru-RU" sz="2900" dirty="0" err="1"/>
              <a:t>низьким</a:t>
            </a:r>
            <a:r>
              <a:rPr lang="ru-RU" sz="2900" dirty="0"/>
              <a:t> на початку (</a:t>
            </a:r>
            <a:r>
              <a:rPr lang="ru-RU" sz="2900" dirty="0" err="1"/>
              <a:t>понеділок</a:t>
            </a:r>
            <a:r>
              <a:rPr lang="ru-RU" sz="2900" dirty="0"/>
              <a:t>) і в </a:t>
            </a:r>
            <a:r>
              <a:rPr lang="ru-RU" sz="2900" dirty="0" err="1"/>
              <a:t>кінці</a:t>
            </a:r>
            <a:r>
              <a:rPr lang="ru-RU" sz="2900" dirty="0"/>
              <a:t> (</a:t>
            </a:r>
            <a:r>
              <a:rPr lang="ru-RU" sz="2900" dirty="0" err="1"/>
              <a:t>п’ятниця</a:t>
            </a:r>
            <a:r>
              <a:rPr lang="ru-RU" sz="2900" dirty="0"/>
              <a:t>) </a:t>
            </a:r>
            <a:r>
              <a:rPr lang="ru-RU" sz="2900" dirty="0" err="1"/>
              <a:t>тижня</a:t>
            </a:r>
            <a:r>
              <a:rPr lang="ru-RU" sz="2900" dirty="0"/>
              <a:t>.</a:t>
            </a:r>
          </a:p>
          <a:p>
            <a:r>
              <a:rPr lang="ru-RU" sz="2900" dirty="0" err="1" smtClean="0"/>
              <a:t>Розподіл</a:t>
            </a:r>
            <a:r>
              <a:rPr lang="ru-RU" sz="2900" dirty="0" smtClean="0"/>
              <a:t> </a:t>
            </a:r>
            <a:r>
              <a:rPr lang="ru-RU" sz="2900" dirty="0" err="1"/>
              <a:t>навчального</a:t>
            </a:r>
            <a:r>
              <a:rPr lang="ru-RU" sz="2900" dirty="0"/>
              <a:t> </a:t>
            </a:r>
            <a:r>
              <a:rPr lang="ru-RU" sz="2900" dirty="0" err="1"/>
              <a:t>навантаження</a:t>
            </a:r>
            <a:r>
              <a:rPr lang="ru-RU" sz="2900" dirty="0"/>
              <a:t> </a:t>
            </a:r>
            <a:r>
              <a:rPr lang="ru-RU" sz="2900" dirty="0" err="1"/>
              <a:t>протягом</a:t>
            </a:r>
            <a:r>
              <a:rPr lang="ru-RU" sz="2900" dirty="0"/>
              <a:t> </a:t>
            </a:r>
            <a:r>
              <a:rPr lang="ru-RU" sz="2900" dirty="0" err="1"/>
              <a:t>тижня</a:t>
            </a:r>
            <a:r>
              <a:rPr lang="ru-RU" sz="2900" dirty="0"/>
              <a:t> </a:t>
            </a:r>
            <a:r>
              <a:rPr lang="ru-RU" sz="2900" dirty="0" err="1"/>
              <a:t>встановлюють</a:t>
            </a:r>
            <a:r>
              <a:rPr lang="ru-RU" sz="2900" dirty="0"/>
              <a:t> таким чином, </a:t>
            </a:r>
            <a:r>
              <a:rPr lang="ru-RU" sz="2900" dirty="0" err="1"/>
              <a:t>щоб</a:t>
            </a:r>
            <a:r>
              <a:rPr lang="ru-RU" sz="2900" dirty="0"/>
              <a:t> </a:t>
            </a:r>
            <a:r>
              <a:rPr lang="ru-RU" sz="2900" dirty="0" err="1"/>
              <a:t>найбільший</a:t>
            </a:r>
            <a:r>
              <a:rPr lang="ru-RU" sz="2900" dirty="0"/>
              <a:t> </a:t>
            </a:r>
            <a:r>
              <a:rPr lang="ru-RU" sz="2900" dirty="0" err="1"/>
              <a:t>його</a:t>
            </a:r>
            <a:r>
              <a:rPr lang="ru-RU" sz="2900" dirty="0"/>
              <a:t> </a:t>
            </a:r>
            <a:r>
              <a:rPr lang="ru-RU" sz="2900" dirty="0" err="1"/>
              <a:t>обсяг</a:t>
            </a:r>
            <a:r>
              <a:rPr lang="ru-RU" sz="2900" dirty="0"/>
              <a:t> припадав на </a:t>
            </a:r>
            <a:r>
              <a:rPr lang="ru-RU" sz="2900" dirty="0" err="1"/>
              <a:t>вівторок</a:t>
            </a:r>
            <a:r>
              <a:rPr lang="ru-RU" sz="2900" dirty="0"/>
              <a:t>, середу. На </a:t>
            </a:r>
            <a:r>
              <a:rPr lang="ru-RU" sz="2900" dirty="0" err="1"/>
              <a:t>ці</a:t>
            </a:r>
            <a:r>
              <a:rPr lang="ru-RU" sz="2900" dirty="0"/>
              <a:t> </a:t>
            </a:r>
            <a:r>
              <a:rPr lang="ru-RU" sz="2900" dirty="0" err="1"/>
              <a:t>дні</a:t>
            </a:r>
            <a:r>
              <a:rPr lang="ru-RU" sz="2900" dirty="0"/>
              <a:t> до </a:t>
            </a:r>
            <a:r>
              <a:rPr lang="ru-RU" sz="2900" dirty="0" err="1"/>
              <a:t>розкладу</a:t>
            </a:r>
            <a:r>
              <a:rPr lang="ru-RU" sz="2900" dirty="0"/>
              <a:t> закладу </a:t>
            </a:r>
            <a:r>
              <a:rPr lang="ru-RU" sz="2900" dirty="0" err="1"/>
              <a:t>освіти</a:t>
            </a:r>
            <a:r>
              <a:rPr lang="ru-RU" sz="2900" dirty="0"/>
              <a:t> </a:t>
            </a:r>
            <a:r>
              <a:rPr lang="ru-RU" sz="2900" dirty="0" err="1"/>
              <a:t>вносять</a:t>
            </a:r>
            <a:r>
              <a:rPr lang="ru-RU" sz="2900" dirty="0"/>
              <a:t> </a:t>
            </a:r>
            <a:r>
              <a:rPr lang="ru-RU" sz="2900" dirty="0" err="1"/>
              <a:t>навчальні</a:t>
            </a:r>
            <a:r>
              <a:rPr lang="ru-RU" sz="2900" dirty="0"/>
              <a:t> </a:t>
            </a:r>
            <a:r>
              <a:rPr lang="ru-RU" sz="2900" dirty="0" err="1"/>
              <a:t>предмети</a:t>
            </a:r>
            <a:r>
              <a:rPr lang="ru-RU" sz="2900" dirty="0"/>
              <a:t>, </a:t>
            </a:r>
            <a:r>
              <a:rPr lang="ru-RU" sz="2900" dirty="0" err="1"/>
              <a:t>які</a:t>
            </a:r>
            <a:r>
              <a:rPr lang="ru-RU" sz="2900" dirty="0"/>
              <a:t> </a:t>
            </a:r>
            <a:r>
              <a:rPr lang="ru-RU" sz="2900" dirty="0" err="1"/>
              <a:t>потребують</a:t>
            </a:r>
            <a:r>
              <a:rPr lang="ru-RU" sz="2900" dirty="0"/>
              <a:t> великого </a:t>
            </a:r>
            <a:r>
              <a:rPr lang="ru-RU" sz="2900" dirty="0" err="1"/>
              <a:t>розумового</a:t>
            </a:r>
            <a:r>
              <a:rPr lang="ru-RU" sz="2900" dirty="0"/>
              <a:t> </a:t>
            </a:r>
            <a:r>
              <a:rPr lang="ru-RU" sz="2900" dirty="0" err="1"/>
              <a:t>напруження</a:t>
            </a:r>
            <a:r>
              <a:rPr lang="ru-RU" sz="2900" dirty="0"/>
              <a:t> </a:t>
            </a:r>
            <a:r>
              <a:rPr lang="ru-RU" sz="2900" dirty="0" err="1"/>
              <a:t>або</a:t>
            </a:r>
            <a:r>
              <a:rPr lang="ru-RU" sz="2900" dirty="0"/>
              <a:t> </a:t>
            </a:r>
            <a:r>
              <a:rPr lang="ru-RU" sz="2900" dirty="0" err="1"/>
              <a:t>ті</a:t>
            </a:r>
            <a:r>
              <a:rPr lang="ru-RU" sz="2900" dirty="0"/>
              <a:t>, </a:t>
            </a:r>
            <a:r>
              <a:rPr lang="ru-RU" sz="2900" dirty="0" err="1"/>
              <a:t>які</a:t>
            </a:r>
            <a:r>
              <a:rPr lang="ru-RU" sz="2900" dirty="0"/>
              <a:t> не </a:t>
            </a:r>
            <a:r>
              <a:rPr lang="ru-RU" sz="2900" dirty="0" err="1"/>
              <a:t>вимагають</a:t>
            </a:r>
            <a:r>
              <a:rPr lang="ru-RU" sz="2900" dirty="0"/>
              <a:t> </a:t>
            </a:r>
            <a:r>
              <a:rPr lang="ru-RU" sz="2900" dirty="0" err="1"/>
              <a:t>значного</a:t>
            </a:r>
            <a:r>
              <a:rPr lang="ru-RU" sz="2900" dirty="0"/>
              <a:t> </a:t>
            </a:r>
            <a:r>
              <a:rPr lang="ru-RU" sz="2900" dirty="0" err="1"/>
              <a:t>навантаження</a:t>
            </a:r>
            <a:r>
              <a:rPr lang="ru-RU" sz="2900" dirty="0"/>
              <a:t>, але у </a:t>
            </a:r>
            <a:r>
              <a:rPr lang="ru-RU" sz="2900" dirty="0" err="1"/>
              <a:t>більшій</a:t>
            </a:r>
            <a:r>
              <a:rPr lang="ru-RU" sz="2900" dirty="0"/>
              <a:t> </a:t>
            </a:r>
            <a:r>
              <a:rPr lang="ru-RU" sz="2900" dirty="0" err="1"/>
              <a:t>кількості</a:t>
            </a:r>
            <a:r>
              <a:rPr lang="ru-RU" sz="2900" dirty="0"/>
              <a:t>, </a:t>
            </a:r>
            <a:r>
              <a:rPr lang="ru-RU" sz="2900" dirty="0" err="1"/>
              <a:t>ніж</a:t>
            </a:r>
            <a:r>
              <a:rPr lang="ru-RU" sz="2900" dirty="0"/>
              <a:t> в </a:t>
            </a:r>
            <a:r>
              <a:rPr lang="ru-RU" sz="2900" dirty="0" err="1"/>
              <a:t>інші</a:t>
            </a:r>
            <a:r>
              <a:rPr lang="ru-RU" sz="2900" dirty="0"/>
              <a:t> </a:t>
            </a:r>
            <a:r>
              <a:rPr lang="ru-RU" sz="2900" dirty="0" err="1"/>
              <a:t>дні</a:t>
            </a:r>
            <a:r>
              <a:rPr lang="ru-RU" sz="2900" dirty="0"/>
              <a:t> </a:t>
            </a:r>
            <a:r>
              <a:rPr lang="ru-RU" sz="2900" dirty="0" err="1"/>
              <a:t>тижня</a:t>
            </a:r>
            <a:r>
              <a:rPr lang="ru-RU" sz="2900" dirty="0"/>
              <a:t>.</a:t>
            </a:r>
          </a:p>
          <a:p>
            <a:r>
              <a:rPr lang="ru-RU" sz="2900" dirty="0" err="1" smtClean="0"/>
              <a:t>Вивчення</a:t>
            </a:r>
            <a:r>
              <a:rPr lang="ru-RU" sz="2900" dirty="0" smtClean="0"/>
              <a:t> </a:t>
            </a:r>
            <a:r>
              <a:rPr lang="ru-RU" sz="2900" dirty="0"/>
              <a:t>нового </a:t>
            </a:r>
            <a:r>
              <a:rPr lang="ru-RU" sz="2900" dirty="0" err="1"/>
              <a:t>матеріалу</a:t>
            </a:r>
            <a:r>
              <a:rPr lang="ru-RU" sz="2900" dirty="0"/>
              <a:t>, </a:t>
            </a:r>
            <a:r>
              <a:rPr lang="ru-RU" sz="2900" dirty="0" err="1"/>
              <a:t>виконання</a:t>
            </a:r>
            <a:r>
              <a:rPr lang="ru-RU" sz="2900" dirty="0"/>
              <a:t> </a:t>
            </a:r>
            <a:r>
              <a:rPr lang="ru-RU" sz="2900" dirty="0" err="1"/>
              <a:t>завдань</a:t>
            </a:r>
            <a:r>
              <a:rPr lang="ru-RU" sz="2900" dirty="0"/>
              <a:t> для </a:t>
            </a:r>
            <a:r>
              <a:rPr lang="ru-RU" sz="2900" dirty="0" err="1"/>
              <a:t>підсумкового</a:t>
            </a:r>
            <a:r>
              <a:rPr lang="ru-RU" sz="2900" dirty="0"/>
              <a:t> </a:t>
            </a:r>
            <a:r>
              <a:rPr lang="ru-RU" sz="2900" dirty="0" err="1"/>
              <a:t>оцінювання</a:t>
            </a:r>
            <a:r>
              <a:rPr lang="ru-RU" sz="2900" dirty="0"/>
              <a:t> </a:t>
            </a:r>
            <a:r>
              <a:rPr lang="ru-RU" sz="2900" dirty="0" err="1"/>
              <a:t>найкраще</a:t>
            </a:r>
            <a:r>
              <a:rPr lang="ru-RU" sz="2900" dirty="0"/>
              <a:t> </a:t>
            </a:r>
            <a:r>
              <a:rPr lang="ru-RU" sz="2900" dirty="0" err="1"/>
              <a:t>проводити</a:t>
            </a:r>
            <a:r>
              <a:rPr lang="ru-RU" sz="2900" dirty="0"/>
              <a:t> на </a:t>
            </a:r>
            <a:r>
              <a:rPr lang="en-US" sz="2900" dirty="0"/>
              <a:t>II-IV </a:t>
            </a:r>
            <a:r>
              <a:rPr lang="ru-RU" sz="2900" dirty="0" err="1"/>
              <a:t>навчальному</a:t>
            </a:r>
            <a:r>
              <a:rPr lang="ru-RU" sz="2900" dirty="0"/>
              <a:t> </a:t>
            </a:r>
            <a:r>
              <a:rPr lang="ru-RU" sz="2900" dirty="0" err="1"/>
              <a:t>занятті</a:t>
            </a:r>
            <a:r>
              <a:rPr lang="ru-RU" sz="2900" dirty="0"/>
              <a:t> </a:t>
            </a:r>
            <a:r>
              <a:rPr lang="ru-RU" sz="2900" dirty="0" err="1"/>
              <a:t>посеред</a:t>
            </a:r>
            <a:r>
              <a:rPr lang="ru-RU" sz="2900" dirty="0"/>
              <a:t> </a:t>
            </a:r>
            <a:r>
              <a:rPr lang="ru-RU" sz="2900" dirty="0" err="1"/>
              <a:t>тижня</a:t>
            </a:r>
            <a:r>
              <a:rPr lang="ru-RU" sz="2900" dirty="0"/>
              <a:t>.</a:t>
            </a:r>
          </a:p>
          <a:p>
            <a:r>
              <a:rPr lang="ru-RU" sz="2900" dirty="0" err="1" smtClean="0"/>
              <a:t>Навчальні</a:t>
            </a:r>
            <a:r>
              <a:rPr lang="ru-RU" sz="2900" dirty="0" smtClean="0"/>
              <a:t> </a:t>
            </a:r>
            <a:r>
              <a:rPr lang="ru-RU" sz="2900" dirty="0" err="1"/>
              <a:t>предмети</a:t>
            </a:r>
            <a:r>
              <a:rPr lang="ru-RU" sz="2900" dirty="0"/>
              <a:t>, </a:t>
            </a:r>
            <a:r>
              <a:rPr lang="ru-RU" sz="2900" dirty="0" err="1"/>
              <a:t>які</a:t>
            </a:r>
            <a:r>
              <a:rPr lang="ru-RU" sz="2900" dirty="0"/>
              <a:t> </a:t>
            </a:r>
            <a:r>
              <a:rPr lang="ru-RU" sz="2900" dirty="0" err="1"/>
              <a:t>вимагають</a:t>
            </a:r>
            <a:r>
              <a:rPr lang="ru-RU" sz="2900" dirty="0"/>
              <a:t> </a:t>
            </a:r>
            <a:r>
              <a:rPr lang="ru-RU" sz="2900" dirty="0" err="1"/>
              <a:t>інтенсивної</a:t>
            </a:r>
            <a:r>
              <a:rPr lang="ru-RU" sz="2900" dirty="0"/>
              <a:t> </a:t>
            </a:r>
            <a:r>
              <a:rPr lang="ru-RU" sz="2900" dirty="0" err="1"/>
              <a:t>самопідготовки</a:t>
            </a:r>
            <a:r>
              <a:rPr lang="ru-RU" sz="2900" dirty="0"/>
              <a:t> </a:t>
            </a:r>
            <a:r>
              <a:rPr lang="ru-RU" sz="2900" dirty="0" err="1"/>
              <a:t>учнів</a:t>
            </a:r>
            <a:r>
              <a:rPr lang="ru-RU" sz="2900" dirty="0"/>
              <a:t> у </a:t>
            </a:r>
            <a:r>
              <a:rPr lang="ru-RU" sz="2900" dirty="0" err="1"/>
              <a:t>позанавчальний</a:t>
            </a:r>
            <a:r>
              <a:rPr lang="ru-RU" sz="2900" dirty="0"/>
              <a:t> час, не </a:t>
            </a:r>
            <a:r>
              <a:rPr lang="ru-RU" sz="2900" dirty="0" err="1"/>
              <a:t>повинні</a:t>
            </a:r>
            <a:r>
              <a:rPr lang="ru-RU" sz="2900" dirty="0"/>
              <a:t> </a:t>
            </a:r>
            <a:r>
              <a:rPr lang="ru-RU" sz="2900" dirty="0" err="1"/>
              <a:t>групуватися</a:t>
            </a:r>
            <a:r>
              <a:rPr lang="ru-RU" sz="2900" dirty="0"/>
              <a:t> в один день у </a:t>
            </a:r>
            <a:r>
              <a:rPr lang="ru-RU" sz="2900" dirty="0" err="1"/>
              <a:t>розкладі</a:t>
            </a:r>
            <a:r>
              <a:rPr lang="ru-RU" sz="2900" dirty="0"/>
              <a:t> занять.</a:t>
            </a:r>
          </a:p>
        </p:txBody>
      </p:sp>
    </p:spTree>
    <p:extLst>
      <p:ext uri="{BB962C8B-B14F-4D97-AF65-F5344CB8AC3E}">
        <p14:creationId xmlns:p14="http://schemas.microsoft.com/office/powerpoint/2010/main" val="3640521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обов’язкових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визначено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 smtClean="0"/>
              <a:t>компетентнісного</a:t>
            </a:r>
            <a:r>
              <a:rPr lang="ru-RU" dirty="0" smtClean="0"/>
              <a:t> </a:t>
            </a:r>
            <a:r>
              <a:rPr lang="ru-RU" dirty="0" err="1"/>
              <a:t>підходу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</a:t>
            </a:r>
            <a:r>
              <a:rPr lang="ru-RU" dirty="0" err="1"/>
              <a:t>визначено</a:t>
            </a:r>
            <a:r>
              <a:rPr lang="ru-RU" dirty="0"/>
              <a:t> за такими </a:t>
            </a:r>
            <a:r>
              <a:rPr lang="ru-RU" dirty="0" err="1"/>
              <a:t>освітніми</a:t>
            </a:r>
            <a:r>
              <a:rPr lang="ru-RU" dirty="0"/>
              <a:t> </a:t>
            </a:r>
            <a:r>
              <a:rPr lang="ru-RU" dirty="0" err="1"/>
              <a:t>галузями</a:t>
            </a:r>
            <a:r>
              <a:rPr lang="ru-RU" dirty="0"/>
              <a:t>:</a:t>
            </a:r>
          </a:p>
          <a:p>
            <a:r>
              <a:rPr lang="ru-RU" dirty="0" err="1"/>
              <a:t>мовно-літературна</a:t>
            </a:r>
            <a:r>
              <a:rPr lang="ru-RU" dirty="0"/>
              <a:t>;</a:t>
            </a:r>
          </a:p>
          <a:p>
            <a:r>
              <a:rPr lang="ru-RU" dirty="0" err="1"/>
              <a:t>математична</a:t>
            </a:r>
            <a:r>
              <a:rPr lang="ru-RU" dirty="0"/>
              <a:t>;</a:t>
            </a:r>
          </a:p>
          <a:p>
            <a:r>
              <a:rPr lang="ru-RU" dirty="0" err="1"/>
              <a:t>природнича</a:t>
            </a:r>
            <a:r>
              <a:rPr lang="ru-RU" dirty="0"/>
              <a:t>;</a:t>
            </a:r>
          </a:p>
          <a:p>
            <a:r>
              <a:rPr lang="ru-RU" dirty="0" err="1"/>
              <a:t>технологічна</a:t>
            </a:r>
            <a:r>
              <a:rPr lang="ru-RU" dirty="0"/>
              <a:t>;</a:t>
            </a:r>
          </a:p>
          <a:p>
            <a:r>
              <a:rPr lang="ru-RU" dirty="0" err="1"/>
              <a:t>інформатична</a:t>
            </a:r>
            <a:r>
              <a:rPr lang="ru-RU" dirty="0"/>
              <a:t>;</a:t>
            </a:r>
          </a:p>
          <a:p>
            <a:r>
              <a:rPr lang="ru-RU" dirty="0" err="1"/>
              <a:t>соціальна</a:t>
            </a:r>
            <a:r>
              <a:rPr lang="ru-RU" dirty="0"/>
              <a:t> і </a:t>
            </a:r>
            <a:r>
              <a:rPr lang="ru-RU" dirty="0" err="1"/>
              <a:t>здоров’язбережувальна</a:t>
            </a:r>
            <a:r>
              <a:rPr lang="ru-RU" dirty="0"/>
              <a:t>;</a:t>
            </a:r>
          </a:p>
          <a:p>
            <a:r>
              <a:rPr lang="ru-RU" dirty="0" err="1"/>
              <a:t>громадянська</a:t>
            </a:r>
            <a:r>
              <a:rPr lang="ru-RU" dirty="0"/>
              <a:t> та </a:t>
            </a:r>
            <a:r>
              <a:rPr lang="ru-RU" dirty="0" err="1"/>
              <a:t>історична</a:t>
            </a:r>
            <a:r>
              <a:rPr lang="ru-RU" dirty="0"/>
              <a:t>;</a:t>
            </a:r>
          </a:p>
          <a:p>
            <a:r>
              <a:rPr lang="ru-RU" dirty="0" err="1"/>
              <a:t>мистецька</a:t>
            </a:r>
            <a:r>
              <a:rPr lang="ru-RU" dirty="0"/>
              <a:t>;</a:t>
            </a:r>
          </a:p>
          <a:p>
            <a:r>
              <a:rPr lang="ru-RU" dirty="0" err="1"/>
              <a:t>фізична</a:t>
            </a:r>
            <a:r>
              <a:rPr lang="ru-RU" dirty="0"/>
              <a:t> культура.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09652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Абетка</a:t>
            </a:r>
            <a:r>
              <a:rPr lang="ru-RU" dirty="0"/>
              <a:t> директора </a:t>
            </a:r>
            <a:r>
              <a:rPr lang="ru-RU" dirty="0" err="1"/>
              <a:t>школи</a:t>
            </a:r>
            <a:r>
              <a:rPr lang="ru-RU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Абетка</a:t>
            </a:r>
            <a:r>
              <a:rPr lang="ru-RU" dirty="0" smtClean="0"/>
              <a:t> </a:t>
            </a:r>
            <a:r>
              <a:rPr lang="ru-RU" dirty="0"/>
              <a:t>директора </a:t>
            </a:r>
            <a:r>
              <a:rPr lang="ru-RU" dirty="0" err="1"/>
              <a:t>школи</a:t>
            </a:r>
            <a:r>
              <a:rPr lang="ru-RU" dirty="0"/>
              <a:t> </a:t>
            </a:r>
            <a:r>
              <a:rPr lang="ru-RU" u="sng" dirty="0">
                <a:solidFill>
                  <a:srgbClr val="92D050"/>
                </a:solidFill>
              </a:rPr>
              <a:t>https://mon.gov.ua/storage/app/media/Serpneva%20conferentcia/2019/posibniki/abetka%20dlya%20directora.pdf</a:t>
            </a:r>
          </a:p>
        </p:txBody>
      </p:sp>
    </p:spTree>
    <p:extLst>
      <p:ext uri="{BB962C8B-B14F-4D97-AF65-F5344CB8AC3E}">
        <p14:creationId xmlns:p14="http://schemas.microsoft.com/office/powerpoint/2010/main" val="22335153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Інтернет-ресурси</a:t>
            </a:r>
            <a:r>
              <a:rPr lang="ru-RU" dirty="0"/>
              <a:t> для </a:t>
            </a:r>
            <a:r>
              <a:rPr lang="ru-RU" dirty="0" err="1"/>
              <a:t>вчителя</a:t>
            </a:r>
            <a:r>
              <a:rPr lang="ru-RU" dirty="0"/>
              <a:t> математики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Інтернет-ресурси</a:t>
            </a:r>
            <a:r>
              <a:rPr lang="ru-RU" dirty="0"/>
              <a:t> для </a:t>
            </a:r>
            <a:r>
              <a:rPr lang="ru-RU" dirty="0" err="1"/>
              <a:t>вчителя</a:t>
            </a:r>
            <a:r>
              <a:rPr lang="ru-RU" dirty="0"/>
              <a:t> </a:t>
            </a:r>
            <a:r>
              <a:rPr lang="ru-RU" dirty="0" smtClean="0"/>
              <a:t>математики (</a:t>
            </a:r>
            <a:r>
              <a:rPr lang="ru-RU" dirty="0" err="1" smtClean="0"/>
              <a:t>Корисні</a:t>
            </a:r>
            <a:r>
              <a:rPr lang="ru-RU" dirty="0" smtClean="0"/>
              <a:t> </a:t>
            </a:r>
            <a:r>
              <a:rPr lang="ru-RU" dirty="0" err="1" smtClean="0"/>
              <a:t>посилання</a:t>
            </a:r>
            <a:r>
              <a:rPr lang="ru-RU" dirty="0" smtClean="0"/>
              <a:t>)</a:t>
            </a:r>
            <a:endParaRPr lang="ru-RU" dirty="0"/>
          </a:p>
          <a:p>
            <a:r>
              <a:rPr lang="en-US" u="sng" dirty="0">
                <a:solidFill>
                  <a:srgbClr val="92D050"/>
                </a:solidFill>
              </a:rPr>
              <a:t>https://www.ippo.if.ua/predmety/matematyka/index.php?r=site/anot&amp;id=539</a:t>
            </a:r>
            <a:endParaRPr lang="ru-RU" u="sng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433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Для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освітньої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визначено</a:t>
            </a:r>
            <a:r>
              <a:rPr lang="ru-RU" dirty="0"/>
              <a:t>:</a:t>
            </a:r>
          </a:p>
          <a:p>
            <a:r>
              <a:rPr lang="ru-RU" dirty="0"/>
              <a:t>мету, </a:t>
            </a:r>
            <a:r>
              <a:rPr lang="ru-RU" dirty="0" err="1"/>
              <a:t>єдину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;</a:t>
            </a:r>
          </a:p>
          <a:p>
            <a:r>
              <a:rPr lang="ru-RU" dirty="0" err="1"/>
              <a:t>компетентнісний</a:t>
            </a:r>
            <a:r>
              <a:rPr lang="ru-RU" dirty="0"/>
              <a:t> </a:t>
            </a:r>
            <a:r>
              <a:rPr lang="ru-RU" dirty="0" err="1"/>
              <a:t>потенціал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позначає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освітньої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формувати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ключові</a:t>
            </a:r>
            <a:r>
              <a:rPr lang="ru-RU" dirty="0"/>
              <a:t> </a:t>
            </a:r>
            <a:r>
              <a:rPr lang="ru-RU" dirty="0" err="1"/>
              <a:t>компетентності</a:t>
            </a:r>
            <a:r>
              <a:rPr lang="ru-RU" dirty="0"/>
              <a:t> через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умінь</a:t>
            </a:r>
            <a:r>
              <a:rPr lang="ru-RU" dirty="0"/>
              <a:t> і </a:t>
            </a:r>
            <a:r>
              <a:rPr lang="ru-RU" dirty="0" err="1"/>
              <a:t>ставлень</a:t>
            </a:r>
            <a:r>
              <a:rPr lang="ru-RU" dirty="0"/>
              <a:t> та </a:t>
            </a:r>
            <a:r>
              <a:rPr lang="ru-RU" dirty="0" err="1"/>
              <a:t>базові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;</a:t>
            </a:r>
          </a:p>
          <a:p>
            <a:r>
              <a:rPr lang="ru-RU" dirty="0" err="1"/>
              <a:t>обов’язкові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;</a:t>
            </a:r>
          </a:p>
          <a:p>
            <a:r>
              <a:rPr lang="ru-RU" dirty="0" err="1"/>
              <a:t>рекомендовану</a:t>
            </a:r>
            <a:r>
              <a:rPr lang="ru-RU" dirty="0"/>
              <a:t>, </a:t>
            </a:r>
            <a:r>
              <a:rPr lang="ru-RU" dirty="0" err="1"/>
              <a:t>мінімальну</a:t>
            </a:r>
            <a:r>
              <a:rPr lang="ru-RU" dirty="0"/>
              <a:t> та </a:t>
            </a:r>
            <a:r>
              <a:rPr lang="ru-RU" dirty="0" err="1"/>
              <a:t>максимальну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годин за циклами </a:t>
            </a:r>
            <a:r>
              <a:rPr lang="ru-RU" dirty="0" err="1"/>
              <a:t>навчання</a:t>
            </a:r>
            <a:r>
              <a:rPr lang="ru-RU" dirty="0"/>
              <a:t> (5—6, 7—9 </a:t>
            </a:r>
            <a:r>
              <a:rPr lang="ru-RU" dirty="0" err="1"/>
              <a:t>класи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3387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обов’язкових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</a:t>
            </a:r>
            <a:r>
              <a:rPr lang="ru-RU" dirty="0" err="1"/>
              <a:t>складаються</a:t>
            </a:r>
            <a:r>
              <a:rPr lang="ru-RU" dirty="0"/>
              <a:t> з таких </a:t>
            </a:r>
            <a:r>
              <a:rPr lang="ru-RU" dirty="0" err="1"/>
              <a:t>компонентів</a:t>
            </a:r>
            <a:r>
              <a:rPr lang="ru-RU" dirty="0"/>
              <a:t>:</a:t>
            </a:r>
          </a:p>
          <a:p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охоплюють</a:t>
            </a:r>
            <a:r>
              <a:rPr lang="ru-RU" dirty="0"/>
              <a:t> </a:t>
            </a:r>
            <a:r>
              <a:rPr lang="ru-RU" dirty="0" err="1"/>
              <a:t>споріднені</a:t>
            </a:r>
            <a:r>
              <a:rPr lang="ru-RU" dirty="0"/>
              <a:t>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;</a:t>
            </a:r>
          </a:p>
          <a:p>
            <a:r>
              <a:rPr lang="ru-RU" dirty="0" err="1"/>
              <a:t>спільні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, через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реалізується</a:t>
            </a:r>
            <a:r>
              <a:rPr lang="ru-RU" dirty="0"/>
              <a:t> </a:t>
            </a:r>
            <a:r>
              <a:rPr lang="ru-RU" dirty="0" err="1"/>
              <a:t>компетентнісний</a:t>
            </a:r>
            <a:r>
              <a:rPr lang="ru-RU" dirty="0"/>
              <a:t> </a:t>
            </a:r>
            <a:r>
              <a:rPr lang="ru-RU" dirty="0" err="1"/>
              <a:t>потенціал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;</a:t>
            </a:r>
          </a:p>
          <a:p>
            <a:r>
              <a:rPr lang="ru-RU" dirty="0" err="1"/>
              <a:t>конкретні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прогрес</a:t>
            </a:r>
            <a:r>
              <a:rPr lang="ru-RU" dirty="0"/>
              <a:t> за </a:t>
            </a:r>
            <a:r>
              <a:rPr lang="ru-RU" dirty="0" err="1"/>
              <a:t>освітніми</a:t>
            </a:r>
            <a:r>
              <a:rPr lang="ru-RU" dirty="0"/>
              <a:t> циклами;</a:t>
            </a:r>
          </a:p>
          <a:p>
            <a:r>
              <a:rPr lang="ru-RU" dirty="0" err="1"/>
              <a:t>орієнтири</a:t>
            </a:r>
            <a:r>
              <a:rPr lang="ru-RU" dirty="0"/>
              <a:t> для </a:t>
            </a:r>
            <a:r>
              <a:rPr lang="ru-RU" dirty="0" err="1"/>
              <a:t>оцінювання</a:t>
            </a:r>
            <a:r>
              <a:rPr lang="ru-RU" dirty="0"/>
              <a:t>,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учнями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на </a:t>
            </a:r>
            <a:r>
              <a:rPr lang="ru-RU" dirty="0" err="1"/>
              <a:t>завершення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циклу.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7586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Метою </a:t>
            </a:r>
            <a:r>
              <a:rPr lang="ru-RU" dirty="0" err="1"/>
              <a:t>математичної</a:t>
            </a:r>
            <a:r>
              <a:rPr lang="ru-RU" dirty="0"/>
              <a:t> </a:t>
            </a:r>
            <a:r>
              <a:rPr lang="ru-RU" dirty="0" err="1"/>
              <a:t>освітньої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є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</a:t>
            </a:r>
            <a:r>
              <a:rPr lang="ru-RU" dirty="0" err="1"/>
              <a:t>учня</a:t>
            </a:r>
            <a:r>
              <a:rPr lang="ru-RU" dirty="0"/>
              <a:t> через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математичної</a:t>
            </a:r>
            <a:r>
              <a:rPr lang="ru-RU" dirty="0"/>
              <a:t> </a:t>
            </a:r>
            <a:r>
              <a:rPr lang="ru-RU" dirty="0" err="1"/>
              <a:t>компетентності</a:t>
            </a:r>
            <a:r>
              <a:rPr lang="ru-RU" dirty="0"/>
              <a:t> у </a:t>
            </a:r>
            <a:r>
              <a:rPr lang="ru-RU" dirty="0" err="1"/>
              <a:t>взаємозв’язку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ключовими</a:t>
            </a:r>
            <a:r>
              <a:rPr lang="ru-RU" dirty="0"/>
              <a:t> компетентностями для </a:t>
            </a:r>
            <a:r>
              <a:rPr lang="ru-RU" dirty="0" err="1"/>
              <a:t>успішної</a:t>
            </a:r>
            <a:r>
              <a:rPr lang="ru-RU" dirty="0"/>
              <a:t> </a:t>
            </a:r>
            <a:r>
              <a:rPr lang="ru-RU" dirty="0" err="1"/>
              <a:t>освітньої</a:t>
            </a:r>
            <a:r>
              <a:rPr lang="ru-RU" dirty="0"/>
              <a:t> та </a:t>
            </a:r>
            <a:r>
              <a:rPr lang="ru-RU" dirty="0" err="1"/>
              <a:t>подальшої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впродовж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удосконалення</a:t>
            </a:r>
            <a:r>
              <a:rPr lang="ru-RU" dirty="0"/>
              <a:t> </a:t>
            </a:r>
            <a:r>
              <a:rPr lang="ru-RU" dirty="0" err="1"/>
              <a:t>вміння</a:t>
            </a:r>
            <a:r>
              <a:rPr lang="ru-RU" dirty="0"/>
              <a:t> </a:t>
            </a:r>
            <a:r>
              <a:rPr lang="ru-RU" dirty="0" err="1"/>
              <a:t>розв’язувати</a:t>
            </a:r>
            <a:r>
              <a:rPr lang="ru-RU" dirty="0"/>
              <a:t> </a:t>
            </a:r>
            <a:r>
              <a:rPr lang="ru-RU" dirty="0" err="1"/>
              <a:t>математичні</a:t>
            </a:r>
            <a:r>
              <a:rPr lang="ru-RU" dirty="0"/>
              <a:t> та </a:t>
            </a:r>
            <a:r>
              <a:rPr lang="ru-RU" dirty="0" err="1"/>
              <a:t>практичні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;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логічного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 та </a:t>
            </a:r>
            <a:r>
              <a:rPr lang="ru-RU" dirty="0" err="1"/>
              <a:t>психічних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;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математики в </a:t>
            </a:r>
            <a:r>
              <a:rPr lang="ru-RU" dirty="0" err="1"/>
              <a:t>особистому</a:t>
            </a:r>
            <a:r>
              <a:rPr lang="ru-RU" dirty="0"/>
              <a:t> та </a:t>
            </a:r>
            <a:r>
              <a:rPr lang="ru-RU" dirty="0" err="1"/>
              <a:t>суспільному</a:t>
            </a:r>
            <a:r>
              <a:rPr lang="ru-RU" dirty="0"/>
              <a:t> </a:t>
            </a:r>
            <a:r>
              <a:rPr lang="ru-RU" dirty="0" err="1"/>
              <a:t>житті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0802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Компетентнісний</a:t>
            </a:r>
            <a:r>
              <a:rPr lang="ru-RU" dirty="0"/>
              <a:t> </a:t>
            </a:r>
            <a:r>
              <a:rPr lang="ru-RU" dirty="0" err="1"/>
              <a:t>потенціал</a:t>
            </a:r>
            <a:r>
              <a:rPr lang="ru-RU" dirty="0"/>
              <a:t> </a:t>
            </a:r>
            <a:r>
              <a:rPr lang="ru-RU" dirty="0" err="1"/>
              <a:t>математичної</a:t>
            </a:r>
            <a:r>
              <a:rPr lang="ru-RU" dirty="0"/>
              <a:t> </a:t>
            </a:r>
            <a:r>
              <a:rPr lang="ru-RU" dirty="0" err="1"/>
              <a:t>освітньої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та </a:t>
            </a:r>
            <a:r>
              <a:rPr lang="ru-RU" dirty="0" err="1"/>
              <a:t>базові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зазначені</a:t>
            </a:r>
            <a:r>
              <a:rPr lang="ru-RU" dirty="0"/>
              <a:t> в </a:t>
            </a:r>
            <a:r>
              <a:rPr lang="ru-RU" dirty="0" err="1"/>
              <a:t>додатку</a:t>
            </a:r>
            <a:r>
              <a:rPr lang="ru-RU" dirty="0"/>
              <a:t> 7.</a:t>
            </a:r>
          </a:p>
          <a:p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обов’язкових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з </a:t>
            </a:r>
            <a:r>
              <a:rPr lang="ru-RU" dirty="0" err="1"/>
              <a:t>математичної</a:t>
            </a:r>
            <a:r>
              <a:rPr lang="ru-RU" dirty="0"/>
              <a:t> </a:t>
            </a:r>
            <a:r>
              <a:rPr lang="ru-RU" dirty="0" err="1"/>
              <a:t>освітньої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зазначені</a:t>
            </a:r>
            <a:r>
              <a:rPr lang="ru-RU" dirty="0"/>
              <a:t> в </a:t>
            </a:r>
            <a:r>
              <a:rPr lang="ru-RU" dirty="0" err="1"/>
              <a:t>додатку</a:t>
            </a:r>
            <a:r>
              <a:rPr lang="ru-RU" dirty="0"/>
              <a:t> 8 і </a:t>
            </a:r>
            <a:r>
              <a:rPr lang="ru-RU" dirty="0" err="1"/>
              <a:t>передбачають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учень</a:t>
            </a:r>
            <a:r>
              <a:rPr lang="ru-RU" dirty="0"/>
              <a:t>:</a:t>
            </a:r>
          </a:p>
          <a:p>
            <a:r>
              <a:rPr lang="ru-RU" dirty="0" err="1"/>
              <a:t>досліджує</a:t>
            </a:r>
            <a:r>
              <a:rPr lang="ru-RU" dirty="0"/>
              <a:t> </a:t>
            </a:r>
            <a:r>
              <a:rPr lang="ru-RU" dirty="0" err="1"/>
              <a:t>проблемні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та </a:t>
            </a:r>
            <a:r>
              <a:rPr lang="ru-RU" dirty="0" err="1"/>
              <a:t>виокремлює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розв’язувати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математичних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;</a:t>
            </a:r>
          </a:p>
          <a:p>
            <a:r>
              <a:rPr lang="ru-RU" dirty="0" err="1"/>
              <a:t>моделює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і </a:t>
            </a:r>
            <a:r>
              <a:rPr lang="ru-RU" dirty="0" err="1"/>
              <a:t>ситуації</a:t>
            </a:r>
            <a:r>
              <a:rPr lang="ru-RU" dirty="0"/>
              <a:t>, </a:t>
            </a:r>
            <a:r>
              <a:rPr lang="ru-RU" dirty="0" err="1"/>
              <a:t>розробляє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, </a:t>
            </a:r>
            <a:r>
              <a:rPr lang="ru-RU" dirty="0" err="1"/>
              <a:t>плани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для </a:t>
            </a:r>
            <a:r>
              <a:rPr lang="ru-RU" dirty="0" err="1"/>
              <a:t>розв’язання</a:t>
            </a:r>
            <a:r>
              <a:rPr lang="ru-RU" dirty="0"/>
              <a:t> проблем;</a:t>
            </a:r>
          </a:p>
          <a:p>
            <a:r>
              <a:rPr lang="ru-RU" dirty="0"/>
              <a:t>критично </a:t>
            </a:r>
            <a:r>
              <a:rPr lang="ru-RU" dirty="0" err="1"/>
              <a:t>оцінює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і результат </a:t>
            </a:r>
            <a:r>
              <a:rPr lang="ru-RU" dirty="0" err="1"/>
              <a:t>розв’язання</a:t>
            </a:r>
            <a:r>
              <a:rPr lang="ru-RU" dirty="0"/>
              <a:t> проблем;</a:t>
            </a:r>
          </a:p>
          <a:p>
            <a:r>
              <a:rPr lang="ru-RU" dirty="0" err="1"/>
              <a:t>розвиває</a:t>
            </a:r>
            <a:r>
              <a:rPr lang="ru-RU" dirty="0"/>
              <a:t> </a:t>
            </a:r>
            <a:r>
              <a:rPr lang="ru-RU" dirty="0" err="1"/>
              <a:t>математичне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 для </a:t>
            </a:r>
            <a:r>
              <a:rPr lang="ru-RU" dirty="0" err="1"/>
              <a:t>пізнання</a:t>
            </a:r>
            <a:r>
              <a:rPr lang="ru-RU" dirty="0"/>
              <a:t> і </a:t>
            </a:r>
            <a:r>
              <a:rPr lang="ru-RU" dirty="0" err="1"/>
              <a:t>перетворення</a:t>
            </a:r>
            <a:r>
              <a:rPr lang="ru-RU" dirty="0"/>
              <a:t> </a:t>
            </a:r>
            <a:r>
              <a:rPr lang="ru-RU" dirty="0" err="1"/>
              <a:t>дійсності</a:t>
            </a:r>
            <a:r>
              <a:rPr lang="ru-RU" dirty="0"/>
              <a:t>, </a:t>
            </a:r>
            <a:r>
              <a:rPr lang="ru-RU" dirty="0" err="1"/>
              <a:t>володіє</a:t>
            </a:r>
            <a:r>
              <a:rPr lang="ru-RU" dirty="0"/>
              <a:t> </a:t>
            </a:r>
            <a:r>
              <a:rPr lang="ru-RU" dirty="0" err="1"/>
              <a:t>математичною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4913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Пілотні</a:t>
            </a:r>
            <a:r>
              <a:rPr lang="ru-RU" dirty="0"/>
              <a:t> </a:t>
            </a:r>
            <a:r>
              <a:rPr lang="ru-RU" dirty="0" err="1"/>
              <a:t>класи</a:t>
            </a:r>
            <a:r>
              <a:rPr lang="ru-RU" dirty="0"/>
              <a:t> НУШ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/>
              <a:t>Методичні</a:t>
            </a:r>
            <a:r>
              <a:rPr lang="ru-RU" dirty="0"/>
              <a:t> </a:t>
            </a:r>
            <a:r>
              <a:rPr lang="ru-RU" dirty="0" err="1"/>
              <a:t>рекомендації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у </a:t>
            </a:r>
            <a:r>
              <a:rPr lang="ru-RU" dirty="0" err="1"/>
              <a:t>першому</a:t>
            </a:r>
            <a:r>
              <a:rPr lang="ru-RU" dirty="0"/>
              <a:t> (адаптивному) </a:t>
            </a:r>
            <a:r>
              <a:rPr lang="ru-RU" dirty="0" err="1"/>
              <a:t>циклі</a:t>
            </a:r>
            <a:r>
              <a:rPr lang="ru-RU" dirty="0"/>
              <a:t> / 5 </a:t>
            </a:r>
            <a:r>
              <a:rPr lang="ru-RU" dirty="0" err="1"/>
              <a:t>класах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за </a:t>
            </a:r>
            <a:r>
              <a:rPr lang="ru-RU" dirty="0" err="1"/>
              <a:t>Державним</a:t>
            </a:r>
            <a:r>
              <a:rPr lang="ru-RU" dirty="0"/>
              <a:t> стандартом </a:t>
            </a:r>
            <a:r>
              <a:rPr lang="ru-RU" dirty="0" err="1"/>
              <a:t>базової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 «Нова </a:t>
            </a:r>
            <a:r>
              <a:rPr lang="ru-RU" dirty="0" err="1"/>
              <a:t>українська</a:t>
            </a:r>
            <a:r>
              <a:rPr lang="ru-RU" dirty="0"/>
              <a:t> школа»</a:t>
            </a:r>
          </a:p>
          <a:p>
            <a:r>
              <a:rPr lang="ru-RU" dirty="0"/>
              <a:t> </a:t>
            </a:r>
            <a:r>
              <a:rPr lang="en-US" dirty="0">
                <a:hlinkClick r:id="rId2"/>
              </a:rPr>
              <a:t>https://www.schoollife.org.ua/metodychni-rekomendatsiyi-shhodo-osoblyvostej-organizatsiyi-osvitnogo-protsesu-5-klasah-nush</a:t>
            </a:r>
            <a:r>
              <a:rPr lang="en-US" dirty="0" smtClean="0">
                <a:hlinkClick r:id="rId2"/>
              </a:rPr>
              <a:t>/</a:t>
            </a:r>
            <a:endParaRPr lang="uk-UA" dirty="0" smtClean="0"/>
          </a:p>
          <a:p>
            <a:r>
              <a:rPr lang="ru-RU" dirty="0"/>
              <a:t>6.	</a:t>
            </a:r>
            <a:r>
              <a:rPr lang="ru-RU" dirty="0" err="1"/>
              <a:t>Модельні</a:t>
            </a:r>
            <a:r>
              <a:rPr lang="ru-RU" dirty="0"/>
              <a:t> </a:t>
            </a:r>
            <a:r>
              <a:rPr lang="ru-RU" dirty="0" err="1"/>
              <a:t>навчальні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математичної</a:t>
            </a:r>
            <a:r>
              <a:rPr lang="ru-RU" dirty="0"/>
              <a:t> </a:t>
            </a:r>
            <a:r>
              <a:rPr lang="ru-RU" dirty="0" err="1"/>
              <a:t>освітньої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2021 </a:t>
            </a:r>
            <a:r>
              <a:rPr lang="ru-RU" dirty="0" err="1"/>
              <a:t>рік</a:t>
            </a:r>
            <a:endParaRPr lang="ru-RU" dirty="0"/>
          </a:p>
          <a:p>
            <a:r>
              <a:rPr lang="ru-RU" dirty="0" smtClean="0">
                <a:hlinkClick r:id="rId3"/>
              </a:rPr>
              <a:t>https://mon.gov.ua/ua/osvita/zagalna-serednya-osvita/navchalni-programi/modelni-navchalni-programi-dlya-5-9-klasiv-novoyi-ukrayinskoyi-shkoli-zaprovadzhuyutsya-poetapno-z-2022-roku</a:t>
            </a:r>
            <a:endParaRPr lang="ru-RU" dirty="0" smtClean="0"/>
          </a:p>
          <a:p>
            <a:r>
              <a:rPr lang="ru-RU" dirty="0" smtClean="0"/>
              <a:t>7.	</a:t>
            </a:r>
            <a:r>
              <a:rPr lang="ru-RU" dirty="0" err="1" smtClean="0"/>
              <a:t>Презентації</a:t>
            </a:r>
            <a:r>
              <a:rPr lang="ru-RU" dirty="0" smtClean="0"/>
              <a:t> </a:t>
            </a:r>
            <a:r>
              <a:rPr lang="ru-RU" dirty="0" err="1" smtClean="0"/>
              <a:t>модельних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r>
              <a:rPr lang="ru-RU" dirty="0" smtClean="0"/>
              <a:t>  </a:t>
            </a:r>
            <a:r>
              <a:rPr lang="ru-RU" dirty="0" err="1" smtClean="0"/>
              <a:t>математичної</a:t>
            </a:r>
            <a:r>
              <a:rPr lang="ru-RU" dirty="0" smtClean="0"/>
              <a:t> </a:t>
            </a:r>
            <a:r>
              <a:rPr lang="ru-RU" dirty="0" err="1" smtClean="0"/>
              <a:t>освітньої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2021 </a:t>
            </a:r>
            <a:r>
              <a:rPr lang="ru-RU" dirty="0" err="1" smtClean="0"/>
              <a:t>рік</a:t>
            </a:r>
            <a:endParaRPr lang="ru-RU" dirty="0" smtClean="0"/>
          </a:p>
          <a:p>
            <a:r>
              <a:rPr lang="ru-RU" u="sng" dirty="0" smtClean="0">
                <a:solidFill>
                  <a:srgbClr val="92D050"/>
                </a:solidFill>
              </a:rPr>
              <a:t> https://imzo.gov.ua/matematychna-osvitnia-haluz/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39180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3617</Words>
  <Application>Microsoft Office PowerPoint</Application>
  <PresentationFormat>Произвольный</PresentationFormat>
  <Paragraphs>175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Тема Office</vt:lpstr>
      <vt:lpstr>Актуальні питання  щодо викладання  математики у 2021/2022 навчальному році</vt:lpstr>
      <vt:lpstr>Презентация PowerPoint</vt:lpstr>
      <vt:lpstr>Пілотні класи НУШ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Пілотні класи НУШ</vt:lpstr>
      <vt:lpstr>Презентация PowerPoint</vt:lpstr>
      <vt:lpstr>Рекомендовані форми організації начального процесу</vt:lpstr>
      <vt:lpstr>Презентация PowerPoint</vt:lpstr>
      <vt:lpstr>Особливості програм </vt:lpstr>
      <vt:lpstr> Підручники та посібники: </vt:lpstr>
      <vt:lpstr>Презентация PowerPoint</vt:lpstr>
      <vt:lpstr>Кількість годин на вивчення математики </vt:lpstr>
      <vt:lpstr>Календарно-тематичне та поурочне планування </vt:lpstr>
      <vt:lpstr>Календарно-тематичне планування </vt:lpstr>
      <vt:lpstr>Повторення на початок року</vt:lpstr>
      <vt:lpstr>Презентация PowerPoint</vt:lpstr>
      <vt:lpstr>Презентация PowerPoint</vt:lpstr>
      <vt:lpstr> Орієнтовні вимоги до виконання письмових робіт і перевірки зошитів з природничо-математичних дисциплін у 5-11 класах    27.12.2000, № 1/9—529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Рекомендації щодо підготовки до зовнішнього незалежного оцінювання з математики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Санітарний регламент для закладів загальної середньої освіти  </vt:lpstr>
      <vt:lpstr>Презентация PowerPoint</vt:lpstr>
      <vt:lpstr>ГІГІЄНІЧНІ ПРАВИЛА  складання розкладу навчальних занять </vt:lpstr>
      <vt:lpstr>Абетка директора школи </vt:lpstr>
      <vt:lpstr>Інтернет-ресурси для вчителя математики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Sea</cp:lastModifiedBy>
  <cp:revision>27</cp:revision>
  <dcterms:created xsi:type="dcterms:W3CDTF">2020-07-05T17:04:43Z</dcterms:created>
  <dcterms:modified xsi:type="dcterms:W3CDTF">2021-08-19T02:57:11Z</dcterms:modified>
</cp:coreProperties>
</file>