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282" r:id="rId3"/>
    <p:sldId id="285" r:id="rId4"/>
    <p:sldId id="311" r:id="rId5"/>
    <p:sldId id="298" r:id="rId6"/>
    <p:sldId id="299" r:id="rId7"/>
    <p:sldId id="290" r:id="rId8"/>
    <p:sldId id="297" r:id="rId9"/>
    <p:sldId id="292" r:id="rId10"/>
    <p:sldId id="293" r:id="rId11"/>
    <p:sldId id="300" r:id="rId12"/>
    <p:sldId id="301" r:id="rId13"/>
    <p:sldId id="302" r:id="rId14"/>
    <p:sldId id="312" r:id="rId15"/>
    <p:sldId id="296" r:id="rId16"/>
    <p:sldId id="304" r:id="rId17"/>
    <p:sldId id="306" r:id="rId18"/>
    <p:sldId id="307" r:id="rId19"/>
    <p:sldId id="303" r:id="rId20"/>
    <p:sldId id="309" r:id="rId21"/>
    <p:sldId id="310" r:id="rId22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7" autoAdjust="0"/>
  </p:normalViewPr>
  <p:slideViewPr>
    <p:cSldViewPr>
      <p:cViewPr>
        <p:scale>
          <a:sx n="50" d="100"/>
          <a:sy n="50" d="100"/>
        </p:scale>
        <p:origin x="-1944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Організація навчального заняття з математики в умовах НУШ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860032" y="5013176"/>
            <a:ext cx="38967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 досвіду роботи вчителя математики</a:t>
            </a:r>
          </a:p>
          <a:p>
            <a:r>
              <a:rPr lang="uk-UA" dirty="0" err="1" smtClean="0"/>
              <a:t>Ямницького</a:t>
            </a:r>
            <a:r>
              <a:rPr lang="uk-UA" dirty="0" smtClean="0"/>
              <a:t> ліцею</a:t>
            </a:r>
          </a:p>
          <a:p>
            <a:r>
              <a:rPr lang="uk-UA" dirty="0" err="1" smtClean="0"/>
              <a:t>Ямницької</a:t>
            </a:r>
            <a:r>
              <a:rPr lang="uk-UA" dirty="0" smtClean="0"/>
              <a:t> сільської ради</a:t>
            </a:r>
          </a:p>
          <a:p>
            <a:r>
              <a:rPr lang="uk-UA" dirty="0" smtClean="0"/>
              <a:t>Івано-Франківської області</a:t>
            </a:r>
          </a:p>
          <a:p>
            <a:r>
              <a:rPr lang="uk-UA" dirty="0" smtClean="0"/>
              <a:t>Надії </a:t>
            </a:r>
            <a:r>
              <a:rPr lang="uk-UA" dirty="0" err="1" smtClean="0"/>
              <a:t>Вацеби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22530" name="AutoShape 2" descr="Лучшие приложения для учёбы. Часть 1: Математика — Ferra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Лучшие приложения для учёбы. Часть 1: Математика — Ferra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3105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-1452" b="5617"/>
          <a:stretch>
            <a:fillRect/>
          </a:stretch>
        </p:blipFill>
        <p:spPr bwMode="auto">
          <a:xfrm>
            <a:off x="179512" y="188640"/>
            <a:ext cx="896448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3569" y="548680"/>
          <a:ext cx="7632848" cy="1639348"/>
        </p:xfrm>
        <a:graphic>
          <a:graphicData uri="http://schemas.openxmlformats.org/drawingml/2006/table">
            <a:tbl>
              <a:tblPr/>
              <a:tblGrid>
                <a:gridCol w="4119094"/>
                <a:gridCol w="3513754"/>
              </a:tblGrid>
              <a:tr h="2841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Оцінювання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здійснює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оцінювання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за роботу на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уроці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Заповнення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листів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самооцінки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за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обраними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критеріями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увагою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до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об'єктивності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оцінювання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самооцінювання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взаємооцінювання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групове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оцінювання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Презентація &quot;Формувальне оцінювання у 2 класі НУШ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64904"/>
            <a:ext cx="5400600" cy="405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43608" y="260648"/>
          <a:ext cx="7632848" cy="903256"/>
        </p:xfrm>
        <a:graphic>
          <a:graphicData uri="http://schemas.openxmlformats.org/drawingml/2006/table">
            <a:tbl>
              <a:tblPr/>
              <a:tblGrid>
                <a:gridCol w="3870647"/>
                <a:gridCol w="3762201"/>
              </a:tblGrid>
              <a:tr h="284177">
                <a:tc gridSpan="2">
                  <a:txBody>
                    <a:bodyPr/>
                    <a:lstStyle/>
                    <a:p>
                      <a:pPr marL="226695" indent="-22669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Підсумок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уроку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Учитель з'ясовує в учнів, що вони запам'ятали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Рефлексія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ініціатива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виходить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від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учня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 l="17983" t="19598" r="18100" b="14391"/>
          <a:stretch>
            <a:fillRect/>
          </a:stretch>
        </p:blipFill>
        <p:spPr bwMode="auto">
          <a:xfrm>
            <a:off x="1357290" y="1571612"/>
            <a:ext cx="662773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9051" t="36047" r="51579" b="15719"/>
          <a:stretch>
            <a:fillRect/>
          </a:stretch>
        </p:blipFill>
        <p:spPr bwMode="auto">
          <a:xfrm>
            <a:off x="6372200" y="3068960"/>
            <a:ext cx="2443637" cy="342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82" y="2857496"/>
            <a:ext cx="6477003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142852"/>
          <a:ext cx="8358246" cy="1816697"/>
        </p:xfrm>
        <a:graphic>
          <a:graphicData uri="http://schemas.openxmlformats.org/drawingml/2006/table">
            <a:tbl>
              <a:tblPr/>
              <a:tblGrid>
                <a:gridCol w="4071966"/>
                <a:gridCol w="4286280"/>
              </a:tblGrid>
              <a:tr h="2841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Домашнє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7751">
                <a:tc>
                  <a:txBody>
                    <a:bodyPr/>
                    <a:lstStyle/>
                    <a:p>
                      <a:pPr marL="89535" indent="-8953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Учитель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оголошує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коментує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частіше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одне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для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всіх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Домашні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повинні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містити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креативну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складову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яка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дозволить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учневі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виявити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свої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творчі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можливості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за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вибором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диференційовані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) 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обсяг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- не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більше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як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третина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від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опрацьованого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у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класі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 l="1683" r="2153" b="9636"/>
          <a:stretch>
            <a:fillRect/>
          </a:stretch>
        </p:blipFill>
        <p:spPr bwMode="auto">
          <a:xfrm>
            <a:off x="3571868" y="1857364"/>
            <a:ext cx="5429288" cy="286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303" r="21140" b="6250"/>
          <a:stretch>
            <a:fillRect/>
          </a:stretch>
        </p:blipFill>
        <p:spPr bwMode="auto">
          <a:xfrm>
            <a:off x="0" y="0"/>
            <a:ext cx="8640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881686"/>
          <a:ext cx="7920880" cy="3619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3960440"/>
              </a:tblGrid>
              <a:tr h="584203"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Підручник</a:t>
                      </a:r>
                      <a:r>
                        <a:rPr lang="uk-UA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2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508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817" t="13781" r="52132" b="10423"/>
          <a:stretch>
            <a:fillRect/>
          </a:stretch>
        </p:blipFill>
        <p:spPr bwMode="auto">
          <a:xfrm>
            <a:off x="395536" y="1916832"/>
            <a:ext cx="3600400" cy="470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7906" t="57703" r="17819" b="6250"/>
          <a:stretch>
            <a:fillRect/>
          </a:stretch>
        </p:blipFill>
        <p:spPr bwMode="auto">
          <a:xfrm>
            <a:off x="4139952" y="1916832"/>
            <a:ext cx="4392488" cy="201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8740" t="23625" r="19199" b="4517"/>
          <a:stretch>
            <a:fillRect/>
          </a:stretch>
        </p:blipFill>
        <p:spPr bwMode="auto">
          <a:xfrm>
            <a:off x="4788024" y="3645024"/>
            <a:ext cx="3096344" cy="297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00603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5671" t="12191" r="21023" b="7476"/>
          <a:stretch>
            <a:fillRect/>
          </a:stretch>
        </p:blipFill>
        <p:spPr bwMode="auto">
          <a:xfrm>
            <a:off x="4427984" y="692696"/>
            <a:ext cx="3726588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 t="11184" r="13953"/>
          <a:stretch>
            <a:fillRect/>
          </a:stretch>
        </p:blipFill>
        <p:spPr bwMode="auto">
          <a:xfrm>
            <a:off x="6309320" y="2956632"/>
            <a:ext cx="2834680" cy="390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8945" t="8333" r="6054" b="44792"/>
          <a:stretch>
            <a:fillRect/>
          </a:stretch>
        </p:blipFill>
        <p:spPr bwMode="auto">
          <a:xfrm>
            <a:off x="571472" y="4286232"/>
            <a:ext cx="8358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8018"/>
            <a:ext cx="800105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429264"/>
            <a:ext cx="1214422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648866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https://cutt.ly/CHnGLe5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5185"/>
          <a:stretch>
            <a:fillRect/>
          </a:stretch>
        </p:blipFill>
        <p:spPr bwMode="auto">
          <a:xfrm>
            <a:off x="571493" y="571480"/>
            <a:ext cx="857250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786322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6215082"/>
            <a:ext cx="245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https://cutt.ly/FHnHh3X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3707904" cy="278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4096"/>
            <a:ext cx="2987824" cy="39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4148682" cy="553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144" y="2115273"/>
            <a:ext cx="6323856" cy="474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7584" y="332656"/>
          <a:ext cx="7920880" cy="1108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0"/>
              </a:tblGrid>
              <a:tr h="1108923">
                <a:tc>
                  <a:txBody>
                    <a:bodyPr/>
                    <a:lstStyle/>
                    <a:p>
                      <a:r>
                        <a:rPr lang="uk-UA" dirty="0" smtClean="0"/>
                        <a:t>Держаний стандарт</a:t>
                      </a:r>
                      <a:r>
                        <a:rPr lang="uk-UA" baseline="0" dirty="0" smtClean="0"/>
                        <a:t> освіти -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вимоги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до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обов’язкових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результатів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навчання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та компетентностей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здобувача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загальної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середньої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освіти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відповідного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рівня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29531" r="17819" b="8829"/>
          <a:stretch>
            <a:fillRect/>
          </a:stretch>
        </p:blipFill>
        <p:spPr bwMode="auto">
          <a:xfrm>
            <a:off x="971600" y="1628800"/>
            <a:ext cx="716017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939806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23437" t="27083" r="25000" b="30208"/>
          <a:stretch>
            <a:fillRect/>
          </a:stretch>
        </p:blipFill>
        <p:spPr bwMode="auto">
          <a:xfrm>
            <a:off x="-40109" y="785794"/>
            <a:ext cx="896982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881686"/>
          <a:ext cx="7920880" cy="5796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3960440"/>
              </a:tblGrid>
              <a:tr h="5842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Було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Стало</a:t>
                      </a:r>
                      <a:endParaRPr lang="ru-RU" dirty="0"/>
                    </a:p>
                  </a:txBody>
                  <a:tcPr/>
                </a:tc>
              </a:tr>
              <a:tr h="584203">
                <a:tc gridSpan="2">
                  <a:txBody>
                    <a:bodyPr/>
                    <a:lstStyle/>
                    <a:p>
                      <a:r>
                        <a:rPr lang="uk-UA" dirty="0" smtClean="0"/>
                        <a:t>Програма (опубліковано всі</a:t>
                      </a:r>
                      <a:r>
                        <a:rPr lang="uk-UA" baseline="0" dirty="0" smtClean="0"/>
                        <a:t> наявні програми і підручники) </a:t>
                      </a:r>
                      <a:r>
                        <a:rPr lang="en-US" dirty="0" smtClean="0"/>
                        <a:t>https://docs.google.com/spreadsheets/d/1mC99CMln4MEbhW_G4v62ptgK8i0MpJAv/edit#gid=1535241542</a:t>
                      </a:r>
                      <a:r>
                        <a:rPr lang="uk-UA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203">
                <a:tc>
                  <a:txBody>
                    <a:bodyPr/>
                    <a:lstStyle/>
                    <a:p>
                      <a:r>
                        <a:rPr lang="uk-UA" dirty="0" smtClean="0"/>
                        <a:t>Одна для 5-9 класів та</a:t>
                      </a:r>
                      <a:r>
                        <a:rPr lang="uk-UA" baseline="0" dirty="0" smtClean="0"/>
                        <a:t> 10-11 класів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Модельні</a:t>
                      </a:r>
                      <a:r>
                        <a:rPr lang="uk-UA" baseline="0" dirty="0" smtClean="0"/>
                        <a:t> навчальні програми(на вибір із 7) . Причому програми вибираються на цикл навчання: 5-6 клас(адаптаційний цикл), 7-9 клас.</a:t>
                      </a:r>
                      <a:endParaRPr lang="ru-RU" dirty="0"/>
                    </a:p>
                  </a:txBody>
                  <a:tcPr/>
                </a:tc>
              </a:tr>
              <a:tr h="24508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Навчальна програма – це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документ, що визначає послідовність досягнення результатів навчання учнів з навчального предмета (інтегрованого курсу), опис його змісту та видів навчальної діяльності учнів із зазначенням орієнтовної кількості годин, необхідних на їх провадження, та затверджується педагогічною радою закладу освіти.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692695"/>
          <a:ext cx="7344816" cy="5880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3672408"/>
              </a:tblGrid>
              <a:tr h="840094">
                <a:tc>
                  <a:txBody>
                    <a:bodyPr/>
                    <a:lstStyle/>
                    <a:p>
                      <a:r>
                        <a:rPr lang="uk-UA" dirty="0" smtClean="0"/>
                        <a:t>Було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Стало</a:t>
                      </a:r>
                      <a:endParaRPr lang="ru-RU" dirty="0"/>
                    </a:p>
                  </a:txBody>
                  <a:tcPr/>
                </a:tc>
              </a:tr>
              <a:tr h="840094">
                <a:tc gridSpan="2">
                  <a:txBody>
                    <a:bodyPr/>
                    <a:lstStyle/>
                    <a:p>
                      <a:r>
                        <a:rPr lang="uk-UA" b="1" dirty="0" smtClean="0"/>
                        <a:t>Оцінювання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40094">
                <a:tc>
                  <a:txBody>
                    <a:bodyPr/>
                    <a:lstStyle/>
                    <a:p>
                      <a:r>
                        <a:rPr lang="uk-UA" dirty="0" smtClean="0"/>
                        <a:t>Поточне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Поточне</a:t>
                      </a:r>
                      <a:endParaRPr lang="ru-RU" dirty="0"/>
                    </a:p>
                  </a:txBody>
                  <a:tcPr/>
                </a:tc>
              </a:tr>
              <a:tr h="840094">
                <a:tc>
                  <a:txBody>
                    <a:bodyPr/>
                    <a:lstStyle/>
                    <a:p>
                      <a:r>
                        <a:rPr lang="uk-UA" dirty="0" smtClean="0"/>
                        <a:t>Тематичне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Тематичне</a:t>
                      </a:r>
                      <a:endParaRPr lang="ru-RU" dirty="0"/>
                    </a:p>
                  </a:txBody>
                  <a:tcPr/>
                </a:tc>
              </a:tr>
              <a:tr h="840094">
                <a:tc>
                  <a:txBody>
                    <a:bodyPr/>
                    <a:lstStyle/>
                    <a:p>
                      <a:r>
                        <a:rPr lang="uk-UA" dirty="0" smtClean="0"/>
                        <a:t>Семестрове,</a:t>
                      </a:r>
                      <a:r>
                        <a:rPr lang="uk-UA" baseline="0" dirty="0" smtClean="0"/>
                        <a:t> річне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Семестрове,</a:t>
                      </a:r>
                      <a:r>
                        <a:rPr lang="uk-UA" baseline="0" dirty="0" smtClean="0"/>
                        <a:t> річне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8400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Формувальне</a:t>
                      </a:r>
                      <a:r>
                        <a:rPr lang="uk-UA" baseline="0" dirty="0" smtClean="0"/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8400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 групами результатів</a:t>
                      </a:r>
                      <a:r>
                        <a:rPr lang="en-US" dirty="0" smtClean="0"/>
                        <a:t>(</a:t>
                      </a:r>
                      <a:r>
                        <a:rPr lang="uk-UA" dirty="0" smtClean="0">
                          <a:hlinkClick r:id="rId2" action="ppaction://hlinksldjump"/>
                        </a:rPr>
                        <a:t>пропозиці</a:t>
                      </a:r>
                      <a:r>
                        <a:rPr lang="uk-UA" baseline="0" dirty="0" smtClean="0">
                          <a:hlinkClick r:id="rId2" action="ppaction://hlinksldjump"/>
                        </a:rPr>
                        <a:t>я МОН</a:t>
                      </a:r>
                      <a:r>
                        <a:rPr lang="uk-UA" baseline="0" dirty="0" smtClean="0"/>
                        <a:t>, </a:t>
                      </a:r>
                      <a:r>
                        <a:rPr lang="uk-UA" baseline="0" dirty="0" smtClean="0">
                          <a:hlinkClick r:id="rId3" action="ppaction://hlinksldjump"/>
                        </a:rPr>
                        <a:t>наша пропозиція</a:t>
                      </a:r>
                      <a:r>
                        <a:rPr lang="uk-UA" baseline="0" dirty="0" smtClean="0"/>
                        <a:t>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620688"/>
          <a:ext cx="7632848" cy="1690772"/>
        </p:xfrm>
        <a:graphic>
          <a:graphicData uri="http://schemas.openxmlformats.org/drawingml/2006/table">
            <a:tbl>
              <a:tblPr/>
              <a:tblGrid>
                <a:gridCol w="4337918"/>
                <a:gridCol w="3294930"/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Традиційний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урок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48" marR="40648" marT="40648" marB="40648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Сучасний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урок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48" marR="40648" marT="40648" marB="40648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3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157720" algn="l"/>
                        </a:tabLst>
                      </a:pPr>
                      <a:r>
                        <a:rPr lang="ru-RU" sz="1400" i="1" dirty="0" err="1">
                          <a:latin typeface="Times New Roman"/>
                          <a:ea typeface="Times New Roman"/>
                          <a:cs typeface="Times New Roman"/>
                        </a:rPr>
                        <a:t>Пояснення</a:t>
                      </a:r>
                      <a:r>
                        <a:rPr lang="ru-RU" sz="1400" i="1" dirty="0">
                          <a:latin typeface="Times New Roman"/>
                          <a:ea typeface="Times New Roman"/>
                          <a:cs typeface="Times New Roman"/>
                        </a:rPr>
                        <a:t> теми уроку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48" marR="40648" marT="40648" marB="40648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повідомляє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учням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над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чим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вони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працюватимуть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48" marR="40648" marT="40648" marB="40648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висуває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перед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учнями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проблему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48" marR="40648" marT="40648" marB="40648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725" t="19605" r="4065"/>
          <a:stretch>
            <a:fillRect/>
          </a:stretch>
        </p:blipFill>
        <p:spPr bwMode="auto">
          <a:xfrm>
            <a:off x="539552" y="2420888"/>
            <a:ext cx="8136904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3476" t="13541" r="15625" b="7291"/>
          <a:stretch>
            <a:fillRect/>
          </a:stretch>
        </p:blipFill>
        <p:spPr bwMode="auto">
          <a:xfrm>
            <a:off x="4000495" y="2571744"/>
            <a:ext cx="466320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3568" y="620688"/>
          <a:ext cx="7920880" cy="1584176"/>
        </p:xfrm>
        <a:graphic>
          <a:graphicData uri="http://schemas.openxmlformats.org/drawingml/2006/table">
            <a:tbl>
              <a:tblPr/>
              <a:tblGrid>
                <a:gridCol w="4016709"/>
                <a:gridCol w="3904171"/>
              </a:tblGrid>
              <a:tr h="38472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Повідомлення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цілей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завдань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9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Учитель формулює і повідомляє учням, чого вони мають навчитися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Спільно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учнями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чітко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формулює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тему,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мету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очікувані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результати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) уроку за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навідними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запитаннями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dirty="0" smtClean="0"/>
              <a:t> </a:t>
            </a:r>
            <a:r>
              <a:rPr lang="uk-UA" sz="2800" dirty="0" smtClean="0"/>
              <a:t>ЗХД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4144" t="9589" b="50685"/>
          <a:stretch>
            <a:fillRect/>
          </a:stretch>
        </p:blipFill>
        <p:spPr bwMode="auto">
          <a:xfrm>
            <a:off x="1115616" y="3501008"/>
            <a:ext cx="7092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143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dirty="0" smtClean="0"/>
              <a:t> </a:t>
            </a:r>
            <a:r>
              <a:rPr lang="uk-UA" sz="3200" b="1" dirty="0" smtClean="0"/>
              <a:t>Картка на вихід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692696"/>
          <a:ext cx="8280920" cy="1368152"/>
        </p:xfrm>
        <a:graphic>
          <a:graphicData uri="http://schemas.openxmlformats.org/drawingml/2006/table">
            <a:tbl>
              <a:tblPr/>
              <a:tblGrid>
                <a:gridCol w="4199286"/>
                <a:gridCol w="4081634"/>
              </a:tblGrid>
              <a:tr h="40101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Практична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діяльність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7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Під керівництвом учителя учні виконують ряд практичних завдань (частіше застосовується фронтальний метод організації діяльності)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Диференційований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підхід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спільно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груповими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методами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підготовки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017440"/>
            <a:ext cx="2880320" cy="38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4709" t="15027" r="10001" b="5114"/>
          <a:stretch>
            <a:fillRect/>
          </a:stretch>
        </p:blipFill>
        <p:spPr bwMode="auto">
          <a:xfrm>
            <a:off x="4788024" y="3051761"/>
            <a:ext cx="2691235" cy="38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dirty="0" smtClean="0"/>
              <a:t> </a:t>
            </a:r>
            <a:r>
              <a:rPr lang="uk-UA" sz="2400" dirty="0" smtClean="0"/>
              <a:t>Робота в групах</a:t>
            </a:r>
            <a:endParaRPr lang="ru-RU" sz="24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0" y="1196752"/>
            <a:ext cx="6012160" cy="321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esktop\20211223_093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3636911" cy="2727683"/>
          </a:xfrm>
          <a:prstGeom prst="rect">
            <a:avLst/>
          </a:prstGeom>
          <a:noFill/>
        </p:spPr>
      </p:pic>
      <p:pic>
        <p:nvPicPr>
          <p:cNvPr id="5" name="Picture 3" descr="C:\Users\user\Desktop\20211207_083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708920"/>
            <a:ext cx="3240360" cy="243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8229600" cy="1143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dirty="0" smtClean="0"/>
              <a:t>Тестування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304353"/>
            <a:ext cx="8099326" cy="455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214290"/>
          <a:ext cx="7632848" cy="1415506"/>
        </p:xfrm>
        <a:graphic>
          <a:graphicData uri="http://schemas.openxmlformats.org/drawingml/2006/table">
            <a:tbl>
              <a:tblPr/>
              <a:tblGrid>
                <a:gridCol w="4119094"/>
                <a:gridCol w="3513754"/>
              </a:tblGrid>
              <a:tr h="28417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 smtClean="0">
                          <a:latin typeface="Times New Roman"/>
                          <a:ea typeface="Calibri"/>
                          <a:cs typeface="Times New Roman"/>
                        </a:rPr>
                        <a:t>Здійснення</a:t>
                      </a:r>
                      <a:r>
                        <a:rPr lang="ru-RU" sz="1400" b="1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контролю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здійснює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контроль  за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виконанням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роботи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уроці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Calibri"/>
                          <a:ea typeface="Calibri"/>
                          <a:cs typeface="Times New Roman"/>
                        </a:rPr>
                        <a:t>Виробити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Calibri"/>
                          <a:ea typeface="Calibri"/>
                          <a:cs typeface="Times New Roman"/>
                        </a:rPr>
                        <a:t>спільні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Calibri"/>
                          <a:ea typeface="Calibri"/>
                          <a:cs typeface="Times New Roman"/>
                        </a:rPr>
                        <a:t>критерії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Calibri"/>
                          <a:ea typeface="Calibri"/>
                          <a:cs typeface="Times New Roman"/>
                        </a:rPr>
                        <a:t>перевірки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спільно</a:t>
                      </a:r>
                      <a:r>
                        <a:rPr lang="ru-RU" sz="14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14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учнями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91" marR="41791" marT="41791" marB="41791" anchor="ctr"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</TotalTime>
  <Words>362</Words>
  <Application>Microsoft Office PowerPoint</Application>
  <PresentationFormat>Экран (4:3)</PresentationFormat>
  <Paragraphs>58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Організація навчального заняття з математики в умовах НУШ</vt:lpstr>
      <vt:lpstr>Слайд 2</vt:lpstr>
      <vt:lpstr>Слайд 3</vt:lpstr>
      <vt:lpstr>Слайд 4</vt:lpstr>
      <vt:lpstr>Слайд 5</vt:lpstr>
      <vt:lpstr> ЗХД</vt:lpstr>
      <vt:lpstr> Картка на вихід</vt:lpstr>
      <vt:lpstr> Робота в групах</vt:lpstr>
      <vt:lpstr>Тестування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27082018</dc:creator>
  <cp:lastModifiedBy>user</cp:lastModifiedBy>
  <cp:revision>78</cp:revision>
  <dcterms:created xsi:type="dcterms:W3CDTF">2022-01-15T08:04:55Z</dcterms:created>
  <dcterms:modified xsi:type="dcterms:W3CDTF">2022-06-22T06:39:47Z</dcterms:modified>
</cp:coreProperties>
</file>