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2" r:id="rId3"/>
    <p:sldId id="293" r:id="rId4"/>
    <p:sldId id="294" r:id="rId5"/>
    <p:sldId id="295" r:id="rId6"/>
    <p:sldId id="296" r:id="rId7"/>
    <p:sldId id="290" r:id="rId8"/>
    <p:sldId id="297" r:id="rId9"/>
    <p:sldId id="281" r:id="rId10"/>
    <p:sldId id="261" r:id="rId11"/>
    <p:sldId id="275" r:id="rId12"/>
    <p:sldId id="277" r:id="rId13"/>
    <p:sldId id="279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69A00-5217-4761-8014-25596B0C8388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A8808-6BC2-4831-BC52-C17ECBBCB3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ННМЦ “Розвиваюче навчання”</a:t>
            </a:r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rgbClr val="00B050"/>
                </a:solidFill>
              </a:defRPr>
            </a:lvl1pPr>
          </a:lstStyle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rgbClr val="00B050"/>
                </a:solidFill>
              </a:defRPr>
            </a:lvl1pPr>
          </a:lstStyle>
          <a:p>
            <a:r>
              <a:rPr lang="ru-RU" dirty="0" smtClean="0"/>
              <a:t>ННМЦ “</a:t>
            </a:r>
            <a:r>
              <a:rPr lang="ru-RU" dirty="0" err="1" smtClean="0"/>
              <a:t>Розвиваюче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”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rgbClr val="00B050"/>
                </a:solidFill>
              </a:defRPr>
            </a:lvl1pPr>
          </a:lstStyle>
          <a:p>
            <a:fld id="{5BEC5A27-7827-4D09-9881-F39228FBF13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rgbClr val="00B050"/>
          </a:soli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>
                <a:solidFill>
                  <a:srgbClr val="00B050"/>
                </a:solidFill>
                <a:effectLst/>
              </a:rPr>
              <a:t>Діяльнісний</a:t>
            </a:r>
            <a:r>
              <a:rPr lang="uk-UA" dirty="0" smtClean="0">
                <a:solidFill>
                  <a:srgbClr val="00B050"/>
                </a:solidFill>
                <a:effectLst/>
              </a:rPr>
              <a:t> підхід у реалізації Державного стандарту</a:t>
            </a:r>
            <a:endParaRPr lang="ru-RU" dirty="0">
              <a:solidFill>
                <a:srgbClr val="00B050"/>
              </a:solidFill>
              <a:effectLst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ННМЦ “Розвиваюче навчання”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Величина. Число</a:t>
            </a:r>
            <a:br>
              <a:rPr lang="uk-UA" dirty="0" smtClean="0"/>
            </a:br>
            <a:r>
              <a:rPr lang="uk-UA" dirty="0" smtClean="0"/>
              <a:t>(побудова поняття числа)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911725"/>
          </a:xfrm>
        </p:spPr>
        <p:txBody>
          <a:bodyPr/>
          <a:lstStyle/>
          <a:p>
            <a:pPr eaLnBrk="1" hangingPunct="1"/>
            <a:r>
              <a:rPr lang="uk-UA" sz="2000" dirty="0" smtClean="0">
                <a:solidFill>
                  <a:srgbClr val="FF0000"/>
                </a:solidFill>
              </a:rPr>
              <a:t>Вимірювання величин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000" dirty="0" smtClean="0"/>
              <a:t>- міра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000" dirty="0" smtClean="0"/>
              <a:t>- система додаткових мір</a:t>
            </a:r>
          </a:p>
          <a:p>
            <a:pPr eaLnBrk="1" hangingPunct="1"/>
            <a:r>
              <a:rPr lang="uk-UA" sz="2000" dirty="0" smtClean="0">
                <a:solidFill>
                  <a:srgbClr val="FF0000"/>
                </a:solidFill>
              </a:rPr>
              <a:t>Фіксація результату вимірювання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000" dirty="0" smtClean="0"/>
              <a:t>- одноцифрове число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000" dirty="0" smtClean="0"/>
              <a:t>- багатоцифрове число</a:t>
            </a:r>
          </a:p>
          <a:p>
            <a:pPr eaLnBrk="1" hangingPunct="1"/>
            <a:r>
              <a:rPr lang="uk-UA" sz="2000" dirty="0" smtClean="0">
                <a:solidFill>
                  <a:srgbClr val="FF0000"/>
                </a:solidFill>
              </a:rPr>
              <a:t>Конструювання способів дій з числами</a:t>
            </a:r>
            <a:endParaRPr lang="uk-UA" sz="2000" dirty="0" smtClean="0"/>
          </a:p>
          <a:p>
            <a:pPr eaLnBrk="1" hangingPunct="1">
              <a:buFont typeface="Wingdings" pitchFamily="2" charset="2"/>
              <a:buNone/>
            </a:pPr>
            <a:r>
              <a:rPr lang="uk-UA" sz="2000" dirty="0" smtClean="0"/>
              <a:t>- порівняння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000" dirty="0" smtClean="0"/>
              <a:t>- додавання, віднімання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000" dirty="0" smtClean="0"/>
              <a:t>- множення, ділення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z="3800" smtClean="0"/>
              <a:t>Залежність результату вимірювання величини від міри</a:t>
            </a:r>
            <a:endParaRPr lang="ru-RU" sz="3800" smtClean="0"/>
          </a:p>
        </p:txBody>
      </p:sp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/>
          <a:lstStyle/>
          <a:p>
            <a:fld id="{B688DBE2-2300-4DC7-B9C3-D61856656D0E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5603" name="Rectangle 56"/>
          <p:cNvSpPr>
            <a:spLocks noChangeArrowheads="1"/>
          </p:cNvSpPr>
          <p:nvPr/>
        </p:nvSpPr>
        <p:spPr bwMode="auto">
          <a:xfrm>
            <a:off x="946150" y="1970088"/>
            <a:ext cx="2997200" cy="1447800"/>
          </a:xfrm>
          <a:prstGeom prst="rect">
            <a:avLst/>
          </a:prstGeom>
          <a:solidFill>
            <a:srgbClr val="82804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30800" y="1981200"/>
            <a:ext cx="749300" cy="7239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54088" y="1970088"/>
            <a:ext cx="2982912" cy="1458912"/>
            <a:chOff x="601" y="1241"/>
            <a:chExt cx="1879" cy="919"/>
          </a:xfrm>
        </p:grpSpPr>
        <p:sp>
          <p:nvSpPr>
            <p:cNvPr id="25634" name="Rectangle 4"/>
            <p:cNvSpPr>
              <a:spLocks noChangeArrowheads="1"/>
            </p:cNvSpPr>
            <p:nvPr/>
          </p:nvSpPr>
          <p:spPr bwMode="auto">
            <a:xfrm>
              <a:off x="608" y="1248"/>
              <a:ext cx="1872" cy="912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35" name="Rectangle 6"/>
            <p:cNvSpPr>
              <a:spLocks noChangeArrowheads="1"/>
            </p:cNvSpPr>
            <p:nvPr/>
          </p:nvSpPr>
          <p:spPr bwMode="auto">
            <a:xfrm>
              <a:off x="601" y="1241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36" name="Rectangle 7"/>
            <p:cNvSpPr>
              <a:spLocks noChangeArrowheads="1"/>
            </p:cNvSpPr>
            <p:nvPr/>
          </p:nvSpPr>
          <p:spPr bwMode="auto">
            <a:xfrm>
              <a:off x="602" y="1698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37" name="Rectangle 8"/>
            <p:cNvSpPr>
              <a:spLocks noChangeArrowheads="1"/>
            </p:cNvSpPr>
            <p:nvPr/>
          </p:nvSpPr>
          <p:spPr bwMode="auto">
            <a:xfrm>
              <a:off x="1066" y="1242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38" name="Rectangle 9"/>
            <p:cNvSpPr>
              <a:spLocks noChangeArrowheads="1"/>
            </p:cNvSpPr>
            <p:nvPr/>
          </p:nvSpPr>
          <p:spPr bwMode="auto">
            <a:xfrm>
              <a:off x="1066" y="1698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39" name="Rectangle 10"/>
            <p:cNvSpPr>
              <a:spLocks noChangeArrowheads="1"/>
            </p:cNvSpPr>
            <p:nvPr/>
          </p:nvSpPr>
          <p:spPr bwMode="auto">
            <a:xfrm>
              <a:off x="1538" y="1242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40" name="Rectangle 11"/>
            <p:cNvSpPr>
              <a:spLocks noChangeArrowheads="1"/>
            </p:cNvSpPr>
            <p:nvPr/>
          </p:nvSpPr>
          <p:spPr bwMode="auto">
            <a:xfrm>
              <a:off x="1539" y="1699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41" name="Rectangle 12"/>
            <p:cNvSpPr>
              <a:spLocks noChangeArrowheads="1"/>
            </p:cNvSpPr>
            <p:nvPr/>
          </p:nvSpPr>
          <p:spPr bwMode="auto">
            <a:xfrm>
              <a:off x="2003" y="1243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  <p:sp>
          <p:nvSpPr>
            <p:cNvPr id="25642" name="Rectangle 13"/>
            <p:cNvSpPr>
              <a:spLocks noChangeArrowheads="1"/>
            </p:cNvSpPr>
            <p:nvPr/>
          </p:nvSpPr>
          <p:spPr bwMode="auto">
            <a:xfrm>
              <a:off x="2003" y="1699"/>
              <a:ext cx="472" cy="4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2060"/>
                </a:solidFill>
              </a:endParaRPr>
            </a:p>
          </p:txBody>
        </p:sp>
      </p:grpSp>
      <p:sp>
        <p:nvSpPr>
          <p:cNvPr id="25607" name="Text Box 15"/>
          <p:cNvSpPr txBox="1">
            <a:spLocks noChangeArrowheads="1"/>
          </p:cNvSpPr>
          <p:nvPr/>
        </p:nvSpPr>
        <p:spPr bwMode="auto">
          <a:xfrm>
            <a:off x="4595813" y="181133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i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e</a:t>
            </a:r>
            <a:endParaRPr lang="uk-UA" sz="4800" i="1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7531100" y="1914525"/>
            <a:ext cx="685800" cy="8239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48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8</a:t>
            </a:r>
          </a:p>
        </p:txBody>
      </p:sp>
      <p:sp>
        <p:nvSpPr>
          <p:cNvPr id="25613" name="Text Box 21"/>
          <p:cNvSpPr txBox="1">
            <a:spLocks noChangeArrowheads="1"/>
          </p:cNvSpPr>
          <p:nvPr/>
        </p:nvSpPr>
        <p:spPr bwMode="auto">
          <a:xfrm>
            <a:off x="214282" y="1785926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>
                <a:solidFill>
                  <a:srgbClr val="002060"/>
                </a:solidFill>
                <a:cs typeface="Arial" charset="0"/>
              </a:rPr>
              <a:t>A</a:t>
            </a:r>
            <a:endParaRPr lang="uk-UA" sz="440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73750" name="Rectangle 22"/>
          <p:cNvSpPr>
            <a:spLocks noChangeArrowheads="1"/>
          </p:cNvSpPr>
          <p:nvPr/>
        </p:nvSpPr>
        <p:spPr bwMode="auto">
          <a:xfrm>
            <a:off x="5145088" y="3074988"/>
            <a:ext cx="723900" cy="14097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52" name="Text Box 24"/>
          <p:cNvSpPr txBox="1">
            <a:spLocks noChangeArrowheads="1"/>
          </p:cNvSpPr>
          <p:nvPr/>
        </p:nvSpPr>
        <p:spPr bwMode="auto">
          <a:xfrm>
            <a:off x="4635500" y="2879725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i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n</a:t>
            </a:r>
            <a:endParaRPr lang="uk-UA" sz="4800" i="1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3755" name="Rectangle 27"/>
          <p:cNvSpPr>
            <a:spLocks noChangeArrowheads="1"/>
          </p:cNvSpPr>
          <p:nvPr/>
        </p:nvSpPr>
        <p:spPr bwMode="auto">
          <a:xfrm>
            <a:off x="968375" y="1971675"/>
            <a:ext cx="749300" cy="1447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57" name="Rectangle 29"/>
          <p:cNvSpPr>
            <a:spLocks noChangeArrowheads="1"/>
          </p:cNvSpPr>
          <p:nvPr/>
        </p:nvSpPr>
        <p:spPr bwMode="auto">
          <a:xfrm>
            <a:off x="1706563" y="1973263"/>
            <a:ext cx="749300" cy="1447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59" name="Rectangle 31"/>
          <p:cNvSpPr>
            <a:spLocks noChangeArrowheads="1"/>
          </p:cNvSpPr>
          <p:nvPr/>
        </p:nvSpPr>
        <p:spPr bwMode="auto">
          <a:xfrm>
            <a:off x="2455863" y="1973263"/>
            <a:ext cx="749300" cy="1447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61" name="Rectangle 33"/>
          <p:cNvSpPr>
            <a:spLocks noChangeArrowheads="1"/>
          </p:cNvSpPr>
          <p:nvPr/>
        </p:nvSpPr>
        <p:spPr bwMode="auto">
          <a:xfrm>
            <a:off x="3194050" y="1974850"/>
            <a:ext cx="749300" cy="1447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65" name="Rectangle 37"/>
          <p:cNvSpPr>
            <a:spLocks noChangeArrowheads="1"/>
          </p:cNvSpPr>
          <p:nvPr/>
        </p:nvSpPr>
        <p:spPr bwMode="auto">
          <a:xfrm>
            <a:off x="955675" y="1966913"/>
            <a:ext cx="1498600" cy="14605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68" name="Rectangle 40"/>
          <p:cNvSpPr>
            <a:spLocks noChangeArrowheads="1"/>
          </p:cNvSpPr>
          <p:nvPr/>
        </p:nvSpPr>
        <p:spPr bwMode="auto">
          <a:xfrm>
            <a:off x="2455863" y="1968500"/>
            <a:ext cx="1485900" cy="14605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69" name="Rectangle 41"/>
          <p:cNvSpPr>
            <a:spLocks noChangeArrowheads="1"/>
          </p:cNvSpPr>
          <p:nvPr/>
        </p:nvSpPr>
        <p:spPr bwMode="auto">
          <a:xfrm>
            <a:off x="5148263" y="4826000"/>
            <a:ext cx="1485900" cy="1447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73777" name="Text Box 49"/>
          <p:cNvSpPr txBox="1">
            <a:spLocks noChangeArrowheads="1"/>
          </p:cNvSpPr>
          <p:nvPr/>
        </p:nvSpPr>
        <p:spPr bwMode="auto">
          <a:xfrm>
            <a:off x="7532688" y="3325813"/>
            <a:ext cx="685800" cy="8239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4</a:t>
            </a:r>
            <a:endParaRPr lang="uk-UA" sz="480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3778" name="Text Box 50"/>
          <p:cNvSpPr txBox="1">
            <a:spLocks noChangeArrowheads="1"/>
          </p:cNvSpPr>
          <p:nvPr/>
        </p:nvSpPr>
        <p:spPr bwMode="auto">
          <a:xfrm>
            <a:off x="4662488" y="4722813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i="1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k</a:t>
            </a:r>
            <a:endParaRPr lang="uk-UA" sz="4800" i="1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3783" name="Text Box 55"/>
          <p:cNvSpPr txBox="1">
            <a:spLocks noChangeArrowheads="1"/>
          </p:cNvSpPr>
          <p:nvPr/>
        </p:nvSpPr>
        <p:spPr bwMode="auto">
          <a:xfrm>
            <a:off x="7572396" y="4929198"/>
            <a:ext cx="685800" cy="8239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2</a:t>
            </a:r>
            <a:endParaRPr lang="uk-UA" sz="480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3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3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3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37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3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3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73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73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73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73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3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3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3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3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3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8" grpId="0" animBg="1"/>
      <p:bldP spid="73750" grpId="0" animBg="1"/>
      <p:bldP spid="73752" grpId="0"/>
      <p:bldP spid="73755" grpId="0" animBg="1"/>
      <p:bldP spid="73755" grpId="1" animBg="1"/>
      <p:bldP spid="73757" grpId="0" animBg="1"/>
      <p:bldP spid="73757" grpId="1" animBg="1"/>
      <p:bldP spid="73759" grpId="0" animBg="1"/>
      <p:bldP spid="73759" grpId="1" animBg="1"/>
      <p:bldP spid="73761" grpId="0" animBg="1"/>
      <p:bldP spid="73761" grpId="1" animBg="1"/>
      <p:bldP spid="73765" grpId="0" animBg="1"/>
      <p:bldP spid="73768" grpId="0" animBg="1"/>
      <p:bldP spid="73769" grpId="0" animBg="1"/>
      <p:bldP spid="73777" grpId="0" animBg="1"/>
      <p:bldP spid="73778" grpId="0"/>
      <p:bldP spid="737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85786" y="357188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dirty="0" smtClean="0"/>
              <a:t>Багат</a:t>
            </a:r>
            <a:r>
              <a:rPr lang="uk-UA" sz="3600" dirty="0" smtClean="0"/>
              <a:t>оцифрові </a:t>
            </a:r>
            <a:r>
              <a:rPr lang="uk-UA" sz="3600" dirty="0" smtClean="0"/>
              <a:t>числа за десяткового відношення між мірами</a:t>
            </a:r>
            <a:endParaRPr lang="ru-RU" sz="3600" dirty="0" smtClean="0"/>
          </a:p>
        </p:txBody>
      </p:sp>
      <p:sp>
        <p:nvSpPr>
          <p:cNvPr id="36867" name="Номер слайда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7ACBCF3-0BCC-44DE-B706-00CADB0247C6}" type="slidenum">
              <a:rPr lang="ru-RU" sz="1000"/>
              <a:pPr algn="r"/>
              <a:t>12</a:t>
            </a:fld>
            <a:endParaRPr lang="ru-RU" sz="1000"/>
          </a:p>
        </p:txBody>
      </p:sp>
      <p:sp>
        <p:nvSpPr>
          <p:cNvPr id="36868" name="Rectangle 26"/>
          <p:cNvSpPr>
            <a:spLocks noChangeArrowheads="1"/>
          </p:cNvSpPr>
          <p:nvPr/>
        </p:nvSpPr>
        <p:spPr bwMode="auto">
          <a:xfrm>
            <a:off x="1185863" y="2452688"/>
            <a:ext cx="1235075" cy="296862"/>
          </a:xfrm>
          <a:prstGeom prst="rect">
            <a:avLst/>
          </a:prstGeom>
          <a:solidFill>
            <a:srgbClr val="FFCC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69" name="Line 27"/>
          <p:cNvSpPr>
            <a:spLocks noChangeShapeType="1"/>
          </p:cNvSpPr>
          <p:nvPr/>
        </p:nvSpPr>
        <p:spPr bwMode="auto">
          <a:xfrm>
            <a:off x="1428750" y="2452688"/>
            <a:ext cx="0" cy="2968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0" name="Line 28"/>
          <p:cNvSpPr>
            <a:spLocks noChangeShapeType="1"/>
          </p:cNvSpPr>
          <p:nvPr/>
        </p:nvSpPr>
        <p:spPr bwMode="auto">
          <a:xfrm>
            <a:off x="1682750" y="2455863"/>
            <a:ext cx="0" cy="295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1" name="Line 29"/>
          <p:cNvSpPr>
            <a:spLocks noChangeShapeType="1"/>
          </p:cNvSpPr>
          <p:nvPr/>
        </p:nvSpPr>
        <p:spPr bwMode="auto">
          <a:xfrm>
            <a:off x="1931988" y="2454275"/>
            <a:ext cx="0" cy="295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2" name="Line 30"/>
          <p:cNvSpPr>
            <a:spLocks noChangeShapeType="1"/>
          </p:cNvSpPr>
          <p:nvPr/>
        </p:nvSpPr>
        <p:spPr bwMode="auto">
          <a:xfrm>
            <a:off x="2179638" y="2455863"/>
            <a:ext cx="0" cy="295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3" name="Text Box 31"/>
          <p:cNvSpPr txBox="1">
            <a:spLocks noChangeArrowheads="1"/>
          </p:cNvSpPr>
          <p:nvPr/>
        </p:nvSpPr>
        <p:spPr bwMode="auto">
          <a:xfrm>
            <a:off x="1142976" y="1928802"/>
            <a:ext cx="674687" cy="590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400" i="1" dirty="0">
                <a:solidFill>
                  <a:srgbClr val="002060"/>
                </a:solidFill>
                <a:cs typeface="Times New Roman" pitchFamily="18" charset="0"/>
              </a:rPr>
              <a:t>е</a:t>
            </a:r>
            <a:r>
              <a:rPr lang="ru-RU" sz="2400" i="1" baseline="-30000" dirty="0">
                <a:solidFill>
                  <a:srgbClr val="002060"/>
                </a:solidFill>
                <a:cs typeface="Times New Roman" pitchFamily="18" charset="0"/>
              </a:rPr>
              <a:t>1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6874" name="Text Box 32"/>
          <p:cNvSpPr txBox="1">
            <a:spLocks noChangeArrowheads="1"/>
          </p:cNvSpPr>
          <p:nvPr/>
        </p:nvSpPr>
        <p:spPr bwMode="auto">
          <a:xfrm>
            <a:off x="736600" y="2285992"/>
            <a:ext cx="1255713" cy="5191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ru-RU" sz="2400" i="1">
                <a:solidFill>
                  <a:srgbClr val="002060"/>
                </a:solidFill>
                <a:cs typeface="Times New Roman" pitchFamily="18" charset="0"/>
              </a:rPr>
              <a:t>е</a:t>
            </a:r>
            <a:r>
              <a:rPr lang="ru-RU" sz="2400" i="1" baseline="-30000">
                <a:solidFill>
                  <a:srgbClr val="002060"/>
                </a:solidFill>
                <a:cs typeface="Times New Roman" pitchFamily="18" charset="0"/>
              </a:rPr>
              <a:t>2</a:t>
            </a:r>
            <a:endParaRPr lang="ru-RU" sz="2400">
              <a:solidFill>
                <a:srgbClr val="002060"/>
              </a:solidFill>
            </a:endParaRP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424113" y="2455863"/>
            <a:ext cx="1235075" cy="298450"/>
            <a:chOff x="1527" y="1547"/>
            <a:chExt cx="778" cy="188"/>
          </a:xfrm>
        </p:grpSpPr>
        <p:sp>
          <p:nvSpPr>
            <p:cNvPr id="36887" name="Rectangle 26"/>
            <p:cNvSpPr>
              <a:spLocks noChangeArrowheads="1"/>
            </p:cNvSpPr>
            <p:nvPr/>
          </p:nvSpPr>
          <p:spPr bwMode="auto">
            <a:xfrm>
              <a:off x="1527" y="1547"/>
              <a:ext cx="778" cy="187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8" name="Line 27"/>
            <p:cNvSpPr>
              <a:spLocks noChangeShapeType="1"/>
            </p:cNvSpPr>
            <p:nvPr/>
          </p:nvSpPr>
          <p:spPr bwMode="auto">
            <a:xfrm>
              <a:off x="1680" y="1547"/>
              <a:ext cx="0" cy="1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9" name="Line 28"/>
            <p:cNvSpPr>
              <a:spLocks noChangeShapeType="1"/>
            </p:cNvSpPr>
            <p:nvPr/>
          </p:nvSpPr>
          <p:spPr bwMode="auto">
            <a:xfrm>
              <a:off x="1840" y="1549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0" name="Line 29"/>
            <p:cNvSpPr>
              <a:spLocks noChangeShapeType="1"/>
            </p:cNvSpPr>
            <p:nvPr/>
          </p:nvSpPr>
          <p:spPr bwMode="auto">
            <a:xfrm>
              <a:off x="1997" y="1548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91" name="Line 30"/>
            <p:cNvSpPr>
              <a:spLocks noChangeShapeType="1"/>
            </p:cNvSpPr>
            <p:nvPr/>
          </p:nvSpPr>
          <p:spPr bwMode="auto">
            <a:xfrm>
              <a:off x="2153" y="1549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1196975" y="3246438"/>
            <a:ext cx="2470150" cy="877887"/>
            <a:chOff x="754" y="2540"/>
            <a:chExt cx="1556" cy="553"/>
          </a:xfrm>
        </p:grpSpPr>
        <p:sp>
          <p:nvSpPr>
            <p:cNvPr id="36884" name="Rectangle 23"/>
            <p:cNvSpPr>
              <a:spLocks noChangeArrowheads="1"/>
            </p:cNvSpPr>
            <p:nvPr/>
          </p:nvSpPr>
          <p:spPr bwMode="auto">
            <a:xfrm>
              <a:off x="754" y="2540"/>
              <a:ext cx="1556" cy="553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5" name="Line 24"/>
            <p:cNvSpPr>
              <a:spLocks noChangeShapeType="1"/>
            </p:cNvSpPr>
            <p:nvPr/>
          </p:nvSpPr>
          <p:spPr bwMode="auto">
            <a:xfrm>
              <a:off x="754" y="2726"/>
              <a:ext cx="155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6" name="Line 25"/>
            <p:cNvSpPr>
              <a:spLocks noChangeShapeType="1"/>
            </p:cNvSpPr>
            <p:nvPr/>
          </p:nvSpPr>
          <p:spPr bwMode="auto">
            <a:xfrm>
              <a:off x="754" y="2907"/>
              <a:ext cx="155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1203325" y="4127500"/>
            <a:ext cx="1235075" cy="298450"/>
            <a:chOff x="1527" y="1547"/>
            <a:chExt cx="778" cy="188"/>
          </a:xfrm>
        </p:grpSpPr>
        <p:sp>
          <p:nvSpPr>
            <p:cNvPr id="36879" name="Rectangle 26"/>
            <p:cNvSpPr>
              <a:spLocks noChangeArrowheads="1"/>
            </p:cNvSpPr>
            <p:nvPr/>
          </p:nvSpPr>
          <p:spPr bwMode="auto">
            <a:xfrm>
              <a:off x="1527" y="1547"/>
              <a:ext cx="778" cy="187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0" name="Line 27"/>
            <p:cNvSpPr>
              <a:spLocks noChangeShapeType="1"/>
            </p:cNvSpPr>
            <p:nvPr/>
          </p:nvSpPr>
          <p:spPr bwMode="auto">
            <a:xfrm>
              <a:off x="1680" y="1547"/>
              <a:ext cx="0" cy="1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1" name="Line 28"/>
            <p:cNvSpPr>
              <a:spLocks noChangeShapeType="1"/>
            </p:cNvSpPr>
            <p:nvPr/>
          </p:nvSpPr>
          <p:spPr bwMode="auto">
            <a:xfrm>
              <a:off x="1840" y="1549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2" name="Line 29"/>
            <p:cNvSpPr>
              <a:spLocks noChangeShapeType="1"/>
            </p:cNvSpPr>
            <p:nvPr/>
          </p:nvSpPr>
          <p:spPr bwMode="auto">
            <a:xfrm>
              <a:off x="1997" y="1548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3" name="Line 30"/>
            <p:cNvSpPr>
              <a:spLocks noChangeShapeType="1"/>
            </p:cNvSpPr>
            <p:nvPr/>
          </p:nvSpPr>
          <p:spPr bwMode="auto">
            <a:xfrm>
              <a:off x="2153" y="1549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smtClean="0"/>
              <a:t>Додавання двоцифрових чисел</a:t>
            </a:r>
            <a:endParaRPr lang="ru-RU" smtClean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DE381493-BF05-4FBD-BFF7-2AF92788B25E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2738438" y="2351088"/>
            <a:ext cx="366871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829175" y="3875088"/>
            <a:ext cx="2482850" cy="582612"/>
            <a:chOff x="3042" y="2441"/>
            <a:chExt cx="1564" cy="367"/>
          </a:xfrm>
        </p:grpSpPr>
        <p:sp>
          <p:nvSpPr>
            <p:cNvPr id="5150" name="Rectangle 5"/>
            <p:cNvSpPr>
              <a:spLocks noChangeArrowheads="1"/>
            </p:cNvSpPr>
            <p:nvPr/>
          </p:nvSpPr>
          <p:spPr bwMode="auto">
            <a:xfrm>
              <a:off x="3042" y="2441"/>
              <a:ext cx="1564" cy="367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1" name="Line 6"/>
            <p:cNvSpPr>
              <a:spLocks noChangeShapeType="1"/>
            </p:cNvSpPr>
            <p:nvPr/>
          </p:nvSpPr>
          <p:spPr bwMode="auto">
            <a:xfrm>
              <a:off x="3045" y="2621"/>
              <a:ext cx="15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827588" y="4451350"/>
            <a:ext cx="739775" cy="304800"/>
            <a:chOff x="3041" y="2804"/>
            <a:chExt cx="466" cy="192"/>
          </a:xfrm>
        </p:grpSpPr>
        <p:sp>
          <p:nvSpPr>
            <p:cNvPr id="5147" name="Rectangle 7"/>
            <p:cNvSpPr>
              <a:spLocks noChangeArrowheads="1"/>
            </p:cNvSpPr>
            <p:nvPr/>
          </p:nvSpPr>
          <p:spPr bwMode="auto">
            <a:xfrm>
              <a:off x="3041" y="2804"/>
              <a:ext cx="466" cy="187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8" name="Line 8"/>
            <p:cNvSpPr>
              <a:spLocks noChangeShapeType="1"/>
            </p:cNvSpPr>
            <p:nvPr/>
          </p:nvSpPr>
          <p:spPr bwMode="auto">
            <a:xfrm>
              <a:off x="3194" y="2808"/>
              <a:ext cx="0" cy="1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9" name="Line 9"/>
            <p:cNvSpPr>
              <a:spLocks noChangeShapeType="1"/>
            </p:cNvSpPr>
            <p:nvPr/>
          </p:nvSpPr>
          <p:spPr bwMode="auto">
            <a:xfrm>
              <a:off x="3354" y="2809"/>
              <a:ext cx="0" cy="1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9520" name="Line 16"/>
          <p:cNvSpPr>
            <a:spLocks noChangeShapeType="1"/>
          </p:cNvSpPr>
          <p:nvPr/>
        </p:nvSpPr>
        <p:spPr bwMode="auto">
          <a:xfrm>
            <a:off x="1133475" y="2320925"/>
            <a:ext cx="449263" cy="3667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9521" name="Line 17"/>
          <p:cNvSpPr>
            <a:spLocks noChangeShapeType="1"/>
          </p:cNvSpPr>
          <p:nvPr/>
        </p:nvSpPr>
        <p:spPr bwMode="auto">
          <a:xfrm flipV="1">
            <a:off x="1595438" y="2298700"/>
            <a:ext cx="449262" cy="3889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9522" name="Line 18"/>
          <p:cNvSpPr>
            <a:spLocks noChangeShapeType="1"/>
          </p:cNvSpPr>
          <p:nvPr/>
        </p:nvSpPr>
        <p:spPr bwMode="auto">
          <a:xfrm>
            <a:off x="1331913" y="2314575"/>
            <a:ext cx="449262" cy="3667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9523" name="Line 19"/>
          <p:cNvSpPr>
            <a:spLocks noChangeShapeType="1"/>
          </p:cNvSpPr>
          <p:nvPr/>
        </p:nvSpPr>
        <p:spPr bwMode="auto">
          <a:xfrm flipV="1">
            <a:off x="1803400" y="2292350"/>
            <a:ext cx="452438" cy="3889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49524" name="Object 20"/>
          <p:cNvGraphicFramePr>
            <a:graphicFrameLocks noChangeAspect="1"/>
          </p:cNvGraphicFramePr>
          <p:nvPr/>
        </p:nvGraphicFramePr>
        <p:xfrm>
          <a:off x="1566863" y="2484438"/>
          <a:ext cx="1557337" cy="482600"/>
        </p:xfrm>
        <a:graphic>
          <a:graphicData uri="http://schemas.openxmlformats.org/presentationml/2006/ole">
            <p:oleObj spid="_x0000_s1026" name="Точечный рисунок" r:id="rId3" imgW="885949" imgH="542857" progId="PBrush">
              <p:embed/>
            </p:oleObj>
          </a:graphicData>
        </a:graphic>
      </p:graphicFrame>
      <p:graphicFrame>
        <p:nvGraphicFramePr>
          <p:cNvPr id="149525" name="Object 21"/>
          <p:cNvGraphicFramePr>
            <a:graphicFrameLocks noChangeAspect="1"/>
          </p:cNvGraphicFramePr>
          <p:nvPr/>
        </p:nvGraphicFramePr>
        <p:xfrm>
          <a:off x="1741488" y="2462213"/>
          <a:ext cx="1893887" cy="482600"/>
        </p:xfrm>
        <a:graphic>
          <a:graphicData uri="http://schemas.openxmlformats.org/presentationml/2006/ole">
            <p:oleObj spid="_x0000_s1027" name="Точечный рисунок" r:id="rId4" imgW="885949" imgH="542857" progId="PBrush">
              <p:embed/>
            </p:oleObj>
          </a:graphicData>
        </a:graphic>
      </p:graphicFrame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214441" y="3697288"/>
            <a:ext cx="2830515" cy="1493837"/>
            <a:chOff x="765" y="1921"/>
            <a:chExt cx="1783" cy="941"/>
          </a:xfrm>
        </p:grpSpPr>
        <p:sp>
          <p:nvSpPr>
            <p:cNvPr id="5137" name="Rectangle 23"/>
            <p:cNvSpPr>
              <a:spLocks noChangeArrowheads="1"/>
            </p:cNvSpPr>
            <p:nvPr/>
          </p:nvSpPr>
          <p:spPr bwMode="auto">
            <a:xfrm>
              <a:off x="992" y="2024"/>
              <a:ext cx="1556" cy="553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Line 24"/>
            <p:cNvSpPr>
              <a:spLocks noChangeShapeType="1"/>
            </p:cNvSpPr>
            <p:nvPr/>
          </p:nvSpPr>
          <p:spPr bwMode="auto">
            <a:xfrm>
              <a:off x="992" y="2205"/>
              <a:ext cx="155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Line 25"/>
            <p:cNvSpPr>
              <a:spLocks noChangeShapeType="1"/>
            </p:cNvSpPr>
            <p:nvPr/>
          </p:nvSpPr>
          <p:spPr bwMode="auto">
            <a:xfrm>
              <a:off x="992" y="2391"/>
              <a:ext cx="155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Rectangle 26"/>
            <p:cNvSpPr>
              <a:spLocks noChangeArrowheads="1"/>
            </p:cNvSpPr>
            <p:nvPr/>
          </p:nvSpPr>
          <p:spPr bwMode="auto">
            <a:xfrm>
              <a:off x="992" y="2577"/>
              <a:ext cx="778" cy="187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Line 27"/>
            <p:cNvSpPr>
              <a:spLocks noChangeShapeType="1"/>
            </p:cNvSpPr>
            <p:nvPr/>
          </p:nvSpPr>
          <p:spPr bwMode="auto">
            <a:xfrm>
              <a:off x="1145" y="2577"/>
              <a:ext cx="0" cy="18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2" name="Line 28"/>
            <p:cNvSpPr>
              <a:spLocks noChangeShapeType="1"/>
            </p:cNvSpPr>
            <p:nvPr/>
          </p:nvSpPr>
          <p:spPr bwMode="auto">
            <a:xfrm>
              <a:off x="1305" y="2579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3" name="Line 29"/>
            <p:cNvSpPr>
              <a:spLocks noChangeShapeType="1"/>
            </p:cNvSpPr>
            <p:nvPr/>
          </p:nvSpPr>
          <p:spPr bwMode="auto">
            <a:xfrm>
              <a:off x="1462" y="2578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4" name="Line 30"/>
            <p:cNvSpPr>
              <a:spLocks noChangeShapeType="1"/>
            </p:cNvSpPr>
            <p:nvPr/>
          </p:nvSpPr>
          <p:spPr bwMode="auto">
            <a:xfrm>
              <a:off x="1618" y="2579"/>
              <a:ext cx="0" cy="18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Text Box 31"/>
            <p:cNvSpPr txBox="1">
              <a:spLocks noChangeArrowheads="1"/>
            </p:cNvSpPr>
            <p:nvPr/>
          </p:nvSpPr>
          <p:spPr bwMode="auto">
            <a:xfrm>
              <a:off x="765" y="2490"/>
              <a:ext cx="425" cy="37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ru-RU" sz="2400" i="1" dirty="0">
                  <a:solidFill>
                    <a:srgbClr val="002060"/>
                  </a:solidFill>
                  <a:cs typeface="Times New Roman" pitchFamily="18" charset="0"/>
                </a:rPr>
                <a:t>е</a:t>
              </a:r>
              <a:r>
                <a:rPr lang="ru-RU" sz="2400" i="1" baseline="-30000" dirty="0">
                  <a:solidFill>
                    <a:srgbClr val="002060"/>
                  </a:solidFill>
                  <a:cs typeface="Times New Roman" pitchFamily="18" charset="0"/>
                </a:rPr>
                <a:t>1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  <p:sp>
          <p:nvSpPr>
            <p:cNvPr id="5146" name="Text Box 32"/>
            <p:cNvSpPr txBox="1">
              <a:spLocks noChangeArrowheads="1"/>
            </p:cNvSpPr>
            <p:nvPr/>
          </p:nvSpPr>
          <p:spPr bwMode="auto">
            <a:xfrm>
              <a:off x="1270" y="1921"/>
              <a:ext cx="791" cy="32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ru-RU" sz="2400" i="1" dirty="0">
                  <a:solidFill>
                    <a:srgbClr val="002060"/>
                  </a:solidFill>
                  <a:cs typeface="Times New Roman" pitchFamily="18" charset="0"/>
                </a:rPr>
                <a:t>е</a:t>
              </a:r>
              <a:r>
                <a:rPr lang="ru-RU" sz="2400" i="1" baseline="-30000" dirty="0">
                  <a:solidFill>
                    <a:srgbClr val="002060"/>
                  </a:solidFill>
                  <a:cs typeface="Times New Roman" pitchFamily="18" charset="0"/>
                </a:rPr>
                <a:t>2</a:t>
              </a:r>
              <a:endParaRPr lang="ru-RU" sz="2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5134" name="Rectangle 33"/>
          <p:cNvSpPr>
            <a:spLocks noChangeArrowheads="1"/>
          </p:cNvSpPr>
          <p:nvPr/>
        </p:nvSpPr>
        <p:spPr bwMode="auto">
          <a:xfrm>
            <a:off x="942975" y="1827213"/>
            <a:ext cx="18774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uk-UA" sz="3200" dirty="0">
                <a:solidFill>
                  <a:srgbClr val="002060"/>
                </a:solidFill>
              </a:rPr>
              <a:t>35 + 23 =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149538" name="Rectangle 34"/>
          <p:cNvSpPr>
            <a:spLocks noChangeArrowheads="1"/>
          </p:cNvSpPr>
          <p:nvPr/>
        </p:nvSpPr>
        <p:spPr bwMode="auto">
          <a:xfrm>
            <a:off x="2817813" y="1825625"/>
            <a:ext cx="595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uk-UA" sz="3200" dirty="0">
                <a:solidFill>
                  <a:srgbClr val="002060"/>
                </a:solidFill>
              </a:rPr>
              <a:t>5 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3170238" y="1854200"/>
            <a:ext cx="4924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uk-UA" sz="3200" dirty="0">
                <a:solidFill>
                  <a:srgbClr val="002060"/>
                </a:solidFill>
              </a:rPr>
              <a:t> 8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0.00104 -0.083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8472 L -0.35521 -0.087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0.0513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4444 L -0.21979 0.044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800" dirty="0" err="1" smtClean="0"/>
              <a:t>Порозрядність</a:t>
            </a:r>
            <a:r>
              <a:rPr lang="uk-UA" sz="3800" dirty="0" smtClean="0"/>
              <a:t> додавання  багатоцифрових чисел</a:t>
            </a:r>
            <a:endParaRPr lang="ru-RU" sz="3800" dirty="0" smtClean="0"/>
          </a:p>
        </p:txBody>
      </p:sp>
      <p:sp>
        <p:nvSpPr>
          <p:cNvPr id="348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06F6664A-0741-4FA8-A72E-06619CF4F136}" type="slidenum">
              <a:rPr lang="ru-RU"/>
              <a:pPr>
                <a:defRPr/>
              </a:pPr>
              <a:t>14</a:t>
            </a:fld>
            <a:endParaRPr lang="ru-RU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0" y="3467100"/>
            <a:ext cx="857250" cy="352425"/>
            <a:chOff x="11768" y="4398"/>
            <a:chExt cx="1349" cy="554"/>
          </a:xfrm>
        </p:grpSpPr>
        <p:sp>
          <p:nvSpPr>
            <p:cNvPr id="39948" name="AutoShape 5"/>
            <p:cNvSpPr>
              <a:spLocks noChangeAspect="1" noChangeArrowheads="1" noTextEdit="1"/>
            </p:cNvSpPr>
            <p:nvPr/>
          </p:nvSpPr>
          <p:spPr bwMode="auto">
            <a:xfrm>
              <a:off x="11768" y="4398"/>
              <a:ext cx="1349" cy="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942" name="Rectangle 13"/>
          <p:cNvSpPr>
            <a:spLocks noChangeArrowheads="1"/>
          </p:cNvSpPr>
          <p:nvPr/>
        </p:nvSpPr>
        <p:spPr bwMode="auto">
          <a:xfrm>
            <a:off x="0" y="276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2043108" y="2071678"/>
            <a:ext cx="4672032" cy="1373188"/>
            <a:chOff x="2043108" y="2071678"/>
            <a:chExt cx="4672032" cy="1373188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643174" y="2700328"/>
              <a:ext cx="2214578" cy="744538"/>
              <a:chOff x="2375" y="2023"/>
              <a:chExt cx="1218" cy="469"/>
            </a:xfrm>
          </p:grpSpPr>
          <p:sp>
            <p:nvSpPr>
              <p:cNvPr id="39944" name="Line 10"/>
              <p:cNvSpPr>
                <a:spLocks noChangeShapeType="1"/>
              </p:cNvSpPr>
              <p:nvPr/>
            </p:nvSpPr>
            <p:spPr bwMode="auto">
              <a:xfrm>
                <a:off x="2375" y="2038"/>
                <a:ext cx="582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5" name="Line 9"/>
              <p:cNvSpPr>
                <a:spLocks noChangeShapeType="1"/>
              </p:cNvSpPr>
              <p:nvPr/>
            </p:nvSpPr>
            <p:spPr bwMode="auto">
              <a:xfrm flipV="1">
                <a:off x="2957" y="2023"/>
                <a:ext cx="400" cy="46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6" name="Line 8"/>
              <p:cNvSpPr>
                <a:spLocks noChangeShapeType="1"/>
              </p:cNvSpPr>
              <p:nvPr/>
            </p:nvSpPr>
            <p:spPr bwMode="auto">
              <a:xfrm>
                <a:off x="2630" y="2038"/>
                <a:ext cx="581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947" name="Line 7"/>
              <p:cNvSpPr>
                <a:spLocks noChangeShapeType="1"/>
              </p:cNvSpPr>
              <p:nvPr/>
            </p:nvSpPr>
            <p:spPr bwMode="auto">
              <a:xfrm flipV="1">
                <a:off x="3211" y="2023"/>
                <a:ext cx="382" cy="46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9943" name="Rectangle 14"/>
            <p:cNvSpPr>
              <a:spLocks noChangeArrowheads="1"/>
            </p:cNvSpPr>
            <p:nvPr/>
          </p:nvSpPr>
          <p:spPr bwMode="auto">
            <a:xfrm>
              <a:off x="2043108" y="2071678"/>
              <a:ext cx="467203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uk-UA" sz="3600" b="1" dirty="0">
                  <a:solidFill>
                    <a:srgbClr val="002060"/>
                  </a:solidFill>
                  <a:cs typeface="Times New Roman" pitchFamily="18" charset="0"/>
                </a:rPr>
                <a:t>     . </a:t>
              </a:r>
              <a:r>
                <a:rPr lang="uk-UA" sz="3600" b="1" dirty="0">
                  <a:solidFill>
                    <a:srgbClr val="002060"/>
                  </a:solidFill>
                </a:rPr>
                <a:t> </a:t>
              </a:r>
              <a:r>
                <a:rPr lang="uk-UA" sz="3600" b="1" dirty="0" smtClean="0">
                  <a:solidFill>
                    <a:srgbClr val="002060"/>
                  </a:solidFill>
                  <a:cs typeface="Times New Roman" pitchFamily="18" charset="0"/>
                </a:rPr>
                <a:t>.  . </a:t>
              </a:r>
              <a:r>
                <a:rPr lang="uk-UA" sz="3600" b="1" dirty="0" smtClean="0">
                  <a:solidFill>
                    <a:srgbClr val="002060"/>
                  </a:solidFill>
                </a:rPr>
                <a:t> </a:t>
              </a:r>
              <a:r>
                <a:rPr lang="uk-UA" sz="3600" b="1" dirty="0" smtClean="0">
                  <a:solidFill>
                    <a:srgbClr val="002060"/>
                  </a:solidFill>
                  <a:cs typeface="Times New Roman" pitchFamily="18" charset="0"/>
                </a:rPr>
                <a:t>. </a:t>
              </a:r>
              <a:r>
                <a:rPr lang="uk-UA" sz="3600" b="1" dirty="0" smtClean="0">
                  <a:solidFill>
                    <a:srgbClr val="002060"/>
                  </a:solidFill>
                </a:rPr>
                <a:t> </a:t>
              </a:r>
              <a:r>
                <a:rPr lang="uk-UA" sz="3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+</a:t>
              </a:r>
              <a:r>
                <a:rPr lang="uk-UA" sz="3600" b="1" dirty="0">
                  <a:solidFill>
                    <a:srgbClr val="002060"/>
                  </a:solidFill>
                  <a:latin typeface="Times New Roman" pitchFamily="18" charset="0"/>
                  <a:sym typeface="Symbol" pitchFamily="18" charset="2"/>
                </a:rPr>
                <a:t> </a:t>
              </a:r>
              <a:r>
                <a:rPr lang="uk-UA" sz="3600" b="1" dirty="0">
                  <a:solidFill>
                    <a:srgbClr val="002060"/>
                  </a:solidFill>
                  <a:cs typeface="Times New Roman" pitchFamily="18" charset="0"/>
                </a:rPr>
                <a:t> . </a:t>
              </a:r>
              <a:r>
                <a:rPr lang="uk-UA" sz="3600" b="1" dirty="0">
                  <a:solidFill>
                    <a:srgbClr val="002060"/>
                  </a:solidFill>
                </a:rPr>
                <a:t> </a:t>
              </a:r>
              <a:r>
                <a:rPr lang="uk-UA" sz="3600" b="1" dirty="0">
                  <a:solidFill>
                    <a:srgbClr val="002060"/>
                  </a:solidFill>
                  <a:cs typeface="Times New Roman" pitchFamily="18" charset="0"/>
                </a:rPr>
                <a:t>. </a:t>
              </a:r>
              <a:r>
                <a:rPr lang="uk-UA" sz="3600" b="1" dirty="0" smtClean="0">
                  <a:solidFill>
                    <a:srgbClr val="002060"/>
                  </a:solidFill>
                  <a:cs typeface="Times New Roman" pitchFamily="18" charset="0"/>
                </a:rPr>
                <a:t> . </a:t>
              </a:r>
              <a:r>
                <a:rPr lang="uk-UA" sz="3600" b="1" dirty="0" smtClean="0">
                  <a:solidFill>
                    <a:srgbClr val="002060"/>
                  </a:solidFill>
                </a:rPr>
                <a:t> </a:t>
              </a:r>
              <a:r>
                <a:rPr lang="uk-UA" sz="3600" b="1" dirty="0" smtClean="0">
                  <a:solidFill>
                    <a:srgbClr val="002060"/>
                  </a:solidFill>
                  <a:cs typeface="Times New Roman" pitchFamily="18" charset="0"/>
                </a:rPr>
                <a:t>.</a:t>
              </a:r>
              <a:r>
                <a:rPr lang="uk-UA" sz="3600" b="1" dirty="0" smtClean="0">
                  <a:solidFill>
                    <a:srgbClr val="002060"/>
                  </a:solidFill>
                </a:rPr>
                <a:t> </a:t>
              </a:r>
              <a:r>
                <a:rPr lang="uk-UA" sz="3600" b="1" dirty="0">
                  <a:solidFill>
                    <a:srgbClr val="002060"/>
                  </a:solidFill>
                  <a:cs typeface="Times New Roman" pitchFamily="18" charset="0"/>
                </a:rPr>
                <a:t>=</a:t>
              </a:r>
              <a:endParaRPr lang="ru-RU" sz="3600" dirty="0">
                <a:solidFill>
                  <a:srgbClr val="002060"/>
                </a:solidFill>
                <a:latin typeface="Times New Roman" pitchFamily="18" charset="0"/>
                <a:sym typeface="Symbol" pitchFamily="18" charset="2"/>
              </a:endParaRPr>
            </a:p>
            <a:p>
              <a:pPr eaLnBrk="0" hangingPunct="0"/>
              <a:endParaRPr lang="ru-RU" sz="3600" b="1" dirty="0">
                <a:latin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grpSp>
          <p:nvGrpSpPr>
            <p:cNvPr id="13" name="Group 17"/>
            <p:cNvGrpSpPr>
              <a:grpSpLocks/>
            </p:cNvGrpSpPr>
            <p:nvPr/>
          </p:nvGrpSpPr>
          <p:grpSpPr bwMode="auto">
            <a:xfrm>
              <a:off x="3428992" y="2655876"/>
              <a:ext cx="2214578" cy="744538"/>
              <a:chOff x="2375" y="2023"/>
              <a:chExt cx="1218" cy="469"/>
            </a:xfrm>
          </p:grpSpPr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2375" y="2038"/>
                <a:ext cx="582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 flipV="1">
                <a:off x="2957" y="2023"/>
                <a:ext cx="400" cy="46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8"/>
              <p:cNvSpPr>
                <a:spLocks noChangeShapeType="1"/>
              </p:cNvSpPr>
              <p:nvPr/>
            </p:nvSpPr>
            <p:spPr bwMode="auto">
              <a:xfrm>
                <a:off x="2630" y="2038"/>
                <a:ext cx="581" cy="45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 flipV="1">
                <a:off x="3211" y="2023"/>
                <a:ext cx="382" cy="46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8" name="Прямоугольник 17"/>
          <p:cNvSpPr/>
          <p:nvPr/>
        </p:nvSpPr>
        <p:spPr>
          <a:xfrm>
            <a:off x="642910" y="4000504"/>
            <a:ext cx="7929618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000" dirty="0" smtClean="0">
                <a:solidFill>
                  <a:srgbClr val="002060"/>
                </a:solidFill>
              </a:rPr>
              <a:t>	Залучення учнів до побудови поняття числа та конструювання способів дій з числами сприяє формуванню в учнів стійких обчислювальних навичок, які спираються не лише на пам’ять, а, що важливіше, на розуміння принципів побудови числа та принципів виконання дій з ними.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Методологічні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2600" b="1" dirty="0" smtClean="0"/>
              <a:t>…</a:t>
            </a:r>
            <a:r>
              <a:rPr lang="uk-UA" sz="2600" dirty="0" smtClean="0"/>
              <a:t> полягає в тому, що система викладання передбачає лише оволодіння учнем знанням як таким, а не </a:t>
            </a:r>
            <a:r>
              <a:rPr lang="uk-UA" sz="2600" dirty="0" err="1" smtClean="0"/>
              <a:t>діяльнісне</a:t>
            </a:r>
            <a:r>
              <a:rPr lang="uk-UA" sz="2600" dirty="0" smtClean="0"/>
              <a:t> застосування цього знання. У підсумку оволодіння знаннями завершується в кращому разі їх розумінням, але аж ніяк не вмінням використовувати в житті. За такої освіти знання на індивідуальному рівні дуже швидко втрачаються, а діяльність індивіда не набуває </a:t>
            </a:r>
            <a:r>
              <a:rPr lang="uk-UA" sz="2600" dirty="0" err="1" smtClean="0"/>
              <a:t>знаннєвого</a:t>
            </a:r>
            <a:r>
              <a:rPr lang="uk-UA" sz="2600" dirty="0" smtClean="0"/>
              <a:t> характеру. Знання окремо і його носій окремо. У свідомості людини не виробляється </a:t>
            </a:r>
            <a:r>
              <a:rPr lang="uk-UA" sz="2600" dirty="0" err="1" smtClean="0"/>
              <a:t>взаємозв′язку</a:t>
            </a:r>
            <a:r>
              <a:rPr lang="uk-UA" sz="2600" dirty="0" smtClean="0"/>
              <a:t> між набутими знаннями й успіхами в житті і діяльності.</a:t>
            </a:r>
          </a:p>
          <a:p>
            <a:endParaRPr lang="uk-UA" sz="2600" dirty="0" smtClean="0"/>
          </a:p>
          <a:p>
            <a:pPr algn="r"/>
            <a:r>
              <a:rPr lang="ru-RU" i="1" dirty="0" smtClean="0"/>
              <a:t>«</a:t>
            </a:r>
            <a:r>
              <a:rPr lang="ru-RU" i="1" dirty="0" err="1" smtClean="0"/>
              <a:t>Чому</a:t>
            </a:r>
            <a:r>
              <a:rPr lang="ru-RU" i="1" dirty="0" smtClean="0"/>
              <a:t> </a:t>
            </a:r>
            <a:r>
              <a:rPr lang="ru-RU" i="1" dirty="0" smtClean="0"/>
              <a:t>ми </a:t>
            </a:r>
            <a:r>
              <a:rPr lang="ru-RU" i="1" dirty="0" err="1" smtClean="0"/>
              <a:t>бідні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такі</a:t>
            </a:r>
            <a:r>
              <a:rPr lang="ru-RU" i="1" dirty="0" smtClean="0"/>
              <a:t> </a:t>
            </a:r>
            <a:r>
              <a:rPr lang="ru-RU" i="1" dirty="0" err="1" smtClean="0"/>
              <a:t>освічені</a:t>
            </a:r>
            <a:r>
              <a:rPr lang="ru-RU" i="1" dirty="0" smtClean="0"/>
              <a:t>?» </a:t>
            </a:r>
            <a:r>
              <a:rPr lang="ru-RU" i="1" dirty="0" smtClean="0"/>
              <a:t>(Кремень В.Г., </a:t>
            </a:r>
            <a:r>
              <a:rPr lang="ru-RU" i="1" dirty="0" err="1" smtClean="0"/>
              <a:t>Дзеркало</a:t>
            </a:r>
            <a:r>
              <a:rPr lang="ru-RU" i="1" dirty="0" smtClean="0"/>
              <a:t> </a:t>
            </a:r>
            <a:r>
              <a:rPr lang="ru-RU" i="1" dirty="0" err="1" smtClean="0"/>
              <a:t>тижня</a:t>
            </a:r>
            <a:r>
              <a:rPr lang="ru-RU" i="1" dirty="0" smtClean="0"/>
              <a:t>, № 6, 20-27 лютого, 2015.)</a:t>
            </a:r>
            <a:endParaRPr lang="ru-RU" i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Методологічні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2400" dirty="0" smtClean="0"/>
              <a:t>Традиційний спосіб навчання (класичний урок) нині не цікавий дитині. Завдяки сучасним технологіям дітям пропонується величезний спектр віртуальних </a:t>
            </a:r>
            <a:r>
              <a:rPr lang="uk-UA" sz="2400" dirty="0" err="1" smtClean="0"/>
              <a:t>комп′ютерних</a:t>
            </a:r>
            <a:r>
              <a:rPr lang="uk-UA" sz="2400" dirty="0" smtClean="0"/>
              <a:t> розваг, що підміняють </a:t>
            </a:r>
            <a:r>
              <a:rPr lang="uk-UA" sz="2400" dirty="0" err="1" smtClean="0"/>
              <a:t>діяльнісну</a:t>
            </a:r>
            <a:r>
              <a:rPr lang="uk-UA" sz="2400" dirty="0" smtClean="0"/>
              <a:t> функцію самої дитини </a:t>
            </a:r>
            <a:r>
              <a:rPr lang="uk-UA" sz="2400" dirty="0" err="1" smtClean="0"/>
              <a:t>симулякром</a:t>
            </a:r>
            <a:r>
              <a:rPr lang="uk-UA" sz="2400" dirty="0" smtClean="0"/>
              <a:t> діяльності й водночас мають потужний емоційний вплив. У таких </a:t>
            </a:r>
            <a:r>
              <a:rPr lang="uk-UA" sz="2400" dirty="0" err="1" smtClean="0"/>
              <a:t>комп′ютерних</a:t>
            </a:r>
            <a:r>
              <a:rPr lang="uk-UA" sz="2400" dirty="0" smtClean="0"/>
              <a:t> заняттях дитина — </a:t>
            </a:r>
            <a:r>
              <a:rPr lang="uk-UA" sz="2400" dirty="0" err="1" smtClean="0"/>
              <a:t>суб′єкт</a:t>
            </a:r>
            <a:r>
              <a:rPr lang="uk-UA" sz="2400" dirty="0" smtClean="0"/>
              <a:t>, </a:t>
            </a:r>
            <a:r>
              <a:rPr lang="uk-UA" sz="2400" dirty="0" err="1" smtClean="0"/>
              <a:t>супергерой</a:t>
            </a:r>
            <a:r>
              <a:rPr lang="uk-UA" sz="2400" dirty="0" smtClean="0"/>
              <a:t>, менеджер свого й чужих життів тощо. У навчанні ж у більшості випадків спрацьовує не стимул інтересу, а інші чинники, як-от: повинність, страх бути покараним, сформована в будь-який спосіб звичка до повсякденного відвідування школи, </a:t>
            </a:r>
            <a:r>
              <a:rPr lang="uk-UA" sz="2400" dirty="0" err="1" smtClean="0"/>
              <a:t>запам′ятовування</a:t>
            </a:r>
            <a:r>
              <a:rPr lang="uk-UA" sz="2400" dirty="0" smtClean="0"/>
              <a:t> й переповідання матеріалу тощо. Від примусового навчання — пряма дорога до вимушеної зайнятості в економіці, що ніколи за такого стану справ не буде ефективною</a:t>
            </a:r>
            <a:r>
              <a:rPr lang="ru-RU" sz="2400" dirty="0" smtClean="0"/>
              <a:t>.</a:t>
            </a:r>
            <a:endParaRPr lang="uk-UA" sz="2600" dirty="0" smtClean="0"/>
          </a:p>
          <a:p>
            <a:pPr algn="r"/>
            <a:r>
              <a:rPr lang="ru-RU" i="1" dirty="0" smtClean="0"/>
              <a:t>«</a:t>
            </a:r>
            <a:r>
              <a:rPr lang="ru-RU" i="1" dirty="0" err="1" smtClean="0"/>
              <a:t>Чому</a:t>
            </a:r>
            <a:r>
              <a:rPr lang="ru-RU" i="1" dirty="0" smtClean="0"/>
              <a:t> </a:t>
            </a:r>
            <a:r>
              <a:rPr lang="ru-RU" i="1" dirty="0" smtClean="0"/>
              <a:t>ми </a:t>
            </a:r>
            <a:r>
              <a:rPr lang="ru-RU" i="1" dirty="0" err="1" smtClean="0"/>
              <a:t>бідні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такі</a:t>
            </a:r>
            <a:r>
              <a:rPr lang="ru-RU" i="1" dirty="0" smtClean="0"/>
              <a:t> </a:t>
            </a:r>
            <a:r>
              <a:rPr lang="ru-RU" i="1" dirty="0" err="1" smtClean="0"/>
              <a:t>освічені</a:t>
            </a:r>
            <a:r>
              <a:rPr lang="ru-RU" i="1" dirty="0" smtClean="0"/>
              <a:t>?» </a:t>
            </a:r>
            <a:r>
              <a:rPr lang="ru-RU" i="1" dirty="0" smtClean="0"/>
              <a:t>(Кремень В.Г., </a:t>
            </a:r>
            <a:r>
              <a:rPr lang="ru-RU" i="1" dirty="0" err="1" smtClean="0"/>
              <a:t>Дзеркало</a:t>
            </a:r>
            <a:r>
              <a:rPr lang="ru-RU" i="1" dirty="0" smtClean="0"/>
              <a:t> </a:t>
            </a:r>
            <a:r>
              <a:rPr lang="ru-RU" i="1" dirty="0" err="1" smtClean="0"/>
              <a:t>тижня</a:t>
            </a:r>
            <a:r>
              <a:rPr lang="ru-RU" i="1" dirty="0" smtClean="0"/>
              <a:t>, № 6, 20-27 лютого, 2015.)</a:t>
            </a:r>
            <a:endParaRPr lang="ru-RU" i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Державний стандарт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err="1" smtClean="0"/>
              <a:t>Діяльнісний</a:t>
            </a:r>
            <a:r>
              <a:rPr lang="uk-UA" b="1" dirty="0" smtClean="0"/>
              <a:t> підхід </a:t>
            </a:r>
            <a:r>
              <a:rPr lang="uk-UA" dirty="0" smtClean="0"/>
              <a:t> —  спрямованість навчально-виховного процесу на розвиток умінь і навичок особистості, застосування на практиці здобутих знань з різних навчальних предметів, успішну адаптацію людини в соціумі, професійну самореалізацію, </a:t>
            </a:r>
            <a:r>
              <a:rPr lang="uk-UA" b="1" i="1" dirty="0" smtClean="0"/>
              <a:t>формування здібностей до колективної діяльності та самоосвіти</a:t>
            </a:r>
            <a:r>
              <a:rPr lang="ru-RU" b="1" i="1" dirty="0" smtClean="0"/>
              <a:t> 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Поняття про навчальну діяльність у педагогічній психології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Навчальна діяльність – це діяльність </a:t>
            </a:r>
            <a:r>
              <a:rPr lang="uk-UA" i="1" dirty="0" smtClean="0"/>
              <a:t>по</a:t>
            </a:r>
            <a:r>
              <a:rPr lang="uk-UA" dirty="0" smtClean="0"/>
              <a:t> </a:t>
            </a:r>
            <a:r>
              <a:rPr lang="uk-UA" i="1" dirty="0" err="1" smtClean="0"/>
              <a:t>самозміні</a:t>
            </a:r>
            <a:r>
              <a:rPr lang="uk-UA" dirty="0" smtClean="0"/>
              <a:t> </a:t>
            </a:r>
            <a:r>
              <a:rPr lang="uk-UA" i="1" dirty="0" err="1" smtClean="0"/>
              <a:t>суб</a:t>
            </a:r>
            <a:r>
              <a:rPr lang="en-US" i="1" dirty="0" smtClean="0"/>
              <a:t>’</a:t>
            </a:r>
            <a:r>
              <a:rPr lang="uk-UA" i="1" dirty="0" err="1" smtClean="0"/>
              <a:t>єкта</a:t>
            </a:r>
            <a:r>
              <a:rPr lang="uk-UA" dirty="0" smtClean="0"/>
              <a:t>. (Д.Б. Ельконін)</a:t>
            </a:r>
          </a:p>
          <a:p>
            <a:endParaRPr lang="uk-UA" dirty="0" smtClean="0"/>
          </a:p>
          <a:p>
            <a:r>
              <a:rPr lang="uk-UA" dirty="0" smtClean="0"/>
              <a:t>Специфіка навчальної діяльності полягає </a:t>
            </a:r>
            <a:r>
              <a:rPr lang="uk-UA" dirty="0" smtClean="0"/>
              <a:t>у </a:t>
            </a:r>
            <a:r>
              <a:rPr lang="uk-UA" dirty="0" smtClean="0"/>
              <a:t>засвоєнні школярами </a:t>
            </a:r>
            <a:r>
              <a:rPr lang="uk-UA" i="1" dirty="0" smtClean="0"/>
              <a:t>загальних </a:t>
            </a:r>
            <a:r>
              <a:rPr lang="uk-UA" i="1" dirty="0" smtClean="0"/>
              <a:t>способів </a:t>
            </a:r>
            <a:r>
              <a:rPr lang="uk-UA" i="1" dirty="0" smtClean="0"/>
              <a:t>дій</a:t>
            </a:r>
            <a:r>
              <a:rPr lang="uk-UA" dirty="0" smtClean="0"/>
              <a:t>. </a:t>
            </a:r>
            <a:r>
              <a:rPr lang="ru-RU" dirty="0" smtClean="0">
                <a:cs typeface="Arial" charset="0"/>
              </a:rPr>
              <a:t>(В.В. Давидов)</a:t>
            </a:r>
            <a:endParaRPr lang="ru-RU" dirty="0" smtClean="0">
              <a:cs typeface="Arial" charset="0"/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 навчальної діяльності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Суб</a:t>
            </a:r>
            <a:r>
              <a:rPr lang="en-US" dirty="0" smtClean="0"/>
              <a:t> </a:t>
            </a:r>
            <a:r>
              <a:rPr lang="en-US" dirty="0" smtClean="0"/>
              <a:t>’</a:t>
            </a:r>
            <a:r>
              <a:rPr lang="uk-UA" dirty="0" err="1" smtClean="0"/>
              <a:t>єктом</a:t>
            </a:r>
            <a:r>
              <a:rPr lang="uk-UA" dirty="0" smtClean="0"/>
              <a:t> навчальної діяльності є той, хто висуває навчальну мету, тобто передбачає результат своєї навчальної роботи.</a:t>
            </a:r>
          </a:p>
          <a:p>
            <a:endParaRPr lang="uk-UA" dirty="0" smtClean="0"/>
          </a:p>
          <a:p>
            <a:r>
              <a:rPr lang="uk-UA" dirty="0" smtClean="0"/>
              <a:t>Учитель вирощує </a:t>
            </a:r>
            <a:r>
              <a:rPr lang="uk-UA" dirty="0" err="1" smtClean="0"/>
              <a:t>суб</a:t>
            </a:r>
            <a:r>
              <a:rPr lang="en-US" dirty="0" smtClean="0"/>
              <a:t> </a:t>
            </a:r>
            <a:r>
              <a:rPr lang="en-US" dirty="0" smtClean="0"/>
              <a:t>’</a:t>
            </a:r>
            <a:r>
              <a:rPr lang="uk-UA" dirty="0" err="1" smtClean="0"/>
              <a:t>єктність</a:t>
            </a:r>
            <a:r>
              <a:rPr lang="uk-UA" dirty="0" smtClean="0"/>
              <a:t> учня, залучаючи його до спільно-розподіленої навчальної діяльності.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190" y="285728"/>
            <a:ext cx="3757610" cy="6066482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00B050"/>
              </a:buClr>
              <a:buNone/>
            </a:pPr>
            <a:r>
              <a:rPr lang="uk-UA" b="1" dirty="0" smtClean="0">
                <a:solidFill>
                  <a:srgbClr val="FF0000"/>
                </a:solidFill>
              </a:rPr>
              <a:t>Учні </a:t>
            </a:r>
          </a:p>
          <a:p>
            <a:pPr>
              <a:buClr>
                <a:srgbClr val="00B050"/>
              </a:buClr>
            </a:pPr>
            <a:r>
              <a:rPr lang="uk-UA" dirty="0" smtClean="0"/>
              <a:t>з</a:t>
            </a:r>
            <a:r>
              <a:rPr lang="uk-UA" dirty="0" smtClean="0"/>
              <a:t>датні діяти </a:t>
            </a:r>
            <a:r>
              <a:rPr lang="uk-UA" dirty="0" smtClean="0"/>
              <a:t>в ситуаціях </a:t>
            </a:r>
            <a:r>
              <a:rPr lang="uk-UA" dirty="0" err="1" smtClean="0"/>
              <a:t>недовизначених</a:t>
            </a:r>
            <a:r>
              <a:rPr lang="uk-UA" dirty="0" smtClean="0"/>
              <a:t> умов, проблемних ситуаціях</a:t>
            </a:r>
          </a:p>
          <a:p>
            <a:pPr>
              <a:buClr>
                <a:srgbClr val="00B050"/>
              </a:buClr>
            </a:pPr>
            <a:r>
              <a:rPr lang="uk-UA" dirty="0" smtClean="0"/>
              <a:t>оцінюють ситуацію стосовно можливості чи неможливості її вирішення</a:t>
            </a:r>
          </a:p>
          <a:p>
            <a:pPr>
              <a:buClr>
                <a:srgbClr val="00B050"/>
              </a:buClr>
            </a:pPr>
            <a:r>
              <a:rPr lang="uk-UA" dirty="0" smtClean="0"/>
              <a:t>безпосередньо  беруть участь у побудові нового знання (способів дій, алгоритмів, понять) – висувають гіпотези, </a:t>
            </a:r>
            <a:r>
              <a:rPr lang="uk-UA" dirty="0" smtClean="0"/>
              <a:t>вибудовують </a:t>
            </a:r>
            <a:r>
              <a:rPr lang="uk-UA" dirty="0" smtClean="0"/>
              <a:t>новий спосіб дії, оцінюють побудований спосіб на його відповідність ситуації, </a:t>
            </a:r>
            <a:r>
              <a:rPr lang="uk-UA" dirty="0" smtClean="0"/>
              <a:t> </a:t>
            </a:r>
            <a:r>
              <a:rPr lang="uk-UA" dirty="0" smtClean="0"/>
              <a:t>застосовують </a:t>
            </a:r>
            <a:r>
              <a:rPr lang="uk-UA" dirty="0" smtClean="0"/>
              <a:t>новий спосіб</a:t>
            </a:r>
            <a:endParaRPr lang="uk-UA" dirty="0" smtClean="0"/>
          </a:p>
          <a:p>
            <a:pPr>
              <a:buClr>
                <a:srgbClr val="00B050"/>
              </a:buClr>
            </a:pPr>
            <a:r>
              <a:rPr lang="uk-UA" dirty="0" smtClean="0"/>
              <a:t>шукають різні способи розв'язання задач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2015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ННМЦ “Розвиваюче навчання”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5A27-7827-4D09-9881-F39228FBF13F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28596" y="285728"/>
            <a:ext cx="3757610" cy="6066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 fontScale="77500" lnSpcReduction="20000"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50"/>
              </a:buClr>
              <a:buSzPct val="65000"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50"/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створює ситуації, де учень не може діяти за зразком</a:t>
            </a:r>
          </a:p>
          <a:p>
            <a:pPr marL="548640" indent="-411480">
              <a:spcBef>
                <a:spcPct val="20000"/>
              </a:spcBef>
              <a:buClr>
                <a:srgbClr val="00B050"/>
              </a:buClr>
              <a:buSzPct val="65000"/>
              <a:buFont typeface="Wingdings 2"/>
              <a:buChar char=""/>
            </a:pP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</a:rPr>
              <a:t>заохочує учнів до оцінки межі своїх знань;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</a:rPr>
              <a:t>забезпечує умови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</a:rPr>
              <a:t>для здійснення учнями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</a:rPr>
              <a:t>пошукової діяльності</a:t>
            </a:r>
            <a:endParaRPr lang="ru-RU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B050"/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ініціює учнів обґрунтовувати свої дії,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</a:rPr>
              <a:t> висувати гіпотези стосовно вирішення проблемної ситуації, задавати питання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548640" lvl="0" indent="-411480">
              <a:spcBef>
                <a:spcPct val="20000"/>
              </a:spcBef>
              <a:buClr>
                <a:srgbClr val="00B050"/>
              </a:buClr>
              <a:buSzPct val="65000"/>
              <a:buFont typeface="Wingdings 2"/>
              <a:buChar char=""/>
            </a:pPr>
            <a:r>
              <a:rPr lang="uk-UA" sz="2900" dirty="0" smtClean="0">
                <a:solidFill>
                  <a:schemeClr val="accent5">
                    <a:lumMod val="50000"/>
                  </a:schemeClr>
                </a:solidFill>
              </a:rPr>
              <a:t>залучає учнів до побудови алгоритмів способів </a:t>
            </a:r>
            <a:r>
              <a:rPr lang="uk-UA" sz="2900" dirty="0" smtClean="0">
                <a:solidFill>
                  <a:schemeClr val="accent5">
                    <a:lumMod val="50000"/>
                  </a:schemeClr>
                </a:solidFill>
              </a:rPr>
              <a:t>дій</a:t>
            </a:r>
            <a:endParaRPr lang="uk-UA" sz="29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48640" lvl="0" indent="-411480">
              <a:spcBef>
                <a:spcPct val="20000"/>
              </a:spcBef>
              <a:buClr>
                <a:srgbClr val="00B050"/>
              </a:buClr>
              <a:buSzPct val="65000"/>
              <a:buFont typeface="Wingdings 2"/>
              <a:buChar char=""/>
            </a:pPr>
            <a:r>
              <a:rPr lang="uk-UA" sz="2900" dirty="0" smtClean="0">
                <a:solidFill>
                  <a:schemeClr val="accent5">
                    <a:lumMod val="50000"/>
                  </a:schemeClr>
                </a:solidFill>
              </a:rPr>
              <a:t>ініціює пошук різних шляхів вирішення завдання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3700" dirty="0" smtClean="0">
                <a:effectLst/>
              </a:rPr>
              <a:t>Що таке навчальне завдання?</a:t>
            </a:r>
            <a:endParaRPr lang="ru-RU" sz="3700" dirty="0" smtClean="0">
              <a:effectLst/>
            </a:endParaRPr>
          </a:p>
        </p:txBody>
      </p:sp>
      <p:sp>
        <p:nvSpPr>
          <p:cNvPr id="20483" name="Содержимое 3"/>
          <p:cNvSpPr>
            <a:spLocks noGrp="1"/>
          </p:cNvSpPr>
          <p:nvPr>
            <p:ph sz="half" idx="4294967295"/>
          </p:nvPr>
        </p:nvSpPr>
        <p:spPr>
          <a:xfrm>
            <a:off x="4427538" y="1600200"/>
            <a:ext cx="4465637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uk-UA" sz="2400" dirty="0" smtClean="0">
                <a:latin typeface="Arial" charset="0"/>
              </a:rPr>
              <a:t>    </a:t>
            </a:r>
            <a:r>
              <a:rPr lang="uk-UA" sz="2400" dirty="0" smtClean="0"/>
              <a:t>Завдання - це єдність мети дії й умов її досягнення. </a:t>
            </a:r>
            <a:r>
              <a:rPr lang="ru-RU" sz="2400" dirty="0" smtClean="0"/>
              <a:t> </a:t>
            </a:r>
          </a:p>
          <a:p>
            <a:pPr>
              <a:buFont typeface="Arial" charset="0"/>
              <a:buNone/>
            </a:pPr>
            <a:endParaRPr lang="ru-RU" sz="2400" dirty="0" smtClean="0"/>
          </a:p>
          <a:p>
            <a:pPr>
              <a:buFont typeface="Arial" charset="0"/>
              <a:buNone/>
            </a:pPr>
            <a:r>
              <a:rPr lang="uk-UA" sz="2400" dirty="0" smtClean="0"/>
              <a:t>    Завдання, що вимагає від учня відкриття і освоєння в навчальній діяльності загального способу (принципу) рішення щодо широкого кола практичних завдань –  це навчальне завдання.</a:t>
            </a:r>
            <a:endParaRPr lang="ru-RU" sz="2400" dirty="0" smtClean="0"/>
          </a:p>
        </p:txBody>
      </p:sp>
      <p:pic>
        <p:nvPicPr>
          <p:cNvPr id="20484" name="Содержимое 5" descr="DSCN7251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85788" y="2362200"/>
            <a:ext cx="3781425" cy="3001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uk-UA" dirty="0" smtClean="0"/>
              <a:t>Додавання двоцифрових чисел з переходом через розряд</a:t>
            </a:r>
            <a:endParaRPr lang="ru-RU" dirty="0" smtClean="0"/>
          </a:p>
        </p:txBody>
      </p:sp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54380A94-C209-4FB8-B4BB-F6623D8E02E9}" type="slidenum">
              <a:rPr lang="ru-RU"/>
              <a:pPr>
                <a:defRPr/>
              </a:pPr>
              <a:t>9</a:t>
            </a:fld>
            <a:endParaRPr lang="ru-RU"/>
          </a:p>
        </p:txBody>
      </p:sp>
      <p:sp>
        <p:nvSpPr>
          <p:cNvPr id="38916" name="Rectangle 65"/>
          <p:cNvSpPr>
            <a:spLocks noChangeArrowheads="1"/>
          </p:cNvSpPr>
          <p:nvPr/>
        </p:nvSpPr>
        <p:spPr bwMode="auto">
          <a:xfrm>
            <a:off x="2603500" y="5035550"/>
            <a:ext cx="1692275" cy="360363"/>
          </a:xfrm>
          <a:prstGeom prst="rect">
            <a:avLst/>
          </a:prstGeom>
          <a:solidFill>
            <a:srgbClr val="C0C0C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2738438" y="2351088"/>
            <a:ext cx="366871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8918" name="Line 16"/>
          <p:cNvSpPr>
            <a:spLocks noChangeShapeType="1"/>
          </p:cNvSpPr>
          <p:nvPr/>
        </p:nvSpPr>
        <p:spPr bwMode="auto">
          <a:xfrm>
            <a:off x="1133475" y="2320925"/>
            <a:ext cx="449263" cy="3667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38919" name="Line 17"/>
          <p:cNvSpPr>
            <a:spLocks noChangeShapeType="1"/>
          </p:cNvSpPr>
          <p:nvPr/>
        </p:nvSpPr>
        <p:spPr bwMode="auto">
          <a:xfrm flipV="1">
            <a:off x="1595438" y="2298700"/>
            <a:ext cx="449262" cy="3889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38920" name="Line 18"/>
          <p:cNvSpPr>
            <a:spLocks noChangeShapeType="1"/>
          </p:cNvSpPr>
          <p:nvPr/>
        </p:nvSpPr>
        <p:spPr bwMode="auto">
          <a:xfrm>
            <a:off x="1331913" y="2314575"/>
            <a:ext cx="449262" cy="36671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38921" name="Line 19"/>
          <p:cNvSpPr>
            <a:spLocks noChangeShapeType="1"/>
          </p:cNvSpPr>
          <p:nvPr/>
        </p:nvSpPr>
        <p:spPr bwMode="auto">
          <a:xfrm flipV="1">
            <a:off x="1803400" y="2292350"/>
            <a:ext cx="452438" cy="3889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38922" name="Rectangle 33"/>
          <p:cNvSpPr>
            <a:spLocks noChangeArrowheads="1"/>
          </p:cNvSpPr>
          <p:nvPr/>
        </p:nvSpPr>
        <p:spPr bwMode="auto">
          <a:xfrm>
            <a:off x="942975" y="1827213"/>
            <a:ext cx="18774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uk-UA" sz="3200">
                <a:solidFill>
                  <a:srgbClr val="002060"/>
                </a:solidFill>
              </a:rPr>
              <a:t>35 + 27 = </a:t>
            </a:r>
            <a:endParaRPr lang="ru-RU" sz="3200">
              <a:solidFill>
                <a:srgbClr val="002060"/>
              </a:solidFill>
            </a:endParaRPr>
          </a:p>
        </p:txBody>
      </p:sp>
      <p:sp>
        <p:nvSpPr>
          <p:cNvPr id="100386" name="Rectangle 34"/>
          <p:cNvSpPr>
            <a:spLocks noChangeArrowheads="1"/>
          </p:cNvSpPr>
          <p:nvPr/>
        </p:nvSpPr>
        <p:spPr bwMode="auto">
          <a:xfrm>
            <a:off x="2817813" y="1825625"/>
            <a:ext cx="800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uk-UA" sz="3200">
                <a:solidFill>
                  <a:srgbClr val="002060"/>
                </a:solidFill>
              </a:rPr>
              <a:t>6  2</a:t>
            </a:r>
            <a:endParaRPr lang="ru-RU" sz="3200">
              <a:solidFill>
                <a:srgbClr val="002060"/>
              </a:solidFill>
            </a:endParaRPr>
          </a:p>
        </p:txBody>
      </p:sp>
      <p:sp>
        <p:nvSpPr>
          <p:cNvPr id="38924" name="Rectangle 39"/>
          <p:cNvSpPr>
            <a:spLocks noChangeArrowheads="1"/>
          </p:cNvSpPr>
          <p:nvPr/>
        </p:nvSpPr>
        <p:spPr bwMode="auto">
          <a:xfrm>
            <a:off x="2589213" y="3952875"/>
            <a:ext cx="3384550" cy="1071563"/>
          </a:xfrm>
          <a:prstGeom prst="rect">
            <a:avLst/>
          </a:prstGeom>
          <a:solidFill>
            <a:srgbClr val="C0C0C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392" name="Line 40"/>
          <p:cNvSpPr>
            <a:spLocks noChangeShapeType="1"/>
          </p:cNvSpPr>
          <p:nvPr/>
        </p:nvSpPr>
        <p:spPr bwMode="auto">
          <a:xfrm>
            <a:off x="2598738" y="3589338"/>
            <a:ext cx="33845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6" name="Line 41"/>
          <p:cNvSpPr>
            <a:spLocks noChangeShapeType="1"/>
          </p:cNvSpPr>
          <p:nvPr/>
        </p:nvSpPr>
        <p:spPr bwMode="auto">
          <a:xfrm>
            <a:off x="2598738" y="3949700"/>
            <a:ext cx="33845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7" name="Rectangle 42"/>
          <p:cNvSpPr>
            <a:spLocks noChangeArrowheads="1"/>
          </p:cNvSpPr>
          <p:nvPr/>
        </p:nvSpPr>
        <p:spPr bwMode="auto">
          <a:xfrm>
            <a:off x="2595563" y="5037138"/>
            <a:ext cx="1692275" cy="3603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8" name="Line 43"/>
          <p:cNvSpPr>
            <a:spLocks noChangeShapeType="1"/>
          </p:cNvSpPr>
          <p:nvPr/>
        </p:nvSpPr>
        <p:spPr bwMode="auto">
          <a:xfrm>
            <a:off x="2928938" y="5033963"/>
            <a:ext cx="0" cy="360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9" name="Line 44"/>
          <p:cNvSpPr>
            <a:spLocks noChangeShapeType="1"/>
          </p:cNvSpPr>
          <p:nvPr/>
        </p:nvSpPr>
        <p:spPr bwMode="auto">
          <a:xfrm>
            <a:off x="3278188" y="5037138"/>
            <a:ext cx="0" cy="360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0" name="Line 45"/>
          <p:cNvSpPr>
            <a:spLocks noChangeShapeType="1"/>
          </p:cNvSpPr>
          <p:nvPr/>
        </p:nvSpPr>
        <p:spPr bwMode="auto">
          <a:xfrm>
            <a:off x="3617913" y="5035550"/>
            <a:ext cx="0" cy="3603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1" name="Line 46"/>
          <p:cNvSpPr>
            <a:spLocks noChangeShapeType="1"/>
          </p:cNvSpPr>
          <p:nvPr/>
        </p:nvSpPr>
        <p:spPr bwMode="auto">
          <a:xfrm>
            <a:off x="3959225" y="5037138"/>
            <a:ext cx="0" cy="360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2" name="Rectangle 47"/>
          <p:cNvSpPr>
            <a:spLocks noChangeArrowheads="1"/>
          </p:cNvSpPr>
          <p:nvPr/>
        </p:nvSpPr>
        <p:spPr bwMode="auto">
          <a:xfrm>
            <a:off x="2601913" y="4319588"/>
            <a:ext cx="3382962" cy="7096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33" name="Line 48"/>
          <p:cNvSpPr>
            <a:spLocks noChangeShapeType="1"/>
          </p:cNvSpPr>
          <p:nvPr/>
        </p:nvSpPr>
        <p:spPr bwMode="auto">
          <a:xfrm>
            <a:off x="2609850" y="4667250"/>
            <a:ext cx="33845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5989638" y="5038725"/>
            <a:ext cx="687387" cy="371475"/>
            <a:chOff x="3773" y="3174"/>
            <a:chExt cx="433" cy="234"/>
          </a:xfrm>
        </p:grpSpPr>
        <p:sp>
          <p:nvSpPr>
            <p:cNvPr id="38945" name="Rectangle 49"/>
            <p:cNvSpPr>
              <a:spLocks noChangeArrowheads="1"/>
            </p:cNvSpPr>
            <p:nvPr/>
          </p:nvSpPr>
          <p:spPr bwMode="auto">
            <a:xfrm>
              <a:off x="3773" y="3174"/>
              <a:ext cx="433" cy="22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6" name="Line 50"/>
            <p:cNvSpPr>
              <a:spLocks noChangeShapeType="1"/>
            </p:cNvSpPr>
            <p:nvPr/>
          </p:nvSpPr>
          <p:spPr bwMode="auto">
            <a:xfrm>
              <a:off x="3995" y="3181"/>
              <a:ext cx="0" cy="2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403" name="Rectangle 51"/>
          <p:cNvSpPr>
            <a:spLocks noChangeArrowheads="1"/>
          </p:cNvSpPr>
          <p:nvPr/>
        </p:nvSpPr>
        <p:spPr bwMode="auto">
          <a:xfrm>
            <a:off x="4294188" y="5032375"/>
            <a:ext cx="1692275" cy="360363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4" name="Line 52"/>
          <p:cNvSpPr>
            <a:spLocks noChangeShapeType="1"/>
          </p:cNvSpPr>
          <p:nvPr/>
        </p:nvSpPr>
        <p:spPr bwMode="auto">
          <a:xfrm>
            <a:off x="4624388" y="5033963"/>
            <a:ext cx="0" cy="360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5" name="Line 53"/>
          <p:cNvSpPr>
            <a:spLocks noChangeShapeType="1"/>
          </p:cNvSpPr>
          <p:nvPr/>
        </p:nvSpPr>
        <p:spPr bwMode="auto">
          <a:xfrm>
            <a:off x="4973638" y="5037138"/>
            <a:ext cx="0" cy="360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6" name="Line 54"/>
          <p:cNvSpPr>
            <a:spLocks noChangeShapeType="1"/>
          </p:cNvSpPr>
          <p:nvPr/>
        </p:nvSpPr>
        <p:spPr bwMode="auto">
          <a:xfrm>
            <a:off x="5302250" y="5035550"/>
            <a:ext cx="0" cy="3603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07" name="Line 55"/>
          <p:cNvSpPr>
            <a:spLocks noChangeShapeType="1"/>
          </p:cNvSpPr>
          <p:nvPr/>
        </p:nvSpPr>
        <p:spPr bwMode="auto">
          <a:xfrm>
            <a:off x="5654675" y="5037138"/>
            <a:ext cx="0" cy="3603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16" name="Rectangle 64"/>
          <p:cNvSpPr>
            <a:spLocks noChangeArrowheads="1"/>
          </p:cNvSpPr>
          <p:nvPr/>
        </p:nvSpPr>
        <p:spPr bwMode="auto">
          <a:xfrm>
            <a:off x="2597150" y="3246438"/>
            <a:ext cx="3384550" cy="10715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0429" name="Rectangle 77"/>
          <p:cNvSpPr>
            <a:spLocks noChangeArrowheads="1"/>
          </p:cNvSpPr>
          <p:nvPr/>
        </p:nvSpPr>
        <p:spPr bwMode="auto">
          <a:xfrm>
            <a:off x="1235075" y="2690813"/>
            <a:ext cx="9028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uk-UA" sz="3200">
                <a:solidFill>
                  <a:srgbClr val="002060"/>
                </a:solidFill>
              </a:rPr>
              <a:t>5 12</a:t>
            </a:r>
            <a:endParaRPr lang="ru-RU" sz="3200">
              <a:solidFill>
                <a:srgbClr val="002060"/>
              </a:solidFill>
            </a:endParaRPr>
          </a:p>
        </p:txBody>
      </p:sp>
      <p:sp>
        <p:nvSpPr>
          <p:cNvPr id="100433" name="Rectangle 81"/>
          <p:cNvSpPr>
            <a:spLocks noChangeArrowheads="1"/>
          </p:cNvSpPr>
          <p:nvPr/>
        </p:nvSpPr>
        <p:spPr bwMode="auto">
          <a:xfrm>
            <a:off x="2590800" y="5010150"/>
            <a:ext cx="3381375" cy="381000"/>
          </a:xfrm>
          <a:prstGeom prst="rect">
            <a:avLst/>
          </a:prstGeom>
          <a:solidFill>
            <a:srgbClr val="D3D3D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44444E-6 L -0.075 0.0541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92" grpId="0" animBg="1"/>
      <p:bldP spid="100403" grpId="0" animBg="1"/>
      <p:bldP spid="100404" grpId="0" animBg="1"/>
      <p:bldP spid="100405" grpId="0" animBg="1"/>
      <p:bldP spid="100406" grpId="0" animBg="1"/>
      <p:bldP spid="100407" grpId="0" animBg="1"/>
      <p:bldP spid="100416" grpId="0" animBg="1"/>
      <p:bldP spid="100429" grpId="0"/>
      <p:bldP spid="10043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ля вебинара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698</Words>
  <Application>Microsoft Office PowerPoint</Application>
  <PresentationFormat>Экран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Для вебинара</vt:lpstr>
      <vt:lpstr>Точечный рисунок</vt:lpstr>
      <vt:lpstr>Діяльнісний підхід у реалізації Державного стандарту</vt:lpstr>
      <vt:lpstr>Методологічні проблеми освіти </vt:lpstr>
      <vt:lpstr>Методологічні проблеми освіти </vt:lpstr>
      <vt:lpstr>Державний стандарт</vt:lpstr>
      <vt:lpstr>Поняття про навчальну діяльність у педагогічній психології</vt:lpstr>
      <vt:lpstr>Про суб’єкта навчальної діяльності</vt:lpstr>
      <vt:lpstr>Слайд 7</vt:lpstr>
      <vt:lpstr>Що таке навчальне завдання?</vt:lpstr>
      <vt:lpstr>Додавання двоцифрових чисел з переходом через розряд</vt:lpstr>
      <vt:lpstr>Величина. Число (побудова поняття числа)</vt:lpstr>
      <vt:lpstr>Залежність результату вимірювання величини від міри</vt:lpstr>
      <vt:lpstr>Багатоцифрові числа за десяткового відношення між мірами</vt:lpstr>
      <vt:lpstr>Додавання двоцифрових чисел</vt:lpstr>
      <vt:lpstr>Порозрядність додавання  багатоцифрових чисел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Діяльнісний підхід у реалізації Державного стандарту</dc:title>
  <dc:creator>Admin</dc:creator>
  <cp:lastModifiedBy>user</cp:lastModifiedBy>
  <cp:revision>88</cp:revision>
  <dcterms:created xsi:type="dcterms:W3CDTF">2015-08-13T13:02:48Z</dcterms:created>
  <dcterms:modified xsi:type="dcterms:W3CDTF">2015-08-26T20:38:17Z</dcterms:modified>
</cp:coreProperties>
</file>