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2"/>
  </p:sldMasterIdLst>
  <p:sldIdLst>
    <p:sldId id="256" r:id="rId3"/>
    <p:sldId id="257" r:id="rId4"/>
    <p:sldId id="263" r:id="rId5"/>
    <p:sldId id="258" r:id="rId6"/>
    <p:sldId id="260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58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1254" y="-9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490B-B7F2-4AF9-B4FF-C83A55DEE148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3161-2CC8-4C18-AB8A-8116BE063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490B-B7F2-4AF9-B4FF-C83A55DEE148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3161-2CC8-4C18-AB8A-8116BE063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490B-B7F2-4AF9-B4FF-C83A55DEE148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3161-2CC8-4C18-AB8A-8116BE063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490B-B7F2-4AF9-B4FF-C83A55DEE148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3161-2CC8-4C18-AB8A-8116BE063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490B-B7F2-4AF9-B4FF-C83A55DEE148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3161-2CC8-4C18-AB8A-8116BE063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490B-B7F2-4AF9-B4FF-C83A55DEE148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3161-2CC8-4C18-AB8A-8116BE063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490B-B7F2-4AF9-B4FF-C83A55DEE148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3161-2CC8-4C18-AB8A-8116BE063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490B-B7F2-4AF9-B4FF-C83A55DEE148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3161-2CC8-4C18-AB8A-8116BE063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490B-B7F2-4AF9-B4FF-C83A55DEE148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3161-2CC8-4C18-AB8A-8116BE063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490B-B7F2-4AF9-B4FF-C83A55DEE148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3161-2CC8-4C18-AB8A-8116BE063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9490B-B7F2-4AF9-B4FF-C83A55DEE148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D3161-2CC8-4C18-AB8A-8116BE06381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uk-UA" smtClean="0"/>
              <a:t>Клацніть піктограму, щоб додати зображення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1A9490B-B7F2-4AF9-B4FF-C83A55DEE148}" type="datetimeFigureOut">
              <a:rPr lang="ru-RU" smtClean="0"/>
              <a:pPr/>
              <a:t>01.07.2014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E8D3161-2CC8-4C18-AB8A-8116BE0638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uk.wikipedia.org/wiki/%D0%86%D0%BD%D1%82%D0%B5%D1%80%D0%BD%D0%B5%D1%82" TargetMode="External"/><Relationship Id="rId2" Type="http://schemas.openxmlformats.org/officeDocument/2006/relationships/hyperlink" Target="http://uk.wikipedia.org/wiki/%D0%90%D0%BD%D0%B3%D0%BB%D1%96%D0%B9%D1%81%D1%8C%D0%BA%D0%B0_%D0%BC%D0%BE%D0%B2%D0%B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uk.wikipedia.org/w/index.php?title=%D0%A0%D0%BE%D0%B7%D1%82%D0%B0%D1%88%D1%83%D0%B2%D0%B0%D0%BD%D0%BD%D1%8F&amp;action=edit&amp;redlink=1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Заголовок 186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7117180" cy="1470025"/>
          </a:xfrm>
        </p:spPr>
        <p:txBody>
          <a:bodyPr/>
          <a:lstStyle/>
          <a:p>
            <a:r>
              <a:rPr lang="uk-UA" dirty="0" err="1" smtClean="0"/>
              <a:t>Веб-сторінки</a:t>
            </a:r>
            <a:r>
              <a:rPr lang="uk-UA" dirty="0" smtClean="0"/>
              <a:t>  та гіперпосилання</a:t>
            </a:r>
            <a:endParaRPr lang="ru-RU" dirty="0"/>
          </a:p>
        </p:txBody>
      </p:sp>
      <p:sp>
        <p:nvSpPr>
          <p:cNvPr id="186" name="Подзаголовок 185"/>
          <p:cNvSpPr>
            <a:spLocks noGrp="1"/>
          </p:cNvSpPr>
          <p:nvPr>
            <p:ph type="subTitle" idx="1"/>
          </p:nvPr>
        </p:nvSpPr>
        <p:spPr>
          <a:xfrm>
            <a:off x="571472" y="5643578"/>
            <a:ext cx="7117180" cy="861420"/>
          </a:xfrm>
        </p:spPr>
        <p:txBody>
          <a:bodyPr/>
          <a:lstStyle/>
          <a:p>
            <a:r>
              <a:rPr lang="uk-UA" dirty="0" smtClean="0"/>
              <a:t>3 клас</a:t>
            </a:r>
          </a:p>
          <a:p>
            <a:endParaRPr lang="ru-RU" dirty="0"/>
          </a:p>
        </p:txBody>
      </p:sp>
      <p:pic>
        <p:nvPicPr>
          <p:cNvPr id="5122" name="Picture 2" descr="D: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214554"/>
            <a:ext cx="6021193" cy="3371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Домашнє завдання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uk-UA" sz="4000" dirty="0" smtClean="0"/>
              <a:t>  </a:t>
            </a:r>
            <a:r>
              <a:rPr lang="uk-UA" sz="3600" dirty="0" smtClean="0"/>
              <a:t>Робота в підручнику § 14</a:t>
            </a:r>
          </a:p>
          <a:p>
            <a:pPr>
              <a:buNone/>
            </a:pPr>
            <a:r>
              <a:rPr lang="uk-UA" sz="3600" dirty="0" smtClean="0"/>
              <a:t>     ст. 73-74  «</a:t>
            </a:r>
            <a:r>
              <a:rPr lang="uk-UA" sz="3600" dirty="0" err="1" smtClean="0"/>
              <a:t>Цікавинки</a:t>
            </a:r>
            <a:r>
              <a:rPr lang="uk-UA" sz="3600" dirty="0" smtClean="0"/>
              <a:t>».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200" dirty="0" smtClean="0"/>
              <a:t>Інформаційні технології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5367338"/>
            <a:ext cx="8064896" cy="804862"/>
          </a:xfrm>
        </p:spPr>
        <p:txBody>
          <a:bodyPr>
            <a:noAutofit/>
          </a:bodyPr>
          <a:lstStyle/>
          <a:p>
            <a:r>
              <a:rPr lang="uk-UA" sz="2000" dirty="0" smtClean="0"/>
              <a:t> Ознайомлюємось із структурою </a:t>
            </a:r>
            <a:r>
              <a:rPr lang="uk-UA" sz="2000" dirty="0" err="1" smtClean="0"/>
              <a:t>веб-сайтів</a:t>
            </a:r>
            <a:r>
              <a:rPr lang="uk-UA" sz="2000" dirty="0" smtClean="0"/>
              <a:t>, </a:t>
            </a:r>
            <a:r>
              <a:rPr lang="uk-UA" sz="2000" dirty="0" err="1" smtClean="0"/>
              <a:t>веб-сторінок</a:t>
            </a:r>
            <a:r>
              <a:rPr lang="uk-UA" sz="2000" dirty="0" smtClean="0"/>
              <a:t> та гіперпосилань</a:t>
            </a:r>
            <a:endParaRPr lang="ru-RU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 cstate="print"/>
          <a:srcRect l="14151" r="14151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563086" cy="1113254"/>
          </a:xfrm>
        </p:spPr>
        <p:txBody>
          <a:bodyPr>
            <a:normAutofit/>
          </a:bodyPr>
          <a:lstStyle/>
          <a:p>
            <a:pPr algn="ctr"/>
            <a:r>
              <a:rPr lang="uk-UA" sz="4400" b="1" dirty="0" err="1" smtClean="0"/>
              <a:t>Фізкультхвилинка</a:t>
            </a:r>
            <a:endParaRPr lang="ru-RU" sz="44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4099" name="Picture 3" descr="D:\загруженное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714487"/>
            <a:ext cx="7072362" cy="46018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err="1" smtClean="0"/>
              <a:t>Веб-сайт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809749"/>
            <a:ext cx="8286808" cy="183356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3600" dirty="0" smtClean="0"/>
              <a:t>  </a:t>
            </a:r>
            <a:r>
              <a:rPr lang="uk-UA" sz="3600" b="1" dirty="0" err="1" smtClean="0"/>
              <a:t>Веб-сайт</a:t>
            </a:r>
            <a:r>
              <a:rPr lang="uk-UA" sz="3600" b="1" dirty="0" smtClean="0"/>
              <a:t> </a:t>
            </a:r>
            <a:r>
              <a:rPr lang="uk-UA" sz="3600" dirty="0" smtClean="0"/>
              <a:t>– це група пов’язаних між собою </a:t>
            </a:r>
            <a:r>
              <a:rPr lang="uk-UA" sz="3600" dirty="0" err="1" smtClean="0"/>
              <a:t>веб-сторінок</a:t>
            </a:r>
            <a:r>
              <a:rPr lang="uk-UA" sz="3600" dirty="0" smtClean="0"/>
              <a:t>.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29256" y="2428868"/>
            <a:ext cx="3469242" cy="4051302"/>
          </a:xfrm>
        </p:spPr>
        <p:txBody>
          <a:bodyPr>
            <a:normAutofit/>
          </a:bodyPr>
          <a:lstStyle/>
          <a:p>
            <a:pPr marL="82550" indent="273050">
              <a:buNone/>
            </a:pPr>
            <a:r>
              <a:rPr lang="uk-UA" dirty="0" err="1" smtClean="0"/>
              <a:t>Веб-сайт</a:t>
            </a:r>
            <a:r>
              <a:rPr lang="uk-UA" dirty="0" smtClean="0"/>
              <a:t> – місце в мережі (англ. </a:t>
            </a:r>
            <a:r>
              <a:rPr lang="en-US" dirty="0" smtClean="0"/>
              <a:t>Website</a:t>
            </a:r>
            <a:r>
              <a:rPr lang="uk-UA" dirty="0" smtClean="0"/>
              <a:t>:</a:t>
            </a:r>
            <a:r>
              <a:rPr lang="en-US" dirty="0" smtClean="0"/>
              <a:t> web – </a:t>
            </a:r>
            <a:r>
              <a:rPr lang="uk-UA" dirty="0" smtClean="0"/>
              <a:t>павутина, мережа; </a:t>
            </a:r>
            <a:r>
              <a:rPr lang="en-US" dirty="0" smtClean="0"/>
              <a:t>site - </a:t>
            </a:r>
            <a:r>
              <a:rPr lang="uk-UA" dirty="0" smtClean="0"/>
              <a:t>місце)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857628"/>
            <a:ext cx="40386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209550" h="120650"/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125113" cy="924475"/>
          </a:xfrm>
        </p:spPr>
        <p:txBody>
          <a:bodyPr/>
          <a:lstStyle/>
          <a:p>
            <a:pPr algn="ctr"/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Веб-сторінка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857232"/>
            <a:ext cx="7125112" cy="40514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800" dirty="0" smtClean="0"/>
              <a:t>     </a:t>
            </a:r>
            <a:r>
              <a:rPr lang="uk-UA" sz="2800" dirty="0" err="1" smtClean="0"/>
              <a:t>Веб-сторінка</a:t>
            </a:r>
            <a:r>
              <a:rPr lang="uk-UA" sz="2800" dirty="0" smtClean="0"/>
              <a:t> – це електронний  документ, підготовлений  для  розміщення  в мережі  Інтернет. Вона  може  містити  текст, малюнок  та  інші  дані, а  її основним  елементом  є  гіперпосилання.</a:t>
            </a:r>
            <a:endParaRPr lang="ru-RU" sz="2800" dirty="0"/>
          </a:p>
        </p:txBody>
      </p:sp>
      <p:pic>
        <p:nvPicPr>
          <p:cNvPr id="1026" name="Picture 2" descr="D:\загруженное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4000504"/>
            <a:ext cx="4214810" cy="26753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125113" cy="924475"/>
          </a:xfrm>
        </p:spPr>
        <p:txBody>
          <a:bodyPr/>
          <a:lstStyle/>
          <a:p>
            <a:pPr algn="ctr"/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Гіперпосилання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501122" cy="3072740"/>
          </a:xfrm>
        </p:spPr>
        <p:txBody>
          <a:bodyPr/>
          <a:lstStyle/>
          <a:p>
            <a:pPr>
              <a:buNone/>
            </a:pPr>
            <a:r>
              <a:rPr lang="uk-UA" sz="2800" dirty="0" smtClean="0"/>
              <a:t>   Гіперпосилання  -  це  фрагмент  тексту,  малюнок  або  кнопка,  клацнувши  на  які,  можна  відкрити  інший  об’єкт  або перейти  на наступну  </a:t>
            </a:r>
            <a:r>
              <a:rPr lang="uk-UA" sz="2800" dirty="0" err="1" smtClean="0"/>
              <a:t>веб-сторінку</a:t>
            </a:r>
            <a:r>
              <a:rPr lang="uk-UA" sz="2800" dirty="0" smtClean="0"/>
              <a:t>.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2050" name="Picture 2" descr="D:\22.10-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571876"/>
            <a:ext cx="7358114" cy="3048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000241"/>
            <a:ext cx="7125112" cy="4857760"/>
          </a:xfrm>
        </p:spPr>
        <p:txBody>
          <a:bodyPr/>
          <a:lstStyle/>
          <a:p>
            <a:pPr>
              <a:buNone/>
            </a:pPr>
            <a:r>
              <a:rPr lang="uk-UA" b="1" dirty="0" smtClean="0"/>
              <a:t>    </a:t>
            </a:r>
            <a:r>
              <a:rPr lang="vi-VN" b="1" dirty="0" smtClean="0"/>
              <a:t>Всесві́тня мережа</a:t>
            </a:r>
            <a:r>
              <a:rPr lang="vi-VN" dirty="0" smtClean="0"/>
              <a:t> 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    </a:t>
            </a:r>
            <a:r>
              <a:rPr lang="vi-VN" dirty="0" smtClean="0"/>
              <a:t>(</a:t>
            </a:r>
            <a:r>
              <a:rPr lang="vi-VN" dirty="0" smtClean="0">
                <a:hlinkClick r:id="rId2" tooltip="Англійська мова"/>
              </a:rPr>
              <a:t>англ.</a:t>
            </a:r>
            <a:r>
              <a:rPr lang="vi-VN" dirty="0" smtClean="0"/>
              <a:t> </a:t>
            </a:r>
            <a:r>
              <a:rPr lang="en-US" i="1" dirty="0" smtClean="0"/>
              <a:t>World Wide Web</a:t>
            </a:r>
            <a:r>
              <a:rPr lang="en-US" dirty="0" smtClean="0"/>
              <a:t>, </a:t>
            </a:r>
            <a:r>
              <a:rPr lang="vi-VN" dirty="0" smtClean="0"/>
              <a:t>скорочено: </a:t>
            </a:r>
            <a:r>
              <a:rPr lang="en-US" i="1" dirty="0" smtClean="0"/>
              <a:t>WWW</a:t>
            </a:r>
            <a:r>
              <a:rPr lang="en-US" dirty="0" smtClean="0"/>
              <a:t>; </a:t>
            </a:r>
            <a:r>
              <a:rPr lang="vi-VN" dirty="0" smtClean="0"/>
              <a:t>також: </a:t>
            </a:r>
            <a:r>
              <a:rPr lang="vi-VN" b="1" dirty="0" smtClean="0"/>
              <a:t>всемережжя</a:t>
            </a:r>
            <a:r>
              <a:rPr lang="vi-VN" dirty="0" smtClean="0"/>
              <a:t>, </a:t>
            </a:r>
            <a:r>
              <a:rPr lang="vi-VN" b="1" dirty="0" smtClean="0"/>
              <a:t>веб</a:t>
            </a:r>
            <a:r>
              <a:rPr lang="vi-VN" dirty="0" smtClean="0"/>
              <a:t> або </a:t>
            </a:r>
            <a:r>
              <a:rPr lang="vi-VN" b="1" dirty="0" smtClean="0"/>
              <a:t>тене́та</a:t>
            </a:r>
            <a:r>
              <a:rPr lang="vi-VN" dirty="0" smtClean="0"/>
              <a:t>) — найбільше всесвітнє багатомовне сховище інформації в електронному вигляді: десятки мільйонів пов'язаних між собою документів, що розташовані на комп'ютерах, розміщених на всій земній кулі. Вважається найпопулярнішою і найцікавішою службою мережі </a:t>
            </a:r>
            <a:r>
              <a:rPr lang="vi-VN" dirty="0" smtClean="0">
                <a:hlinkClick r:id="rId3" tooltip="Інтернет"/>
              </a:rPr>
              <a:t>Інтернет</a:t>
            </a:r>
            <a:r>
              <a:rPr lang="vi-VN" dirty="0" smtClean="0"/>
              <a:t>, яка дозволяє отримувати доступ до інформації незалежно від місця її </a:t>
            </a:r>
            <a:r>
              <a:rPr lang="vi-VN" dirty="0" smtClean="0">
                <a:hlinkClick r:id="rId4" tooltip="Розташування (ще не написана)"/>
              </a:rPr>
              <a:t>розташування</a:t>
            </a:r>
            <a:r>
              <a:rPr lang="vi-VN" dirty="0" smtClean="0"/>
              <a:t>.</a:t>
            </a:r>
            <a:endParaRPr lang="ru-RU" dirty="0"/>
          </a:p>
        </p:txBody>
      </p:sp>
      <p:pic>
        <p:nvPicPr>
          <p:cNvPr id="3074" name="Picture 2" descr="D:\imag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28604"/>
            <a:ext cx="3071834" cy="28477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125113" cy="924475"/>
          </a:xfrm>
        </p:spPr>
        <p:txBody>
          <a:bodyPr/>
          <a:lstStyle/>
          <a:p>
            <a:pPr algn="ctr"/>
            <a:r>
              <a:rPr lang="uk-UA" sz="4000" b="1" dirty="0" smtClean="0"/>
              <a:t>Робота за </a:t>
            </a:r>
            <a:r>
              <a:rPr lang="uk-UA" sz="4000" b="1" dirty="0" err="1" smtClean="0"/>
              <a:t>комп</a:t>
            </a:r>
            <a:r>
              <a:rPr lang="en-US" sz="4000" b="1" dirty="0" smtClean="0"/>
              <a:t>’</a:t>
            </a:r>
            <a:r>
              <a:rPr lang="uk-UA" sz="4000" b="1" dirty="0" err="1" smtClean="0"/>
              <a:t>ютером</a:t>
            </a:r>
            <a:r>
              <a:rPr lang="uk-UA" sz="4000" b="1" dirty="0" smtClean="0"/>
              <a:t>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boywithcompute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500174"/>
            <a:ext cx="5643602" cy="5304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4400" b="1" dirty="0" smtClean="0"/>
              <a:t>Продовж речення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9442" y="1807361"/>
            <a:ext cx="7563085" cy="4051437"/>
          </a:xfrm>
        </p:spPr>
        <p:txBody>
          <a:bodyPr/>
          <a:lstStyle/>
          <a:p>
            <a:pPr lvl="0"/>
            <a:r>
              <a:rPr lang="uk-UA" sz="3600" dirty="0" err="1" smtClean="0"/>
              <a:t>Веб</a:t>
            </a:r>
            <a:r>
              <a:rPr lang="uk-UA" sz="3600" dirty="0" smtClean="0"/>
              <a:t> – сторінка – це ….</a:t>
            </a:r>
            <a:endParaRPr lang="ru-RU" sz="3600" dirty="0" smtClean="0"/>
          </a:p>
          <a:p>
            <a:pPr lvl="0"/>
            <a:r>
              <a:rPr lang="uk-UA" sz="3600" dirty="0" smtClean="0"/>
              <a:t>Гіперпосилання  - це…</a:t>
            </a:r>
            <a:endParaRPr lang="ru-RU" sz="3600" dirty="0" smtClean="0"/>
          </a:p>
          <a:p>
            <a:pPr lvl="0"/>
            <a:r>
              <a:rPr lang="uk-UA" sz="3600" dirty="0" smtClean="0"/>
              <a:t>Сайт – це…</a:t>
            </a:r>
            <a:endParaRPr lang="ru-RU" sz="3600" dirty="0" smtClean="0"/>
          </a:p>
          <a:p>
            <a:pPr lvl="0"/>
            <a:r>
              <a:rPr lang="uk-UA" sz="3600" dirty="0" smtClean="0"/>
              <a:t> Що означають літери WWW?</a:t>
            </a:r>
            <a:endParaRPr lang="ru-RU" sz="36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8518E02-188B-4ACC-BBF8-790C4246C0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258</TotalTime>
  <Words>151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Spring</vt:lpstr>
      <vt:lpstr>Веб-сторінки  та гіперпосилання</vt:lpstr>
      <vt:lpstr>Інформаційні технології</vt:lpstr>
      <vt:lpstr>Фізкультхвилинка</vt:lpstr>
      <vt:lpstr>Веб-сайт</vt:lpstr>
      <vt:lpstr>Веб-сторінка</vt:lpstr>
      <vt:lpstr>Гіперпосилання </vt:lpstr>
      <vt:lpstr>Презентация PowerPoint</vt:lpstr>
      <vt:lpstr>Робота за комп’ютером </vt:lpstr>
      <vt:lpstr>Продовж речення</vt:lpstr>
      <vt:lpstr>Домашнє завдання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KEK$</dc:creator>
  <cp:lastModifiedBy>RMC</cp:lastModifiedBy>
  <cp:revision>43</cp:revision>
  <dcterms:created xsi:type="dcterms:W3CDTF">2011-07-22T15:47:36Z</dcterms:created>
  <dcterms:modified xsi:type="dcterms:W3CDTF">2014-07-01T05:42:08Z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TC101970345</vt:lpwstr>
  </property>
</Properties>
</file>