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15" r:id="rId3"/>
    <p:sldId id="329" r:id="rId4"/>
    <p:sldId id="324" r:id="rId5"/>
    <p:sldId id="326" r:id="rId6"/>
    <p:sldId id="319" r:id="rId7"/>
    <p:sldId id="320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26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67" autoAdjust="0"/>
    <p:restoredTop sz="94821" autoAdjust="0"/>
  </p:normalViewPr>
  <p:slideViewPr>
    <p:cSldViewPr>
      <p:cViewPr varScale="1">
        <p:scale>
          <a:sx n="69" d="100"/>
          <a:sy n="69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4FC854-FE32-46B7-BD3B-1CC2CA268D62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14E6CB-3511-4019-9C08-DEEF66FA0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uk-UA" dirty="0" smtClean="0"/>
              <a:t>Учитель.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dirty="0" smtClean="0"/>
              <a:t>Я готувала комп'ютер до роботи. І раптом з'явився текст. (текст з екрану). Комп'ютерні віруси дійсно можуть сильно пошкодити операційну систему. Нам не можна гаяти часу. Давайте покажемо, що вірус помилився, і ми всі зробили домашнє завдання.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u="sng" dirty="0" smtClean="0"/>
              <a:t>Завдання 1. Вірна відповідь – 1 бал.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b="1" dirty="0" smtClean="0"/>
              <a:t>Гра </a:t>
            </a:r>
            <a:r>
              <a:rPr lang="uk-UA" b="1" dirty="0" err="1" smtClean="0"/>
              <a:t>“Вірю</a:t>
            </a:r>
            <a:r>
              <a:rPr lang="uk-UA" b="1" dirty="0" smtClean="0"/>
              <a:t>  – не </a:t>
            </a:r>
            <a:r>
              <a:rPr lang="uk-UA" b="1" dirty="0" err="1" smtClean="0"/>
              <a:t>вірю”</a:t>
            </a:r>
            <a:r>
              <a:rPr lang="uk-UA" b="1" dirty="0" smtClean="0"/>
              <a:t>. </a:t>
            </a:r>
            <a:r>
              <a:rPr lang="uk-UA" dirty="0" smtClean="0"/>
              <a:t>(При відповіді: </a:t>
            </a:r>
            <a:r>
              <a:rPr lang="uk-UA" b="1" dirty="0" smtClean="0"/>
              <a:t>Вірю</a:t>
            </a:r>
            <a:r>
              <a:rPr lang="uk-UA" dirty="0" smtClean="0"/>
              <a:t> діти піднімають вгору обидві руки, </a:t>
            </a:r>
            <a:r>
              <a:rPr lang="uk-UA" b="1" dirty="0" smtClean="0"/>
              <a:t>Не вірю </a:t>
            </a:r>
            <a:r>
              <a:rPr lang="uk-UA" dirty="0" smtClean="0"/>
              <a:t>– руки залишаються на парті).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Операційна система постійно спить. ( 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живе на жорсткому диску.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допомагає нам працювати з комп'ютером.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не знає пристрої комп'ютера. (не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У неї нема друзів. (не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контролює виконання програм.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i="1" dirty="0" smtClean="0"/>
              <a:t>Молодці діти.</a:t>
            </a:r>
            <a:r>
              <a:rPr lang="en-US" i="1" dirty="0" smtClean="0"/>
              <a:t> </a:t>
            </a:r>
            <a:r>
              <a:rPr lang="uk-UA" b="1" i="1" dirty="0" smtClean="0"/>
              <a:t>Запишіть кількість балів, яку ви набрали</a:t>
            </a:r>
            <a:r>
              <a:rPr lang="uk-UA" i="1" dirty="0" smtClean="0"/>
              <a:t>. (зникає чорний екран з текстом і відображається назва уроку)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dirty="0" smtClean="0"/>
              <a:t>Подивіться на цю чудну назву, її теж пошкодив вірус, але ми зможемо здогадатися, яка тема у нашого уроку. 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dirty="0" smtClean="0"/>
              <a:t>Спробуйте переставити літери.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i="1" dirty="0" smtClean="0"/>
              <a:t>(відповіді дітей)</a:t>
            </a:r>
          </a:p>
          <a:p>
            <a:pPr eaLnBrk="1" hangingPunct="1">
              <a:spcBef>
                <a:spcPct val="0"/>
              </a:spcBef>
              <a:defRPr/>
            </a:pPr>
            <a:endParaRPr lang="uk-UA" dirty="0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70C956-E6F8-49DD-9C3F-AD0AE383CD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uk-UA" dirty="0" smtClean="0"/>
              <a:t>Учитель.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dirty="0" smtClean="0"/>
              <a:t>Я готувала комп'ютер до роботи. І раптом з'явився текст. (текст з екрану). Комп'ютерні віруси дійсно можуть сильно пошкодити операційну систему. Нам не можна гаяти часу. Давайте покажемо, що вірус помилився, і ми всі зробили домашнє завдання.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u="sng" dirty="0" smtClean="0"/>
              <a:t>Завдання 1. Вірна відповідь – 1 бал.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b="1" dirty="0" smtClean="0"/>
              <a:t>Гра </a:t>
            </a:r>
            <a:r>
              <a:rPr lang="uk-UA" b="1" dirty="0" err="1" smtClean="0"/>
              <a:t>“Вірю</a:t>
            </a:r>
            <a:r>
              <a:rPr lang="uk-UA" b="1" dirty="0" smtClean="0"/>
              <a:t>  – не </a:t>
            </a:r>
            <a:r>
              <a:rPr lang="uk-UA" b="1" dirty="0" err="1" smtClean="0"/>
              <a:t>вірю”</a:t>
            </a:r>
            <a:r>
              <a:rPr lang="uk-UA" b="1" dirty="0" smtClean="0"/>
              <a:t>. </a:t>
            </a:r>
            <a:r>
              <a:rPr lang="uk-UA" dirty="0" smtClean="0"/>
              <a:t>(При відповіді: </a:t>
            </a:r>
            <a:r>
              <a:rPr lang="uk-UA" b="1" dirty="0" smtClean="0"/>
              <a:t>Вірю</a:t>
            </a:r>
            <a:r>
              <a:rPr lang="uk-UA" dirty="0" smtClean="0"/>
              <a:t> діти піднімають вгору обидві руки, </a:t>
            </a:r>
            <a:r>
              <a:rPr lang="uk-UA" b="1" dirty="0" smtClean="0"/>
              <a:t>Не вірю </a:t>
            </a:r>
            <a:r>
              <a:rPr lang="uk-UA" dirty="0" smtClean="0"/>
              <a:t>– руки залишаються на парті).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Операційна система постійно спить. ( 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живе на жорсткому диску.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допомагає нам працювати з комп'ютером.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не знає пристрої комп'ютера. (не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У неї нема друзів. (не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контролює виконання програм.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i="1" dirty="0" smtClean="0"/>
              <a:t>Молодці діти.</a:t>
            </a:r>
            <a:r>
              <a:rPr lang="en-US" i="1" dirty="0" smtClean="0"/>
              <a:t> </a:t>
            </a:r>
            <a:r>
              <a:rPr lang="uk-UA" b="1" i="1" dirty="0" smtClean="0"/>
              <a:t>Запишіть кількість балів, яку ви набрали</a:t>
            </a:r>
            <a:r>
              <a:rPr lang="uk-UA" i="1" dirty="0" smtClean="0"/>
              <a:t>. (зникає чорний екран з текстом і відображається назва уроку)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dirty="0" smtClean="0"/>
              <a:t>Подивіться на цю чудну назву, її теж пошкодив вірус, але ми зможемо здогадатися, яка тема у нашого уроку. 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dirty="0" smtClean="0"/>
              <a:t>Спробуйте переставити літери.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i="1" dirty="0" smtClean="0"/>
              <a:t>(відповіді дітей)</a:t>
            </a:r>
          </a:p>
          <a:p>
            <a:pPr eaLnBrk="1" hangingPunct="1">
              <a:spcBef>
                <a:spcPct val="0"/>
              </a:spcBef>
              <a:defRPr/>
            </a:pPr>
            <a:endParaRPr lang="uk-UA" dirty="0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70C956-E6F8-49DD-9C3F-AD0AE383CD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“Мікрофон” Діти висловлюють свої враження від уроку і малюють у робочому зошиті біля назви уроку відповідний смайлик.</a:t>
            </a: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C1541A-7C2B-4A18-B789-AF5DCCD3DCA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62CF7-57D7-490B-A4FC-C2E7BF57427C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96DDF-8D9E-4E82-85F1-6D6AD9CA0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DEE32-105A-4FE8-ABBA-8F38C95BB102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D306-53D7-44ED-85DA-A225A32A9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B34C9-281B-4FB6-9231-CD20CA645918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3D82E-AB00-4C19-8456-37BF30391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C86AB-C577-4196-A8A7-4EBAE3313729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A00C6-9616-4FEA-9ABA-2D91F76BD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E6818-1E0E-42FE-B691-53AB6EC9AD25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5C702-AC8C-401F-A047-0CF0DCB8E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336A6-1386-4BE8-BF18-9EEAF784EDF1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C948C-0791-4842-8676-1C3EA1CF2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1441D-3055-4D6A-BA39-18A127E75DA7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30804-4A3D-4E59-A4DC-77205A263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6B476-CD94-4183-9E45-82DE512A2D3F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1A105-C4FF-4712-B9BD-AE04F561F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45F09-EAA8-4D5E-B17B-225F56400960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50D28-AD23-4D0E-B847-47C6A342D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2AF5C-D394-40CF-9033-377F3F5DB4AA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CF57B-BD2C-47A4-BFEC-7F7A52853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E6F59-AD4E-4858-889C-7C6027079149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E662F-1D17-4852-82ED-4708B4E99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26DC61-DD9F-48CB-8D5E-3218628C10F5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2B2411-CD36-4173-A91C-8DFA8A3D4F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0588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err="1" smtClean="0">
                <a:solidFill>
                  <a:schemeClr val="tx2">
                    <a:lumMod val="75000"/>
                  </a:schemeClr>
                </a:solidFill>
              </a:rPr>
              <a:t>Пам'ять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000" b="1" i="1" dirty="0" err="1" smtClean="0">
                <a:solidFill>
                  <a:schemeClr val="tx2">
                    <a:lumMod val="75000"/>
                  </a:schemeClr>
                </a:solidFill>
              </a:rPr>
              <a:t>комп'ютера</a:t>
            </a:r>
            <a:endParaRPr lang="ru-RU" sz="6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72075" y="0"/>
            <a:ext cx="3971925" cy="5715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Урок </a:t>
            </a:r>
            <a:r>
              <a:rPr lang="en-US" sz="2800" b="1" dirty="0" smtClean="0">
                <a:solidFill>
                  <a:srgbClr val="FF0000"/>
                </a:solidFill>
              </a:rPr>
              <a:t>9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pic>
        <p:nvPicPr>
          <p:cNvPr id="2053" name="Рисунок 6" descr="девушка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02550" y="2349500"/>
            <a:ext cx="1243013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1571612"/>
            <a:ext cx="473045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4000504"/>
            <a:ext cx="4714908" cy="229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НЕ РОЗМІЩУЙТЕ НА РОБОЧОМУ СТОЛІ </a:t>
            </a:r>
            <a:r>
              <a:rPr lang="ru-RU" b="1" dirty="0" err="1" smtClean="0"/>
              <a:t>Сторонні</a:t>
            </a:r>
            <a:r>
              <a:rPr lang="ru-RU" b="1" dirty="0" smtClean="0"/>
              <a:t> </a:t>
            </a:r>
            <a:r>
              <a:rPr lang="ru-RU" b="1" dirty="0" err="1" smtClean="0"/>
              <a:t>предмети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58393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smtClean="0"/>
              <a:t>НЕ </a:t>
            </a:r>
            <a:r>
              <a:rPr lang="ru-RU" b="1" dirty="0" err="1" smtClean="0"/>
              <a:t>вмикати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не</a:t>
            </a:r>
            <a:r>
              <a:rPr lang="ru-RU" b="1" dirty="0" smtClean="0"/>
              <a:t> </a:t>
            </a:r>
            <a:r>
              <a:rPr lang="ru-RU" b="1" dirty="0" err="1" smtClean="0"/>
              <a:t>вимикати</a:t>
            </a:r>
            <a:r>
              <a:rPr lang="ru-RU" b="1" dirty="0" smtClean="0"/>
              <a:t> КОМП'ЮТЕР БЕЗ ДОЗВОЛУ ВЧИТЕЛЯ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572032" cy="463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smtClean="0"/>
              <a:t>HE ТОРКАТИСЬ ПРОВОДІВ І РОЗ'ЄМИ З‘ЄДНУВАЛЬНИХ КАБЕЛІВ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500594" cy="466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smtClean="0"/>
              <a:t>HE ТОРКАТИСЬ ПАЛЬЦЯМИ ЕКРАНА МОНІТОРА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52127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err="1" smtClean="0"/>
              <a:t>Працюйте</a:t>
            </a:r>
            <a:r>
              <a:rPr lang="ru-RU" b="1" dirty="0" smtClean="0"/>
              <a:t> на </a:t>
            </a:r>
            <a:r>
              <a:rPr lang="ru-RU" b="1" dirty="0" err="1" smtClean="0"/>
              <a:t>клавіатурі</a:t>
            </a:r>
            <a:r>
              <a:rPr lang="ru-RU" b="1" dirty="0" smtClean="0"/>
              <a:t> та </a:t>
            </a:r>
            <a:r>
              <a:rPr lang="ru-RU" b="1" dirty="0" err="1" smtClean="0"/>
              <a:t>з</a:t>
            </a:r>
            <a:r>
              <a:rPr lang="ru-RU" b="1" dirty="0" smtClean="0"/>
              <a:t> </a:t>
            </a:r>
            <a:r>
              <a:rPr lang="ru-RU" b="1" dirty="0" err="1" smtClean="0"/>
              <a:t>мишою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Чистими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сухими руками</a:t>
            </a:r>
            <a:endParaRPr lang="ru-RU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71611"/>
            <a:ext cx="4429156" cy="454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err="1" smtClean="0"/>
              <a:t>Уникайте</a:t>
            </a:r>
            <a:r>
              <a:rPr lang="ru-RU" b="1" dirty="0" smtClean="0"/>
              <a:t> </a:t>
            </a:r>
            <a:r>
              <a:rPr lang="ru-RU" b="1" dirty="0" err="1" smtClean="0"/>
              <a:t>різких</a:t>
            </a:r>
            <a:r>
              <a:rPr lang="ru-RU" b="1" dirty="0" smtClean="0"/>
              <a:t> </a:t>
            </a:r>
            <a:r>
              <a:rPr lang="ru-RU" b="1" dirty="0" err="1" smtClean="0"/>
              <a:t>рухів</a:t>
            </a:r>
            <a:r>
              <a:rPr lang="ru-RU" b="1" dirty="0" smtClean="0"/>
              <a:t>,</a:t>
            </a:r>
            <a:br>
              <a:rPr lang="ru-RU" b="1" dirty="0" smtClean="0"/>
            </a:br>
            <a:r>
              <a:rPr lang="ru-RU" b="1" dirty="0" smtClean="0"/>
              <a:t>НЕ </a:t>
            </a:r>
            <a:r>
              <a:rPr lang="ru-RU" b="1" dirty="0" err="1" smtClean="0"/>
              <a:t>залишати</a:t>
            </a:r>
            <a:r>
              <a:rPr lang="ru-RU" b="1" dirty="0" smtClean="0"/>
              <a:t> </a:t>
            </a:r>
            <a:r>
              <a:rPr lang="ru-RU" b="1" dirty="0" err="1" smtClean="0"/>
              <a:t>робоче</a:t>
            </a:r>
            <a:r>
              <a:rPr lang="ru-RU" b="1" dirty="0" smtClean="0"/>
              <a:t> </a:t>
            </a:r>
            <a:r>
              <a:rPr lang="ru-RU" b="1" dirty="0" err="1" smtClean="0"/>
              <a:t>місце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БЕЗ ДОЗВОЛУ ВЧИТЕЛЯ</a:t>
            </a:r>
            <a:endParaRPr lang="ru-RU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85926"/>
            <a:ext cx="4429156" cy="449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600" b="1" dirty="0" smtClean="0"/>
              <a:t>НЕ НАМАГАЙТЕСЯ САМОСТІЙНО </a:t>
            </a:r>
            <a:r>
              <a:rPr lang="ru-RU" sz="3600" b="1" dirty="0" err="1" smtClean="0"/>
              <a:t>Усунути</a:t>
            </a:r>
            <a:r>
              <a:rPr lang="ru-RU" sz="3600" b="1" dirty="0" smtClean="0"/>
              <a:t> неполадки У РОБОТІ КОМП'ЮТЕРА – НЕГАЙНО </a:t>
            </a:r>
            <a:r>
              <a:rPr lang="ru-RU" sz="3600" b="1" dirty="0" err="1" smtClean="0"/>
              <a:t>Повідомити</a:t>
            </a:r>
            <a:r>
              <a:rPr lang="ru-RU" sz="3600" b="1" dirty="0" smtClean="0"/>
              <a:t> про них ВЧИТЕЛЯ</a:t>
            </a:r>
            <a:endParaRPr lang="ru-RU" sz="36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85926"/>
            <a:ext cx="4448165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err="1" smtClean="0"/>
              <a:t>Найкращий</a:t>
            </a:r>
            <a:r>
              <a:rPr lang="ru-RU" b="1" dirty="0" smtClean="0"/>
              <a:t> </a:t>
            </a:r>
            <a:r>
              <a:rPr lang="ru-RU" b="1" dirty="0" err="1" smtClean="0"/>
              <a:t>спосіб</a:t>
            </a:r>
            <a:r>
              <a:rPr lang="ru-RU" b="1" dirty="0" smtClean="0"/>
              <a:t> </a:t>
            </a:r>
            <a:r>
              <a:rPr lang="ru-RU" b="1" dirty="0" err="1" smtClean="0"/>
              <a:t>сидіти</a:t>
            </a:r>
            <a:r>
              <a:rPr lang="ru-RU" b="1" dirty="0" smtClean="0"/>
              <a:t> за </a:t>
            </a:r>
            <a:r>
              <a:rPr lang="ru-RU" b="1" dirty="0" err="1" smtClean="0"/>
              <a:t>комп'ютером</a:t>
            </a:r>
            <a:endParaRPr lang="ru-RU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286280" cy="489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900" b="1" dirty="0" smtClean="0">
                <a:solidFill>
                  <a:schemeClr val="accent2">
                    <a:lumMod val="75000"/>
                  </a:schemeClr>
                </a:solidFill>
              </a:rPr>
              <a:t>Мої враження </a:t>
            </a:r>
            <a:endParaRPr lang="ru-RU" sz="29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45259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uk-UA" smtClean="0"/>
              <a:t>Я тепер знаю …</a:t>
            </a:r>
          </a:p>
          <a:p>
            <a:pPr eaLnBrk="1" hangingPunct="1">
              <a:buFont typeface="Arial" pitchFamily="34" charset="0"/>
              <a:buNone/>
            </a:pPr>
            <a:r>
              <a:rPr lang="uk-UA" smtClean="0"/>
              <a:t>Я вмію …</a:t>
            </a:r>
          </a:p>
          <a:p>
            <a:pPr eaLnBrk="1" hangingPunct="1">
              <a:buFont typeface="Arial" pitchFamily="34" charset="0"/>
              <a:buNone/>
            </a:pPr>
            <a:r>
              <a:rPr lang="uk-UA" smtClean="0"/>
              <a:t>Мені цікаво було …</a:t>
            </a:r>
          </a:p>
          <a:p>
            <a:pPr eaLnBrk="1" hangingPunct="1">
              <a:buFont typeface="Arial" pitchFamily="34" charset="0"/>
              <a:buNone/>
            </a:pPr>
            <a:r>
              <a:rPr lang="uk-UA" smtClean="0"/>
              <a:t>Мені сподобалось …</a:t>
            </a:r>
            <a:endParaRPr lang="ru-RU" smtClean="0"/>
          </a:p>
        </p:txBody>
      </p:sp>
      <p:pic>
        <p:nvPicPr>
          <p:cNvPr id="14340" name="Рисунок 3" descr="SMILE8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4572000"/>
            <a:ext cx="130651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лок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6929454" cy="658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011198"/>
          </a:xfrm>
        </p:spPr>
        <p:txBody>
          <a:bodyPr/>
          <a:lstStyle/>
          <a:p>
            <a:pPr lvl="0"/>
            <a:r>
              <a:rPr lang="uk-UA" sz="2800" b="1" dirty="0" smtClean="0"/>
              <a:t>Розминка</a:t>
            </a:r>
            <a:r>
              <a:rPr lang="uk-UA" sz="2800" dirty="0" smtClean="0"/>
              <a:t>. </a:t>
            </a:r>
            <a:r>
              <a:rPr lang="uk-UA" sz="2800" b="1" dirty="0" smtClean="0"/>
              <a:t>Гра «Кросворд»</a:t>
            </a:r>
            <a:r>
              <a:rPr lang="uk-UA" sz="2800" dirty="0" smtClean="0"/>
              <a:t> </a:t>
            </a:r>
            <a:br>
              <a:rPr lang="uk-UA" sz="2800" dirty="0" smtClean="0"/>
            </a:br>
            <a:endParaRPr lang="uk-UA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lvl="0">
              <a:buNone/>
            </a:pPr>
            <a:endParaRPr lang="uk-UA" dirty="0" smtClean="0"/>
          </a:p>
          <a:p>
            <a:pPr marL="514350" lvl="0" indent="-514350">
              <a:buFont typeface="+mj-lt"/>
              <a:buAutoNum type="arabicPeriod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Цей пристрій виконує роль «мозку» для комп’ютера.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Працюючи, комп’ютер виконує твої…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Повідомлення, знання, відомості про оточуючий нас світ – це…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Електронно-обчислювальна машина для різноманітної роботи з інформацією.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Картинка, значок на Робочому столі,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що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дозволяє легко завантажити улюблену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комп’ютерну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гру.</a:t>
            </a:r>
          </a:p>
          <a:p>
            <a:pPr marL="514350" lvl="0" indent="-51435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Пристрій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, що дозволяє друкувати текст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малюнки на папері.</a:t>
            </a:r>
          </a:p>
          <a:p>
            <a:pPr marL="514350" lvl="0" indent="-514350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Програма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, що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дозволяє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виконувати обчислення. </a:t>
            </a:r>
          </a:p>
          <a:p>
            <a:endParaRPr lang="uk-UA" dirty="0"/>
          </a:p>
        </p:txBody>
      </p:sp>
      <p:pic>
        <p:nvPicPr>
          <p:cNvPr id="4" name="Рисунок 3" descr="кросворд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928934"/>
            <a:ext cx="3429024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Сучасні засоби збереження інформації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9144000" cy="4075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0588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err="1" smtClean="0">
                <a:solidFill>
                  <a:schemeClr val="tx2">
                    <a:lumMod val="75000"/>
                  </a:schemeClr>
                </a:solidFill>
              </a:rPr>
              <a:t>Пам'ять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000" b="1" i="1" dirty="0" err="1" smtClean="0">
                <a:solidFill>
                  <a:schemeClr val="tx2">
                    <a:lumMod val="75000"/>
                  </a:schemeClr>
                </a:solidFill>
              </a:rPr>
              <a:t>комп'ютера</a:t>
            </a:r>
            <a:endParaRPr lang="ru-RU" sz="6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72075" y="0"/>
            <a:ext cx="3971925" cy="5715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Урок </a:t>
            </a:r>
            <a:r>
              <a:rPr lang="en-US" sz="2800" b="1" dirty="0" smtClean="0">
                <a:solidFill>
                  <a:srgbClr val="FF0000"/>
                </a:solidFill>
              </a:rPr>
              <a:t>9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pic>
        <p:nvPicPr>
          <p:cNvPr id="2053" name="Рисунок 6" descr="девушка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02550" y="2349500"/>
            <a:ext cx="1243013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1571612"/>
            <a:ext cx="473045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4000504"/>
            <a:ext cx="4714908" cy="229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229600" cy="6143644"/>
          </a:xfrm>
        </p:spPr>
        <p:txBody>
          <a:bodyPr/>
          <a:lstStyle/>
          <a:p>
            <a:pPr marL="0" indent="342900">
              <a:buNone/>
            </a:pPr>
            <a:r>
              <a:rPr lang="uk-UA" dirty="0" smtClean="0"/>
              <a:t>Тобі відомо, що людина може зберігати інформацію у своїй пам'яті. Комп'ютер теж має пам'ять.</a:t>
            </a:r>
          </a:p>
          <a:p>
            <a:pPr marL="0" indent="342900">
              <a:buNone/>
            </a:pPr>
            <a:r>
              <a:rPr lang="uk-UA" dirty="0" smtClean="0"/>
              <a:t>Пам'ять комп'ютера є двох типів. Пам'ять першого типу називається </a:t>
            </a:r>
            <a:r>
              <a:rPr lang="uk-UA" b="1" dirty="0" smtClean="0"/>
              <a:t>оперативною. У ній зберігається інформація, яка потрібна під час виконання програми.</a:t>
            </a:r>
          </a:p>
          <a:p>
            <a:pPr marL="0" indent="342900">
              <a:buNone/>
            </a:pPr>
            <a:r>
              <a:rPr lang="uk-UA" dirty="0" smtClean="0"/>
              <a:t>При вимиканні комп'ютера вся інформація з оперативної пам'яті втрачається. Для її збереження використовують пам'ять другого типу.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229600" cy="4525963"/>
          </a:xfrm>
        </p:spPr>
        <p:txBody>
          <a:bodyPr/>
          <a:lstStyle/>
          <a:p>
            <a:pPr marL="0" indent="342900">
              <a:buNone/>
            </a:pPr>
            <a:r>
              <a:rPr lang="uk-UA" dirty="0" smtClean="0"/>
              <a:t>Прикладами такої пам'яті є </a:t>
            </a:r>
            <a:r>
              <a:rPr lang="uk-UA" b="1" dirty="0" smtClean="0"/>
              <a:t>гнучкий магнітний диск, жорсткий магнітний диск (вінчестер), компакт-диск, магнітна стрічка. їх ще називають носіями інформації. Все, що записано на носіях інформації, зберігається на них і після того, як комп'ютер вимкнено.</a:t>
            </a:r>
          </a:p>
          <a:p>
            <a:pPr marL="0" indent="342900">
              <a:buNone/>
            </a:pPr>
            <a:r>
              <a:rPr lang="ru-RU" dirty="0" smtClean="0"/>
              <a:t>Оперативна </a:t>
            </a:r>
            <a:r>
              <a:rPr lang="ru-RU" dirty="0" err="1" smtClean="0"/>
              <a:t>пам'ять</a:t>
            </a:r>
            <a:r>
              <a:rPr lang="ru-RU" dirty="0" smtClean="0"/>
              <a:t> </a:t>
            </a:r>
            <a:r>
              <a:rPr lang="ru-RU" dirty="0" err="1" smtClean="0"/>
              <a:t>дозволяє</a:t>
            </a:r>
            <a:r>
              <a:rPr lang="ru-RU" dirty="0" smtClean="0"/>
              <a:t> </a:t>
            </a:r>
            <a:r>
              <a:rPr lang="ru-RU" dirty="0" err="1" smtClean="0"/>
              <a:t>зчитувати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записувати</a:t>
            </a:r>
            <a:r>
              <a:rPr lang="ru-RU" dirty="0" smtClean="0"/>
              <a:t> </a:t>
            </a:r>
            <a:r>
              <a:rPr lang="ru-RU" dirty="0" err="1" smtClean="0"/>
              <a:t>інформацію</a:t>
            </a:r>
            <a:r>
              <a:rPr lang="ru-RU" dirty="0" smtClean="0"/>
              <a:t> </a:t>
            </a:r>
            <a:r>
              <a:rPr lang="ru-RU" dirty="0" err="1" smtClean="0"/>
              <a:t>значно</a:t>
            </a:r>
            <a:r>
              <a:rPr lang="ru-RU" dirty="0" smtClean="0"/>
              <a:t> </a:t>
            </a:r>
            <a:r>
              <a:rPr lang="ru-RU" dirty="0" err="1" smtClean="0"/>
              <a:t>швидше</a:t>
            </a:r>
            <a:r>
              <a:rPr lang="ru-RU" dirty="0" smtClean="0"/>
              <a:t>, </a:t>
            </a:r>
            <a:r>
              <a:rPr lang="ru-RU" dirty="0" err="1" smtClean="0"/>
              <a:t>ніж</a:t>
            </a:r>
            <a:r>
              <a:rPr lang="ru-RU" dirty="0" smtClean="0"/>
              <a:t> </a:t>
            </a:r>
            <a:r>
              <a:rPr lang="ru-RU" dirty="0" err="1" smtClean="0"/>
              <a:t>носії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.</a:t>
            </a:r>
          </a:p>
          <a:p>
            <a:pPr marL="0" indent="34290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572008"/>
            <a:ext cx="8929718" cy="1812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Техніка безпеки в </a:t>
            </a:r>
            <a:r>
              <a:rPr lang="uk-UA" b="1" dirty="0" err="1" smtClean="0"/>
              <a:t>комп</a:t>
            </a:r>
            <a:r>
              <a:rPr lang="en-US" b="1" dirty="0" smtClean="0"/>
              <a:t>’</a:t>
            </a:r>
            <a:r>
              <a:rPr lang="uk-UA" b="1" dirty="0" err="1" smtClean="0"/>
              <a:t>ютерному</a:t>
            </a:r>
            <a:r>
              <a:rPr lang="uk-UA" b="1" dirty="0" smtClean="0"/>
              <a:t> класі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3248"/>
            <a:ext cx="9144000" cy="223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БУДЬТЕ УВАЖНІ, </a:t>
            </a:r>
            <a:r>
              <a:rPr lang="uk-UA" b="1" dirty="0" smtClean="0"/>
              <a:t>ДИСЦИПЛІНОВАНІ</a:t>
            </a:r>
            <a:r>
              <a:rPr lang="ru-RU" b="1" dirty="0" smtClean="0"/>
              <a:t>, ОБЕРЕЖНІ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00174"/>
            <a:ext cx="4643470" cy="477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2306</TotalTime>
  <Words>696</Words>
  <Application>Microsoft Office PowerPoint</Application>
  <PresentationFormat>Экран (4:3)</PresentationFormat>
  <Paragraphs>70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Пам'ять комп'ютера</vt:lpstr>
      <vt:lpstr>Слайд 2</vt:lpstr>
      <vt:lpstr>Розминка. Гра «Кросворд»  </vt:lpstr>
      <vt:lpstr>Сучасні засоби збереження інформації</vt:lpstr>
      <vt:lpstr>Пам'ять комп'ютера</vt:lpstr>
      <vt:lpstr>Слайд 6</vt:lpstr>
      <vt:lpstr>Слайд 7</vt:lpstr>
      <vt:lpstr>Техніка безпеки в комп’ютерному класі</vt:lpstr>
      <vt:lpstr>БУДЬТЕ УВАЖНІ, ДИСЦИПЛІНОВАНІ, ОБЕРЕЖНІ</vt:lpstr>
      <vt:lpstr>НЕ РОЗМІЩУЙТЕ НА РОБОЧОМУ СТОЛІ Сторонні предмети</vt:lpstr>
      <vt:lpstr>НЕ вмикати і не вимикати КОМП'ЮТЕР БЕЗ ДОЗВОЛУ ВЧИТЕЛЯ</vt:lpstr>
      <vt:lpstr>HE ТОРКАТИСЬ ПРОВОДІВ І РОЗ'ЄМИ З‘ЄДНУВАЛЬНИХ КАБЕЛІВ</vt:lpstr>
      <vt:lpstr>HE ТОРКАТИСЬ ПАЛЬЦЯМИ ЕКРАНА МОНІТОРА</vt:lpstr>
      <vt:lpstr>Працюйте на клавіатурі та з мишою Чистими і сухими руками</vt:lpstr>
      <vt:lpstr>Уникайте різких рухів, НЕ залишати робоче місце БЕЗ ДОЗВОЛУ ВЧИТЕЛЯ</vt:lpstr>
      <vt:lpstr>НЕ НАМАГАЙТЕСЯ САМОСТІЙНО Усунути неполадки У РОБОТІ КОМП'ЮТЕРА – НЕГАЙНО Повідомити про них ВЧИТЕЛЯ</vt:lpstr>
      <vt:lpstr>Найкращий спосіб сидіти за комп'ютером</vt:lpstr>
      <vt:lpstr>Мої враження 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 підготувати комп'ютер до роботи?</dc:title>
  <dc:creator>ученик 5</dc:creator>
  <cp:lastModifiedBy>OvO</cp:lastModifiedBy>
  <cp:revision>273</cp:revision>
  <dcterms:created xsi:type="dcterms:W3CDTF">2010-07-16T10:46:24Z</dcterms:created>
  <dcterms:modified xsi:type="dcterms:W3CDTF">2014-06-30T06:54:15Z</dcterms:modified>
</cp:coreProperties>
</file>