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15" r:id="rId3"/>
    <p:sldId id="370" r:id="rId4"/>
    <p:sldId id="371" r:id="rId5"/>
    <p:sldId id="319" r:id="rId6"/>
    <p:sldId id="351" r:id="rId7"/>
    <p:sldId id="372" r:id="rId8"/>
    <p:sldId id="373" r:id="rId9"/>
    <p:sldId id="374" r:id="rId10"/>
    <p:sldId id="352" r:id="rId11"/>
    <p:sldId id="35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26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79" autoAdjust="0"/>
    <p:restoredTop sz="94821" autoAdjust="0"/>
  </p:normalViewPr>
  <p:slideViewPr>
    <p:cSldViewPr>
      <p:cViewPr varScale="1">
        <p:scale>
          <a:sx n="69" d="100"/>
          <a:sy n="6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4FC854-FE32-46B7-BD3B-1CC2CA268D62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14E6CB-3511-4019-9C08-DEEF66FA0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uk-UA" dirty="0" smtClean="0"/>
              <a:t>Учитель.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dirty="0" smtClean="0"/>
              <a:t>Я готувала комп'ютер до роботи. І раптом з'явився текст. (текст з екрану). Комп'ютерні віруси дійсно можуть сильно пошкодити операційну систему. Нам не можна гаяти часу. Давайте покажемо, що вірус помилився, і ми всі зробили домашнє завдання.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u="sng" dirty="0" smtClean="0"/>
              <a:t>Завдання 1. Вірна відповідь – 1 бал.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b="1" dirty="0" smtClean="0"/>
              <a:t>Гра </a:t>
            </a:r>
            <a:r>
              <a:rPr lang="uk-UA" b="1" dirty="0" err="1" smtClean="0"/>
              <a:t>“Вірю</a:t>
            </a:r>
            <a:r>
              <a:rPr lang="uk-UA" b="1" dirty="0" smtClean="0"/>
              <a:t>  – не </a:t>
            </a:r>
            <a:r>
              <a:rPr lang="uk-UA" b="1" dirty="0" err="1" smtClean="0"/>
              <a:t>вірю”</a:t>
            </a:r>
            <a:r>
              <a:rPr lang="uk-UA" b="1" dirty="0" smtClean="0"/>
              <a:t>. </a:t>
            </a:r>
            <a:r>
              <a:rPr lang="uk-UA" dirty="0" smtClean="0"/>
              <a:t>(При відповіді: </a:t>
            </a:r>
            <a:r>
              <a:rPr lang="uk-UA" b="1" dirty="0" smtClean="0"/>
              <a:t>Вірю</a:t>
            </a:r>
            <a:r>
              <a:rPr lang="uk-UA" dirty="0" smtClean="0"/>
              <a:t> діти піднімають вгору обидві руки, </a:t>
            </a:r>
            <a:r>
              <a:rPr lang="uk-UA" b="1" dirty="0" smtClean="0"/>
              <a:t>Не вірю </a:t>
            </a:r>
            <a:r>
              <a:rPr lang="uk-UA" dirty="0" smtClean="0"/>
              <a:t>– руки залишаються на парті).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Операційна система постійно спить. ( 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живе на жорсткому диску.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допомагає нам працювати з комп'ютером.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не знає пристрої комп'ютера. (не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У неї нема друзів. (не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контролює виконання програм.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i="1" dirty="0" smtClean="0"/>
              <a:t>Молодці діти.</a:t>
            </a:r>
            <a:r>
              <a:rPr lang="en-US" i="1" dirty="0" smtClean="0"/>
              <a:t> </a:t>
            </a:r>
            <a:r>
              <a:rPr lang="uk-UA" b="1" i="1" dirty="0" smtClean="0"/>
              <a:t>Запишіть кількість балів, яку ви набрали</a:t>
            </a:r>
            <a:r>
              <a:rPr lang="uk-UA" i="1" dirty="0" smtClean="0"/>
              <a:t>. (зникає чорний екран з текстом і відображається назва уроку)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dirty="0" smtClean="0"/>
              <a:t>Подивіться на цю чудну назву, її теж пошкодив вірус, але ми зможемо здогадатися, яка тема у нашого уроку. 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dirty="0" smtClean="0"/>
              <a:t>Спробуйте переставити літери.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i="1" dirty="0" smtClean="0"/>
              <a:t>(відповіді дітей)</a:t>
            </a:r>
          </a:p>
          <a:p>
            <a:pPr eaLnBrk="1" hangingPunct="1">
              <a:spcBef>
                <a:spcPct val="0"/>
              </a:spcBef>
              <a:defRPr/>
            </a:pPr>
            <a:endParaRPr lang="uk-UA" dirty="0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70C956-E6F8-49DD-9C3F-AD0AE383CD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uk-UA" dirty="0" smtClean="0"/>
              <a:t>Учитель.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dirty="0" smtClean="0"/>
              <a:t>Я готувала комп'ютер до роботи. І раптом з'явився текст. (текст з екрану). Комп'ютерні віруси дійсно можуть сильно пошкодити операційну систему. Нам не можна гаяти часу. Давайте покажемо, що вірус помилився, і ми всі зробили домашнє завдання.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u="sng" dirty="0" smtClean="0"/>
              <a:t>Завдання 1. Вірна відповідь – 1 бал.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b="1" dirty="0" smtClean="0"/>
              <a:t>Гра </a:t>
            </a:r>
            <a:r>
              <a:rPr lang="uk-UA" b="1" dirty="0" err="1" smtClean="0"/>
              <a:t>“Вірю</a:t>
            </a:r>
            <a:r>
              <a:rPr lang="uk-UA" b="1" dirty="0" smtClean="0"/>
              <a:t>  – не </a:t>
            </a:r>
            <a:r>
              <a:rPr lang="uk-UA" b="1" dirty="0" err="1" smtClean="0"/>
              <a:t>вірю”</a:t>
            </a:r>
            <a:r>
              <a:rPr lang="uk-UA" b="1" dirty="0" smtClean="0"/>
              <a:t>. </a:t>
            </a:r>
            <a:r>
              <a:rPr lang="uk-UA" dirty="0" smtClean="0"/>
              <a:t>(При відповіді: </a:t>
            </a:r>
            <a:r>
              <a:rPr lang="uk-UA" b="1" dirty="0" smtClean="0"/>
              <a:t>Вірю</a:t>
            </a:r>
            <a:r>
              <a:rPr lang="uk-UA" dirty="0" smtClean="0"/>
              <a:t> діти піднімають вгору обидві руки, </a:t>
            </a:r>
            <a:r>
              <a:rPr lang="uk-UA" b="1" dirty="0" smtClean="0"/>
              <a:t>Не вірю </a:t>
            </a:r>
            <a:r>
              <a:rPr lang="uk-UA" dirty="0" smtClean="0"/>
              <a:t>– руки залишаються на парті).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Операційна система постійно спить. ( 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живе на жорсткому диску.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допомагає нам працювати з комп'ютером.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не знає пристрої комп'ютера. (не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У неї нема друзів. (не 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  <a:defRPr/>
            </a:pPr>
            <a:r>
              <a:rPr lang="uk-UA" dirty="0" smtClean="0"/>
              <a:t>Вона контролює виконання програм. (вірю)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i="1" dirty="0" smtClean="0"/>
              <a:t>Молодці діти.</a:t>
            </a:r>
            <a:r>
              <a:rPr lang="en-US" i="1" dirty="0" smtClean="0"/>
              <a:t> </a:t>
            </a:r>
            <a:r>
              <a:rPr lang="uk-UA" b="1" i="1" dirty="0" smtClean="0"/>
              <a:t>Запишіть кількість балів, яку ви набрали</a:t>
            </a:r>
            <a:r>
              <a:rPr lang="uk-UA" i="1" dirty="0" smtClean="0"/>
              <a:t>. (зникає чорний екран з текстом і відображається назва уроку)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dirty="0" smtClean="0"/>
              <a:t>Подивіться на цю чудну назву, її теж пошкодив вірус, але ми зможемо здогадатися, яка тема у нашого уроку. 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None/>
              <a:defRPr/>
            </a:pPr>
            <a:r>
              <a:rPr lang="uk-UA" dirty="0" smtClean="0"/>
              <a:t>Спробуйте переставити літери.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uk-UA" i="1" dirty="0" smtClean="0"/>
              <a:t>(відповіді дітей)</a:t>
            </a:r>
          </a:p>
          <a:p>
            <a:pPr eaLnBrk="1" hangingPunct="1">
              <a:spcBef>
                <a:spcPct val="0"/>
              </a:spcBef>
              <a:defRPr/>
            </a:pPr>
            <a:endParaRPr lang="uk-UA" dirty="0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70C956-E6F8-49DD-9C3F-AD0AE383CD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uk-UA" smtClean="0"/>
              <a:t>“Мікрофон” Діти висловлюють свої враження від уроку і малюють у робочому зошиті біля назви уроку відповідний смайлик.</a:t>
            </a: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C1541A-7C2B-4A18-B789-AF5DCCD3DCA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62CF7-57D7-490B-A4FC-C2E7BF57427C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96DDF-8D9E-4E82-85F1-6D6AD9CA0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DEE32-105A-4FE8-ABBA-8F38C95BB102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D306-53D7-44ED-85DA-A225A32A9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B34C9-281B-4FB6-9231-CD20CA645918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3D82E-AB00-4C19-8456-37BF30391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C86AB-C577-4196-A8A7-4EBAE3313729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A00C6-9616-4FEA-9ABA-2D91F76BD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E6818-1E0E-42FE-B691-53AB6EC9AD25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5C702-AC8C-401F-A047-0CF0DCB8E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336A6-1386-4BE8-BF18-9EEAF784EDF1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C948C-0791-4842-8676-1C3EA1CF2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1441D-3055-4D6A-BA39-18A127E75DA7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30804-4A3D-4E59-A4DC-77205A263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6B476-CD94-4183-9E45-82DE512A2D3F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1A105-C4FF-4712-B9BD-AE04F561F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45F09-EAA8-4D5E-B17B-225F56400960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50D28-AD23-4D0E-B847-47C6A342D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2AF5C-D394-40CF-9033-377F3F5DB4AA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CF57B-BD2C-47A4-BFEC-7F7A52853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E6F59-AD4E-4858-889C-7C6027079149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E662F-1D17-4852-82ED-4708B4E99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26DC61-DD9F-48CB-8D5E-3218628C10F5}" type="datetimeFigureOut">
              <a:rPr lang="ru-RU"/>
              <a:pPr>
                <a:defRPr/>
              </a:pPr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2B2411-CD36-4173-A91C-8DFA8A3D4F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0588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err="1" smtClean="0">
                <a:solidFill>
                  <a:schemeClr val="tx2">
                    <a:lumMod val="75000"/>
                  </a:schemeClr>
                </a:solidFill>
              </a:rPr>
              <a:t>Кодування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 та </a:t>
            </a:r>
            <a:r>
              <a:rPr lang="ru-RU" sz="4000" b="1" i="1" dirty="0" err="1" smtClean="0">
                <a:solidFill>
                  <a:schemeClr val="tx2">
                    <a:lumMod val="75000"/>
                  </a:schemeClr>
                </a:solidFill>
              </a:rPr>
              <a:t>декодування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75000"/>
                  </a:schemeClr>
                </a:solidFill>
              </a:rPr>
              <a:t>повідомлень</a:t>
            </a:r>
            <a:r>
              <a:rPr lang="en-US" sz="40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40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72075" y="0"/>
            <a:ext cx="3971925" cy="5715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Урок </a:t>
            </a:r>
            <a:r>
              <a:rPr lang="en-US" sz="2800" b="1" dirty="0" smtClean="0">
                <a:solidFill>
                  <a:srgbClr val="FF0000"/>
                </a:solidFill>
              </a:rPr>
              <a:t>12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pic>
        <p:nvPicPr>
          <p:cNvPr id="2053" name="Рисунок 6" descr="девушка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02550" y="2349500"/>
            <a:ext cx="1243013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928802"/>
            <a:ext cx="6800901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642918"/>
            <a:ext cx="4857784" cy="2857520"/>
          </a:xfrm>
        </p:spPr>
        <p:txBody>
          <a:bodyPr/>
          <a:lstStyle/>
          <a:p>
            <a:pPr marL="0" indent="342900">
              <a:buNone/>
            </a:pPr>
            <a:r>
              <a:rPr lang="ru-RU" b="1" dirty="0" smtClean="0"/>
              <a:t>Шарада </a:t>
            </a:r>
            <a:r>
              <a:rPr lang="ru-RU" dirty="0" smtClean="0"/>
              <a:t>- </a:t>
            </a:r>
            <a:r>
              <a:rPr lang="uk-UA" dirty="0" smtClean="0"/>
              <a:t>це </a:t>
            </a:r>
            <a:r>
              <a:rPr lang="ru-RU" dirty="0" smtClean="0"/>
              <a:t>загадка, в 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 smtClean="0"/>
              <a:t>закодовано</a:t>
            </a:r>
            <a:r>
              <a:rPr lang="ru-RU" dirty="0" smtClean="0"/>
              <a:t> слово,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складається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кількох</a:t>
            </a:r>
            <a:r>
              <a:rPr lang="ru-RU" dirty="0" smtClean="0"/>
              <a:t> </a:t>
            </a:r>
            <a:r>
              <a:rPr lang="ru-RU" dirty="0" err="1" smtClean="0"/>
              <a:t>частин</a:t>
            </a:r>
            <a:r>
              <a:rPr lang="ru-RU" dirty="0" smtClean="0"/>
              <a:t>. </a:t>
            </a:r>
            <a:r>
              <a:rPr lang="ru-RU" dirty="0" err="1" smtClean="0"/>
              <a:t>Наприклад</a:t>
            </a:r>
            <a:r>
              <a:rPr lang="ru-RU" dirty="0" smtClean="0"/>
              <a:t>: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71472" y="3857628"/>
            <a:ext cx="807249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3200" i="1" u="sng" dirty="0" smtClean="0"/>
              <a:t>По-перше</a:t>
            </a:r>
            <a:r>
              <a:rPr lang="ru-RU" sz="3200" i="1" dirty="0" smtClean="0"/>
              <a:t>, </a:t>
            </a:r>
            <a:r>
              <a:rPr lang="ru-RU" sz="3200" i="1" dirty="0" err="1" smtClean="0"/>
              <a:t>прийменник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з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двох</a:t>
            </a:r>
            <a:r>
              <a:rPr lang="ru-RU" sz="3200" i="1" dirty="0" smtClean="0"/>
              <a:t> букв </a:t>
            </a:r>
            <a:r>
              <a:rPr lang="ru-RU" sz="3200" i="1" dirty="0" err="1" smtClean="0"/>
              <a:t>відгадай</a:t>
            </a:r>
            <a:r>
              <a:rPr lang="ru-RU" sz="3200" i="1" dirty="0" smtClean="0"/>
              <a:t>.</a:t>
            </a:r>
          </a:p>
          <a:p>
            <a:r>
              <a:rPr lang="ru-RU" sz="3200" i="1" dirty="0" err="1" smtClean="0"/>
              <a:t>Будинок</a:t>
            </a:r>
            <a:r>
              <a:rPr lang="ru-RU" sz="3200" i="1" dirty="0" smtClean="0"/>
              <a:t> за </a:t>
            </a:r>
            <a:r>
              <a:rPr lang="ru-RU" sz="3200" i="1" dirty="0" err="1" smtClean="0"/>
              <a:t>містом</a:t>
            </a:r>
            <a:r>
              <a:rPr lang="ru-RU" sz="3200" i="1" dirty="0" smtClean="0"/>
              <a:t> до </a:t>
            </a:r>
            <a:r>
              <a:rPr lang="ru-RU" sz="3200" i="1" dirty="0" err="1" smtClean="0"/>
              <a:t>нього</a:t>
            </a:r>
            <a:r>
              <a:rPr lang="ru-RU" sz="3200" i="1" dirty="0" smtClean="0"/>
              <a:t> додай.</a:t>
            </a:r>
          </a:p>
          <a:p>
            <a:r>
              <a:rPr lang="ru-RU" sz="3200" i="1" dirty="0" smtClean="0"/>
              <a:t>В </a:t>
            </a:r>
            <a:r>
              <a:rPr lang="ru-RU" sz="3200" i="1" dirty="0" err="1" smtClean="0"/>
              <a:t>цілому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це</a:t>
            </a:r>
            <a:r>
              <a:rPr lang="ru-RU" sz="3200" i="1" dirty="0" smtClean="0"/>
              <a:t> слово </a:t>
            </a:r>
            <a:r>
              <a:rPr lang="ru-RU" sz="3200" i="1" dirty="0" err="1" smtClean="0"/>
              <a:t>всім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дуже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знайоме</a:t>
            </a:r>
            <a:r>
              <a:rPr lang="ru-RU" sz="3200" i="1" dirty="0" smtClean="0"/>
              <a:t>.</a:t>
            </a:r>
          </a:p>
          <a:p>
            <a:r>
              <a:rPr lang="ru-RU" sz="3200" i="1" dirty="0" smtClean="0"/>
              <a:t>З ним </a:t>
            </a:r>
            <a:r>
              <a:rPr lang="ru-RU" sz="3200" i="1" dirty="0" err="1" smtClean="0"/>
              <a:t>зустрічались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і</a:t>
            </a:r>
            <a:r>
              <a:rPr lang="ru-RU" sz="3200" i="1" dirty="0" smtClean="0"/>
              <a:t> в </a:t>
            </a:r>
            <a:r>
              <a:rPr lang="ru-RU" sz="3200" i="1" dirty="0" err="1" smtClean="0"/>
              <a:t>класі</a:t>
            </a:r>
            <a:r>
              <a:rPr lang="ru-RU" sz="3200" i="1" dirty="0" smtClean="0"/>
              <a:t>, </a:t>
            </a:r>
            <a:r>
              <a:rPr lang="ru-RU" sz="3200" i="1" dirty="0" err="1" smtClean="0"/>
              <a:t>і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вдома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786214" cy="3375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786314" y="2857496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Задача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214282" y="2143116"/>
          <a:ext cx="857256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uk-UA" sz="6000" dirty="0" smtClean="0">
                          <a:solidFill>
                            <a:schemeClr val="tx1"/>
                          </a:solidFill>
                        </a:rPr>
                        <a:t>ї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0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0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0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0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0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00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000" dirty="0" smtClean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000" dirty="0" smtClean="0">
                          <a:solidFill>
                            <a:schemeClr val="tx1"/>
                          </a:solidFill>
                        </a:rPr>
                        <a:t>ї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60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214414" y="3071810"/>
            <a:ext cx="5000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>
                <a:latin typeface="+mn-lt"/>
              </a:rPr>
              <a:t>н</a:t>
            </a:r>
            <a:endParaRPr lang="ru-RU" sz="6600" b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8596" y="3071810"/>
            <a:ext cx="5000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>
                <a:latin typeface="+mn-lt"/>
              </a:rPr>
              <a:t>і</a:t>
            </a:r>
            <a:endParaRPr lang="ru-RU" sz="6600" b="1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43108" y="3071810"/>
            <a:ext cx="5000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latin typeface="+mn-lt"/>
              </a:rPr>
              <a:t>ф</a:t>
            </a:r>
            <a:endParaRPr lang="ru-RU" sz="6600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00364" y="3143248"/>
            <a:ext cx="5000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latin typeface="+mn-lt"/>
              </a:rPr>
              <a:t>о</a:t>
            </a:r>
            <a:endParaRPr lang="ru-RU" sz="6600" b="1" dirty="0"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57620" y="3071810"/>
            <a:ext cx="5000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latin typeface="+mn-lt"/>
              </a:rPr>
              <a:t>р</a:t>
            </a:r>
            <a:endParaRPr lang="ru-RU" sz="6600" b="1" dirty="0"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43438" y="3143248"/>
            <a:ext cx="5000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latin typeface="+mn-lt"/>
              </a:rPr>
              <a:t>м</a:t>
            </a:r>
            <a:endParaRPr lang="ru-RU" sz="6600" b="1" dirty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72132" y="3143248"/>
            <a:ext cx="5000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latin typeface="+mn-lt"/>
              </a:rPr>
              <a:t>а</a:t>
            </a:r>
            <a:endParaRPr lang="ru-RU" sz="6600" b="1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29388" y="3143248"/>
            <a:ext cx="5000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latin typeface="+mn-lt"/>
              </a:rPr>
              <a:t>ц</a:t>
            </a:r>
            <a:endParaRPr lang="ru-RU" sz="6600" b="1" dirty="0"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86644" y="3143248"/>
            <a:ext cx="5000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latin typeface="+mn-lt"/>
              </a:rPr>
              <a:t>і</a:t>
            </a:r>
            <a:endParaRPr lang="ru-RU" sz="6600" b="1" dirty="0"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143900" y="3143248"/>
            <a:ext cx="5000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600" b="1" dirty="0" smtClean="0">
                <a:latin typeface="+mn-lt"/>
              </a:rPr>
              <a:t>я</a:t>
            </a:r>
            <a:endParaRPr lang="ru-RU" sz="6600" b="1" dirty="0">
              <a:latin typeface="+mn-lt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2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Техніка безпеки в </a:t>
            </a:r>
            <a:r>
              <a:rPr lang="uk-UA" b="1" dirty="0" err="1" smtClean="0"/>
              <a:t>комп</a:t>
            </a:r>
            <a:r>
              <a:rPr lang="en-US" b="1" dirty="0" smtClean="0"/>
              <a:t>’</a:t>
            </a:r>
            <a:r>
              <a:rPr lang="uk-UA" b="1" dirty="0" err="1" smtClean="0"/>
              <a:t>ютерному</a:t>
            </a:r>
            <a:r>
              <a:rPr lang="uk-UA" b="1" dirty="0" smtClean="0"/>
              <a:t> класі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3248"/>
            <a:ext cx="9144000" cy="223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БУДЬТЕ УВАЖНІ, </a:t>
            </a:r>
            <a:r>
              <a:rPr lang="uk-UA" b="1" dirty="0" smtClean="0"/>
              <a:t>ДИСЦИПЛІНОВАНІ</a:t>
            </a:r>
            <a:r>
              <a:rPr lang="ru-RU" b="1" dirty="0" smtClean="0"/>
              <a:t>, ОБЕРЕЖНІ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00174"/>
            <a:ext cx="4643470" cy="477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НЕ РОЗМІЩУЙТЕ НА РОБОЧОМУ СТОЛІ </a:t>
            </a:r>
            <a:r>
              <a:rPr lang="ru-RU" b="1" dirty="0" err="1" smtClean="0"/>
              <a:t>Сторонні</a:t>
            </a:r>
            <a:r>
              <a:rPr lang="ru-RU" b="1" dirty="0" smtClean="0"/>
              <a:t> </a:t>
            </a:r>
            <a:r>
              <a:rPr lang="ru-RU" b="1" dirty="0" err="1" smtClean="0"/>
              <a:t>предмети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58393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smtClean="0"/>
              <a:t>НЕ </a:t>
            </a:r>
            <a:r>
              <a:rPr lang="ru-RU" b="1" dirty="0" err="1" smtClean="0"/>
              <a:t>вмикати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не</a:t>
            </a:r>
            <a:r>
              <a:rPr lang="ru-RU" b="1" dirty="0" smtClean="0"/>
              <a:t> </a:t>
            </a:r>
            <a:r>
              <a:rPr lang="ru-RU" b="1" dirty="0" err="1" smtClean="0"/>
              <a:t>вимикати</a:t>
            </a:r>
            <a:r>
              <a:rPr lang="ru-RU" b="1" dirty="0" smtClean="0"/>
              <a:t> КОМП'ЮТЕР БЕЗ ДОЗВОЛУ ВЧИТЕЛЯ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572032" cy="463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smtClean="0"/>
              <a:t>HE ТОРКАТИСЬ ПРОВОДІВ І РОЗ'ЄМИ З‘ЄДНУВАЛЬНИХ КАБЕЛІВ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500594" cy="466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smtClean="0"/>
              <a:t>HE ТОРКАТИСЬ ПАЛЬЦЯМИ ЕКРАНА МОНІТОРА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52127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err="1" smtClean="0"/>
              <a:t>Працюйте</a:t>
            </a:r>
            <a:r>
              <a:rPr lang="ru-RU" b="1" dirty="0" smtClean="0"/>
              <a:t> на </a:t>
            </a:r>
            <a:r>
              <a:rPr lang="ru-RU" b="1" dirty="0" err="1" smtClean="0"/>
              <a:t>клавіатурі</a:t>
            </a:r>
            <a:r>
              <a:rPr lang="ru-RU" b="1" dirty="0" smtClean="0"/>
              <a:t> та </a:t>
            </a:r>
            <a:r>
              <a:rPr lang="ru-RU" b="1" dirty="0" err="1" smtClean="0"/>
              <a:t>з</a:t>
            </a:r>
            <a:r>
              <a:rPr lang="ru-RU" b="1" dirty="0" smtClean="0"/>
              <a:t> </a:t>
            </a:r>
            <a:r>
              <a:rPr lang="ru-RU" b="1" dirty="0" err="1" smtClean="0"/>
              <a:t>мишою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Чистими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сухими руками</a:t>
            </a:r>
            <a:endParaRPr lang="ru-RU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71611"/>
            <a:ext cx="4429156" cy="454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err="1" smtClean="0"/>
              <a:t>Уникайте</a:t>
            </a:r>
            <a:r>
              <a:rPr lang="ru-RU" b="1" dirty="0" smtClean="0"/>
              <a:t> </a:t>
            </a:r>
            <a:r>
              <a:rPr lang="ru-RU" b="1" dirty="0" err="1" smtClean="0"/>
              <a:t>різких</a:t>
            </a:r>
            <a:r>
              <a:rPr lang="ru-RU" b="1" dirty="0" smtClean="0"/>
              <a:t> </a:t>
            </a:r>
            <a:r>
              <a:rPr lang="ru-RU" b="1" dirty="0" err="1" smtClean="0"/>
              <a:t>рухів</a:t>
            </a:r>
            <a:r>
              <a:rPr lang="ru-RU" b="1" dirty="0" smtClean="0"/>
              <a:t>,</a:t>
            </a:r>
            <a:br>
              <a:rPr lang="ru-RU" b="1" dirty="0" smtClean="0"/>
            </a:br>
            <a:r>
              <a:rPr lang="ru-RU" b="1" dirty="0" smtClean="0"/>
              <a:t>НЕ </a:t>
            </a:r>
            <a:r>
              <a:rPr lang="ru-RU" b="1" dirty="0" err="1" smtClean="0"/>
              <a:t>залишати</a:t>
            </a:r>
            <a:r>
              <a:rPr lang="ru-RU" b="1" dirty="0" smtClean="0"/>
              <a:t> </a:t>
            </a:r>
            <a:r>
              <a:rPr lang="ru-RU" b="1" dirty="0" err="1" smtClean="0"/>
              <a:t>робоче</a:t>
            </a:r>
            <a:r>
              <a:rPr lang="ru-RU" b="1" dirty="0" smtClean="0"/>
              <a:t> </a:t>
            </a:r>
            <a:r>
              <a:rPr lang="ru-RU" b="1" dirty="0" err="1" smtClean="0"/>
              <a:t>місце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БЕЗ ДОЗВОЛУ ВЧИТЕЛЯ</a:t>
            </a:r>
            <a:endParaRPr lang="ru-RU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85926"/>
            <a:ext cx="4429156" cy="449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лок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6929454" cy="658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600" b="1" dirty="0" smtClean="0"/>
              <a:t>НЕ НАМАГАЙТЕСЯ САМОСТІЙНО </a:t>
            </a:r>
            <a:r>
              <a:rPr lang="ru-RU" sz="3600" b="1" dirty="0" err="1" smtClean="0"/>
              <a:t>Усунути</a:t>
            </a:r>
            <a:r>
              <a:rPr lang="ru-RU" sz="3600" b="1" dirty="0" smtClean="0"/>
              <a:t> неполадки У РОБОТІ КОМП'ЮТЕРА – НЕГАЙНО </a:t>
            </a:r>
            <a:r>
              <a:rPr lang="ru-RU" sz="3600" b="1" dirty="0" err="1" smtClean="0"/>
              <a:t>Повідомити</a:t>
            </a:r>
            <a:r>
              <a:rPr lang="ru-RU" sz="3600" b="1" dirty="0" smtClean="0"/>
              <a:t> про них ВЧИТЕЛЯ</a:t>
            </a:r>
            <a:endParaRPr lang="ru-RU" sz="36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85926"/>
            <a:ext cx="4448165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err="1" smtClean="0"/>
              <a:t>Найкращий</a:t>
            </a:r>
            <a:r>
              <a:rPr lang="ru-RU" b="1" dirty="0" smtClean="0"/>
              <a:t> </a:t>
            </a:r>
            <a:r>
              <a:rPr lang="ru-RU" b="1" dirty="0" err="1" smtClean="0"/>
              <a:t>спосіб</a:t>
            </a:r>
            <a:r>
              <a:rPr lang="ru-RU" b="1" dirty="0" smtClean="0"/>
              <a:t> </a:t>
            </a:r>
            <a:r>
              <a:rPr lang="ru-RU" b="1" dirty="0" err="1" smtClean="0"/>
              <a:t>сидіти</a:t>
            </a:r>
            <a:r>
              <a:rPr lang="ru-RU" b="1" dirty="0" smtClean="0"/>
              <a:t> за </a:t>
            </a:r>
            <a:r>
              <a:rPr lang="ru-RU" b="1" dirty="0" err="1" smtClean="0"/>
              <a:t>комп'ютером</a:t>
            </a:r>
            <a:endParaRPr lang="ru-RU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286280" cy="489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900" b="1" dirty="0" smtClean="0">
                <a:solidFill>
                  <a:schemeClr val="accent2">
                    <a:lumMod val="75000"/>
                  </a:schemeClr>
                </a:solidFill>
              </a:rPr>
              <a:t>Мої враження </a:t>
            </a:r>
            <a:endParaRPr lang="ru-RU" sz="29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45259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uk-UA" smtClean="0"/>
              <a:t>Я тепер знаю …</a:t>
            </a:r>
          </a:p>
          <a:p>
            <a:pPr eaLnBrk="1" hangingPunct="1">
              <a:buFont typeface="Arial" pitchFamily="34" charset="0"/>
              <a:buNone/>
            </a:pPr>
            <a:r>
              <a:rPr lang="uk-UA" smtClean="0"/>
              <a:t>Я вмію …</a:t>
            </a:r>
          </a:p>
          <a:p>
            <a:pPr eaLnBrk="1" hangingPunct="1">
              <a:buFont typeface="Arial" pitchFamily="34" charset="0"/>
              <a:buNone/>
            </a:pPr>
            <a:r>
              <a:rPr lang="uk-UA" smtClean="0"/>
              <a:t>Мені цікаво було …</a:t>
            </a:r>
          </a:p>
          <a:p>
            <a:pPr eaLnBrk="1" hangingPunct="1">
              <a:buFont typeface="Arial" pitchFamily="34" charset="0"/>
              <a:buNone/>
            </a:pPr>
            <a:r>
              <a:rPr lang="uk-UA" smtClean="0"/>
              <a:t>Мені сподобалось …</a:t>
            </a:r>
            <a:endParaRPr lang="ru-RU" smtClean="0"/>
          </a:p>
        </p:txBody>
      </p:sp>
      <p:pic>
        <p:nvPicPr>
          <p:cNvPr id="14340" name="Рисунок 3" descr="SMILE8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4572000"/>
            <a:ext cx="130651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"/>
            <a:ext cx="8929718" cy="1714488"/>
          </a:xfrm>
        </p:spPr>
        <p:txBody>
          <a:bodyPr/>
          <a:lstStyle/>
          <a:p>
            <a:pPr marL="0" indent="342900">
              <a:buNone/>
            </a:pPr>
            <a:r>
              <a:rPr lang="ru-RU" dirty="0" err="1" smtClean="0"/>
              <a:t>Уявіть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ми </a:t>
            </a:r>
            <a:r>
              <a:rPr lang="ru-RU" dirty="0" err="1" smtClean="0"/>
              <a:t>розвідники</a:t>
            </a:r>
            <a:r>
              <a:rPr lang="ru-RU" dirty="0" smtClean="0"/>
              <a:t>. Ми </a:t>
            </a:r>
            <a:r>
              <a:rPr lang="ru-RU" dirty="0" err="1" smtClean="0"/>
              <a:t>перехопили</a:t>
            </a:r>
            <a:r>
              <a:rPr lang="ru-RU" dirty="0" smtClean="0"/>
              <a:t> лист, </a:t>
            </a:r>
            <a:r>
              <a:rPr lang="ru-RU" dirty="0" err="1" smtClean="0"/>
              <a:t>i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треба </a:t>
            </a:r>
            <a:r>
              <a:rPr lang="ru-RU" dirty="0" err="1" smtClean="0"/>
              <a:t>розшифрувати</a:t>
            </a:r>
            <a:r>
              <a:rPr lang="ru-RU" dirty="0" smtClean="0"/>
              <a:t>.</a:t>
            </a:r>
          </a:p>
          <a:p>
            <a:pPr marL="0" indent="342900">
              <a:buNone/>
            </a:pPr>
            <a:r>
              <a:rPr lang="ru-RU" dirty="0" err="1" smtClean="0"/>
              <a:t>Прочитати</a:t>
            </a:r>
            <a:r>
              <a:rPr lang="ru-RU" dirty="0" smtClean="0"/>
              <a:t> текст:</a:t>
            </a:r>
          </a:p>
          <a:p>
            <a:pPr marL="0" indent="342900">
              <a:buNone/>
            </a:pPr>
            <a:endParaRPr lang="uk-UA" dirty="0" smtClean="0"/>
          </a:p>
          <a:p>
            <a:pPr marL="0" indent="342900">
              <a:buNone/>
            </a:pPr>
            <a:endParaRPr lang="ru-RU" dirty="0" smtClean="0"/>
          </a:p>
          <a:p>
            <a:pPr marL="0" indent="34290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785926"/>
            <a:ext cx="89297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Зима</a:t>
            </a:r>
          </a:p>
          <a:p>
            <a:r>
              <a:rPr lang="ru-RU" sz="4000" dirty="0" err="1" smtClean="0"/>
              <a:t>тоСять</a:t>
            </a:r>
            <a:r>
              <a:rPr lang="ru-RU" sz="4000" dirty="0" smtClean="0"/>
              <a:t> </a:t>
            </a:r>
            <a:r>
              <a:rPr lang="ru-RU" sz="4000" dirty="0" err="1" smtClean="0"/>
              <a:t>ромозні</a:t>
            </a:r>
            <a:r>
              <a:rPr lang="ru-RU" sz="4000" dirty="0" smtClean="0"/>
              <a:t> </a:t>
            </a:r>
            <a:r>
              <a:rPr lang="ru-RU" sz="4000" dirty="0" err="1" smtClean="0"/>
              <a:t>дні</a:t>
            </a:r>
            <a:r>
              <a:rPr lang="ru-RU" sz="4000" dirty="0" smtClean="0"/>
              <a:t>. </a:t>
            </a:r>
            <a:r>
              <a:rPr lang="ru-RU" sz="4000" dirty="0" err="1" smtClean="0"/>
              <a:t>пеТер</a:t>
            </a:r>
            <a:r>
              <a:rPr lang="ru-RU" sz="4000" dirty="0" smtClean="0"/>
              <a:t> </a:t>
            </a:r>
            <a:r>
              <a:rPr lang="en-US" sz="4000" dirty="0" smtClean="0"/>
              <a:t>pi</a:t>
            </a:r>
            <a:r>
              <a:rPr lang="ru-RU" sz="4000" dirty="0" smtClean="0"/>
              <a:t>б</a:t>
            </a:r>
            <a:r>
              <a:rPr lang="uk-UA" sz="4000" dirty="0" smtClean="0"/>
              <a:t>п</a:t>
            </a:r>
            <a:r>
              <a:rPr lang="en-US" sz="4000" dirty="0" smtClean="0"/>
              <a:t>o</a:t>
            </a:r>
            <a:r>
              <a:rPr lang="uk-UA" sz="4000" dirty="0" smtClean="0"/>
              <a:t>т</a:t>
            </a:r>
            <a:r>
              <a:rPr lang="ru-RU" sz="4000" dirty="0" err="1" smtClean="0"/>
              <a:t>ні</a:t>
            </a:r>
            <a:r>
              <a:rPr lang="ru-RU" sz="4000" dirty="0" smtClean="0"/>
              <a:t> </a:t>
            </a:r>
            <a:r>
              <a:rPr lang="ru-RU" sz="4000" dirty="0" err="1" smtClean="0"/>
              <a:t>вкозани</a:t>
            </a:r>
            <a:r>
              <a:rPr lang="ru-RU" sz="4000" dirty="0" smtClean="0"/>
              <a:t> </a:t>
            </a:r>
            <a:r>
              <a:rPr lang="en-US" sz="4000" dirty="0" err="1" smtClean="0"/>
              <a:t>i</a:t>
            </a:r>
            <a:r>
              <a:rPr lang="en-US" sz="4000" dirty="0" smtClean="0"/>
              <a:t> </a:t>
            </a:r>
            <a:r>
              <a:rPr lang="ru-RU" sz="4000" dirty="0" err="1" smtClean="0"/>
              <a:t>жіли</a:t>
            </a:r>
            <a:r>
              <a:rPr lang="ru-RU" sz="4000" dirty="0" smtClean="0"/>
              <a:t>. </a:t>
            </a:r>
            <a:r>
              <a:rPr lang="ru-RU" sz="4000" dirty="0" err="1" smtClean="0"/>
              <a:t>ВДічатка</a:t>
            </a:r>
            <a:r>
              <a:rPr lang="ru-RU" sz="4000" dirty="0" smtClean="0"/>
              <a:t> </a:t>
            </a:r>
            <a:r>
              <a:rPr lang="ru-RU" sz="4000" dirty="0" err="1" smtClean="0"/>
              <a:t>і</a:t>
            </a:r>
            <a:r>
              <a:rPr lang="ru-RU" sz="4000" dirty="0" smtClean="0"/>
              <a:t> </a:t>
            </a:r>
            <a:r>
              <a:rPr lang="ru-RU" sz="4000" dirty="0" err="1" smtClean="0"/>
              <a:t>лопхчики</a:t>
            </a:r>
            <a:r>
              <a:rPr lang="ru-RU" sz="4000" dirty="0" smtClean="0"/>
              <a:t> </a:t>
            </a:r>
            <a:r>
              <a:rPr lang="ru-RU" sz="4000" dirty="0" err="1" smtClean="0"/>
              <a:t>ругтом</a:t>
            </a:r>
            <a:r>
              <a:rPr lang="ru-RU" sz="4000" dirty="0" smtClean="0"/>
              <a:t> </a:t>
            </a:r>
            <a:r>
              <a:rPr lang="ru-RU" sz="4000" dirty="0" err="1" smtClean="0"/>
              <a:t>жібатъ</a:t>
            </a:r>
            <a:r>
              <a:rPr lang="ru-RU" sz="4000" dirty="0" smtClean="0"/>
              <a:t> ан </a:t>
            </a:r>
            <a:r>
              <a:rPr lang="ru-RU" sz="4000" dirty="0" err="1" smtClean="0"/>
              <a:t>вокзанку</a:t>
            </a:r>
            <a:r>
              <a:rPr lang="ru-RU" sz="4000" dirty="0" smtClean="0"/>
              <a:t>. </a:t>
            </a:r>
            <a:r>
              <a:rPr lang="ru-RU" sz="4000" dirty="0" err="1" smtClean="0"/>
              <a:t>ниВо</a:t>
            </a:r>
            <a:r>
              <a:rPr lang="ru-RU" sz="4000" dirty="0" smtClean="0"/>
              <a:t> </a:t>
            </a:r>
            <a:r>
              <a:rPr lang="ru-RU" sz="4000" dirty="0" err="1" smtClean="0"/>
              <a:t>вокзають</a:t>
            </a:r>
            <a:r>
              <a:rPr lang="ru-RU" sz="4000" dirty="0" smtClean="0"/>
              <a:t> </a:t>
            </a:r>
            <a:r>
              <a:rPr lang="en-US" sz="4000" dirty="0" smtClean="0"/>
              <a:t>o</a:t>
            </a:r>
            <a:r>
              <a:rPr lang="uk-UA" sz="4000" dirty="0" smtClean="0"/>
              <a:t>п</a:t>
            </a:r>
            <a:r>
              <a:rPr lang="en-US" sz="4000" dirty="0" smtClean="0"/>
              <a:t> </a:t>
            </a:r>
            <a:r>
              <a:rPr lang="ru-RU" sz="4000" dirty="0" err="1" smtClean="0"/>
              <a:t>дульо</a:t>
            </a:r>
            <a:r>
              <a:rPr lang="ru-RU" sz="4000" dirty="0" smtClean="0"/>
              <a:t> ан </a:t>
            </a:r>
            <a:r>
              <a:rPr lang="ru-RU" sz="4000" dirty="0" err="1" smtClean="0"/>
              <a:t>вокзанах</a:t>
            </a:r>
            <a:r>
              <a:rPr lang="ru-RU" sz="4000" dirty="0" smtClean="0"/>
              <a:t>. </a:t>
            </a:r>
            <a:r>
              <a:rPr lang="ru-RU" sz="4000" dirty="0" err="1" smtClean="0"/>
              <a:t>кільСки</a:t>
            </a:r>
            <a:r>
              <a:rPr lang="ru-RU" sz="4000" dirty="0" smtClean="0"/>
              <a:t> м</a:t>
            </a:r>
            <a:r>
              <a:rPr lang="en-US" sz="4000" dirty="0" err="1" smtClean="0"/>
              <a:t>ixyc</a:t>
            </a:r>
            <a:r>
              <a:rPr lang="en-US" sz="4000" dirty="0" smtClean="0"/>
              <a:t> </a:t>
            </a:r>
            <a:r>
              <a:rPr lang="en-US" sz="4000" dirty="0" err="1" smtClean="0"/>
              <a:t>i</a:t>
            </a:r>
            <a:r>
              <a:rPr lang="en-US" sz="4000" dirty="0" smtClean="0"/>
              <a:t> </a:t>
            </a:r>
            <a:r>
              <a:rPr lang="ru-RU" sz="4000" dirty="0" err="1" smtClean="0"/>
              <a:t>д</a:t>
            </a:r>
            <a:r>
              <a:rPr lang="en-US" sz="4000" dirty="0" err="1" smtClean="0"/>
              <a:t>apoc</a:t>
            </a:r>
            <a:r>
              <a:rPr lang="uk-UA" sz="4000" dirty="0" smtClean="0"/>
              <a:t>т</a:t>
            </a:r>
            <a:r>
              <a:rPr lang="en-US" sz="4000" dirty="0" err="1" smtClean="0"/>
              <a:t>i</a:t>
            </a:r>
            <a:r>
              <a:rPr lang="en-US" sz="4000" dirty="0" smtClean="0"/>
              <a:t>!</a:t>
            </a:r>
          </a:p>
          <a:p>
            <a:endParaRPr lang="ru-RU" sz="40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0588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err="1" smtClean="0">
                <a:solidFill>
                  <a:schemeClr val="tx2">
                    <a:lumMod val="75000"/>
                  </a:schemeClr>
                </a:solidFill>
              </a:rPr>
              <a:t>Кодування</a:t>
            </a:r>
            <a:r>
              <a:rPr lang="uk-UA" sz="6000" b="1" i="1" dirty="0" smtClean="0">
                <a:solidFill>
                  <a:schemeClr val="tx2">
                    <a:lumMod val="75000"/>
                  </a:schemeClr>
                </a:solidFill>
              </a:rPr>
              <a:t> інформації</a:t>
            </a:r>
            <a:endParaRPr lang="ru-RU" sz="6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72075" y="0"/>
            <a:ext cx="3971925" cy="5715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Урок </a:t>
            </a:r>
            <a:r>
              <a:rPr lang="en-US" sz="2800" b="1" dirty="0" smtClean="0">
                <a:solidFill>
                  <a:srgbClr val="FF0000"/>
                </a:solidFill>
              </a:rPr>
              <a:t>12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pic>
        <p:nvPicPr>
          <p:cNvPr id="2053" name="Рисунок 6" descr="девушка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02550" y="2349500"/>
            <a:ext cx="1243013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928802"/>
            <a:ext cx="6800901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6143644"/>
          </a:xfrm>
        </p:spPr>
        <p:txBody>
          <a:bodyPr/>
          <a:lstStyle/>
          <a:p>
            <a:pPr marL="0" indent="342900">
              <a:buNone/>
            </a:pPr>
            <a:r>
              <a:rPr lang="ru-RU" dirty="0" err="1" smtClean="0"/>
              <a:t>Ти</a:t>
            </a:r>
            <a:r>
              <a:rPr lang="ru-RU" dirty="0" smtClean="0"/>
              <a:t> </a:t>
            </a:r>
            <a:r>
              <a:rPr lang="ru-RU" dirty="0" err="1" smtClean="0"/>
              <a:t>вже</a:t>
            </a:r>
            <a:r>
              <a:rPr lang="ru-RU" dirty="0" smtClean="0"/>
              <a:t> </a:t>
            </a:r>
            <a:r>
              <a:rPr lang="ru-RU" dirty="0" err="1" smtClean="0"/>
              <a:t>знаєш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на </a:t>
            </a:r>
            <a:r>
              <a:rPr lang="ru-RU" dirty="0" err="1" smtClean="0"/>
              <a:t>письмі</a:t>
            </a:r>
            <a:r>
              <a:rPr lang="ru-RU" dirty="0" smtClean="0"/>
              <a:t> для </a:t>
            </a:r>
            <a:r>
              <a:rPr lang="ru-RU" dirty="0" err="1" smtClean="0"/>
              <a:t>позначення</a:t>
            </a:r>
            <a:r>
              <a:rPr lang="ru-RU" dirty="0" smtClean="0"/>
              <a:t> </a:t>
            </a:r>
            <a:r>
              <a:rPr lang="ru-RU" dirty="0" err="1" smtClean="0"/>
              <a:t>звуків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 err="1" smtClean="0"/>
              <a:t>букви</a:t>
            </a:r>
            <a:r>
              <a:rPr lang="ru-RU" dirty="0" smtClean="0"/>
              <a:t>.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сказати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букви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b="1" dirty="0" smtClean="0"/>
              <a:t>кодами</a:t>
            </a:r>
            <a:r>
              <a:rPr lang="ru-RU" dirty="0" smtClean="0"/>
              <a:t> </a:t>
            </a:r>
            <a:r>
              <a:rPr lang="ru-RU" dirty="0" err="1" smtClean="0"/>
              <a:t>звуків</a:t>
            </a:r>
            <a:r>
              <a:rPr lang="ru-RU" dirty="0" smtClean="0"/>
              <a:t>.</a:t>
            </a:r>
          </a:p>
          <a:p>
            <a:pPr marL="0" indent="342900">
              <a:buNone/>
            </a:pPr>
            <a:r>
              <a:rPr lang="uk-UA" dirty="0" smtClean="0"/>
              <a:t>Тексти кодуються за допомогою букв та розділових знаків. При цьому одна й та ж сама інформація може бути </a:t>
            </a:r>
            <a:r>
              <a:rPr lang="uk-UA" b="1" dirty="0" smtClean="0"/>
              <a:t>закодована</a:t>
            </a:r>
            <a:r>
              <a:rPr lang="uk-UA" dirty="0" smtClean="0"/>
              <a:t> по-різному: українською, англійською, російською мовами. Китайські та японські ієрогліфи є символами, якими кодується буква або слово.</a:t>
            </a:r>
            <a:endParaRPr lang="ru-RU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143512"/>
            <a:ext cx="8272699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429684" cy="6143644"/>
          </a:xfrm>
        </p:spPr>
        <p:txBody>
          <a:bodyPr/>
          <a:lstStyle/>
          <a:p>
            <a:pPr marL="0" indent="342900">
              <a:buNone/>
            </a:pPr>
            <a:r>
              <a:rPr lang="ru-RU" dirty="0" err="1" smtClean="0"/>
              <a:t>Інформацію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закодувати</a:t>
            </a:r>
            <a:r>
              <a:rPr lang="ru-RU" dirty="0" smtClean="0"/>
              <a:t> у </a:t>
            </a:r>
            <a:r>
              <a:rPr lang="ru-RU" dirty="0" err="1" smtClean="0"/>
              <a:t>вигляді</a:t>
            </a:r>
            <a:r>
              <a:rPr lang="ru-RU" dirty="0" smtClean="0"/>
              <a:t> </a:t>
            </a:r>
            <a:r>
              <a:rPr lang="ru-RU" b="1" dirty="0" smtClean="0"/>
              <a:t>ребуса</a:t>
            </a:r>
            <a:r>
              <a:rPr lang="ru-RU" dirty="0" smtClean="0"/>
              <a:t>. </a:t>
            </a:r>
            <a:r>
              <a:rPr lang="ru-RU" b="1" dirty="0" smtClean="0">
                <a:solidFill>
                  <a:srgbClr val="FF0000"/>
                </a:solidFill>
              </a:rPr>
              <a:t>Ребус</a:t>
            </a:r>
            <a:r>
              <a:rPr lang="ru-RU" b="1" dirty="0" smtClean="0"/>
              <a:t> </a:t>
            </a:r>
            <a:r>
              <a:rPr lang="ru-RU" dirty="0" smtClean="0"/>
              <a:t>- </a:t>
            </a:r>
            <a:r>
              <a:rPr lang="ru-RU" dirty="0" err="1" smtClean="0"/>
              <a:t>це</a:t>
            </a:r>
            <a:r>
              <a:rPr lang="ru-RU" dirty="0" smtClean="0"/>
              <a:t> слово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речення</a:t>
            </a:r>
            <a:r>
              <a:rPr lang="ru-RU" dirty="0" smtClean="0"/>
              <a:t>, </a:t>
            </a:r>
            <a:r>
              <a:rPr lang="ru-RU" dirty="0" err="1" smtClean="0"/>
              <a:t>зображене</a:t>
            </a:r>
            <a:r>
              <a:rPr lang="ru-RU" dirty="0" smtClean="0"/>
              <a:t>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малюнків</a:t>
            </a:r>
            <a:r>
              <a:rPr lang="ru-RU" dirty="0" smtClean="0"/>
              <a:t>, цифр, букв та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знаків</a:t>
            </a:r>
            <a:r>
              <a:rPr lang="ru-RU" dirty="0" smtClean="0"/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357430"/>
            <a:ext cx="7611549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429552" cy="608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861743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28604"/>
            <a:ext cx="6339389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2623</TotalTime>
  <Words>717</Words>
  <Application>Microsoft Office PowerPoint</Application>
  <PresentationFormat>Экран (4:3)</PresentationFormat>
  <Paragraphs>85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Кодування та декодування повідомлень  </vt:lpstr>
      <vt:lpstr>Слайд 2</vt:lpstr>
      <vt:lpstr>Слайд 3</vt:lpstr>
      <vt:lpstr>Кодування інформації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Техніка безпеки в комп’ютерному класі</vt:lpstr>
      <vt:lpstr>БУДЬТЕ УВАЖНІ, ДИСЦИПЛІНОВАНІ, ОБЕРЕЖНІ</vt:lpstr>
      <vt:lpstr>НЕ РОЗМІЩУЙТЕ НА РОБОЧОМУ СТОЛІ Сторонні предмети</vt:lpstr>
      <vt:lpstr>НЕ вмикати і не вимикати КОМП'ЮТЕР БЕЗ ДОЗВОЛУ ВЧИТЕЛЯ</vt:lpstr>
      <vt:lpstr>HE ТОРКАТИСЬ ПРОВОДІВ І РОЗ'ЄМИ З‘ЄДНУВАЛЬНИХ КАБЕЛІВ</vt:lpstr>
      <vt:lpstr>HE ТОРКАТИСЬ ПАЛЬЦЯМИ ЕКРАНА МОНІТОРА</vt:lpstr>
      <vt:lpstr>Працюйте на клавіатурі та з мишою Чистими і сухими руками</vt:lpstr>
      <vt:lpstr>Уникайте різких рухів, НЕ залишати робоче місце БЕЗ ДОЗВОЛУ ВЧИТЕЛЯ</vt:lpstr>
      <vt:lpstr>НЕ НАМАГАЙТЕСЯ САМОСТІЙНО Усунути неполадки У РОБОТІ КОМП'ЮТЕРА – НЕГАЙНО Повідомити про них ВЧИТЕЛЯ</vt:lpstr>
      <vt:lpstr>Найкращий спосіб сидіти за комп'ютером</vt:lpstr>
      <vt:lpstr>Мої враження 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 підготувати комп'ютер до роботи?</dc:title>
  <dc:creator>ученик 5</dc:creator>
  <cp:lastModifiedBy>OvO</cp:lastModifiedBy>
  <cp:revision>359</cp:revision>
  <dcterms:created xsi:type="dcterms:W3CDTF">2010-07-16T10:46:24Z</dcterms:created>
  <dcterms:modified xsi:type="dcterms:W3CDTF">2014-06-30T07:07:55Z</dcterms:modified>
</cp:coreProperties>
</file>