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5"/>
  </p:notesMasterIdLst>
  <p:sldIdLst>
    <p:sldId id="290" r:id="rId2"/>
    <p:sldId id="281" r:id="rId3"/>
    <p:sldId id="292" r:id="rId4"/>
    <p:sldId id="276" r:id="rId5"/>
    <p:sldId id="336" r:id="rId6"/>
    <p:sldId id="337" r:id="rId7"/>
    <p:sldId id="275" r:id="rId8"/>
    <p:sldId id="274" r:id="rId9"/>
    <p:sldId id="340" r:id="rId10"/>
    <p:sldId id="286" r:id="rId11"/>
    <p:sldId id="342" r:id="rId12"/>
    <p:sldId id="285" r:id="rId13"/>
    <p:sldId id="28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E89F0E"/>
    <a:srgbClr val="CC3300"/>
    <a:srgbClr val="99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9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EC3F1-ED44-4DB8-A5F7-8DFA516F23E8}" type="datetimeFigureOut">
              <a:rPr lang="ru-RU" smtClean="0"/>
              <a:pPr/>
              <a:t>22.08.2018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8A0D7-179C-4F4D-B195-FB2CA651981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45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кутник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кутник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кутник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кутник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кутник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Округлений прямокутник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Округлений прямокутник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кутник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6" name="Місце для дати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кутник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кутник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кутник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кутник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кутник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Округлений прямокутник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Округлений прямокутник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кутник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кутник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кутник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кутник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кутник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кутник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EBDB93-B1DF-4A99-BE77-CDD19496505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06912" y="571630"/>
            <a:ext cx="8265994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>
              <a:defRPr/>
            </a:pPr>
            <a:r>
              <a:rPr lang="uk-UA" sz="32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uk-UA" sz="3200" b="1" i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Викладання літератури – це людинознавство, бо воно є найміцнішим  і найтоншим доторканням до серця дитини. </a:t>
            </a:r>
          </a:p>
          <a:p>
            <a:pPr indent="342900" algn="r">
              <a:defRPr/>
            </a:pPr>
            <a:r>
              <a:rPr lang="uk-UA" sz="3200" i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В</a:t>
            </a:r>
            <a:r>
              <a:rPr lang="uk-UA" sz="3200" i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. Сухомлинський</a:t>
            </a:r>
            <a:endParaRPr lang="en-US" sz="3200" b="1" i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0346" y="3278917"/>
            <a:ext cx="102788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/>
              </a:rPr>
              <a:t> </a:t>
            </a:r>
            <a:r>
              <a:rPr lang="ru-RU" sz="3200" b="1" i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музики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урок скрипку, а не книгу про скрипку, так і в устах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викладача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уроці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повинно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звучати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художнє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слово,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розкриває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ідею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сумовиту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розповідь</a:t>
            </a:r>
            <a:r>
              <a:rPr lang="ru-RU" sz="32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200" b="1" i="1" dirty="0" err="1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ідею</a:t>
            </a:r>
            <a:r>
              <a:rPr lang="ru-RU" sz="3200" b="1" i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200" b="1" i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34290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200" i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В</a:t>
            </a:r>
            <a:r>
              <a:rPr lang="uk-UA" sz="3200" i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. Сухомлинський</a:t>
            </a:r>
            <a:endParaRPr lang="en-US" sz="3200" b="1" i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/>
            </a:endParaRPr>
          </a:p>
          <a:p>
            <a:pPr indent="342900"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 i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srgbClr val="4BACC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3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859809" y="471987"/>
            <a:ext cx="10658901" cy="5140325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alt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із зарубіжної літератури</a:t>
            </a:r>
          </a:p>
          <a:p>
            <a:pPr marL="0" indent="0" algn="ctr">
              <a:buNone/>
            </a:pPr>
            <a:endParaRPr lang="uk-UA" altLang="ru-RU" sz="18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Під </a:t>
            </a: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uk-UA" altLang="ru-RU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зошита </a:t>
            </a: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 зарубіжної літератури слід ураховувати наявність різних видів робіт; грамотність (якість виконання робіт); охайність; уміння правильно оформлювати роботи (дотримання вимог до оформлення орфографічного режиму). </a:t>
            </a:r>
          </a:p>
          <a:p>
            <a:pPr algn="just"/>
            <a:r>
              <a:rPr lang="uk-UA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Оцінку </a:t>
            </a:r>
            <a:r>
              <a:rPr lang="uk-UA" altLang="ru-RU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ведення зошита </a:t>
            </a: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 зарубіжної літератури виставляють у кожному класі окремою колонкою в журналі раз на місяць і враховують як поточну до найближчої тематичної.</a:t>
            </a:r>
          </a:p>
          <a:p>
            <a:pPr algn="just"/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</a:t>
            </a:r>
            <a:r>
              <a:rPr lang="uk-UA" altLang="ru-RU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контрольний твір </a:t>
            </a: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 зарубіжної літератури є середнім арифметичним за зміст і грамотність, яку виставляють в колонці з датою написання роботи, </a:t>
            </a:r>
            <a:r>
              <a:rPr lang="uk-UA" altLang="ru-RU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надпис у журнальній колонці «Твір» не робиться</a:t>
            </a: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Оцінку </a:t>
            </a:r>
            <a:r>
              <a:rPr lang="uk-UA" altLang="ru-RU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читання напам’ять </a:t>
            </a: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поетичних або прозових творів  із зарубіжної літератури виставляють  у колонку без дати з надписом   «Напам’ять». </a:t>
            </a:r>
          </a:p>
          <a:p>
            <a:pPr algn="just"/>
            <a:r>
              <a:rPr lang="uk-UA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</a:t>
            </a:r>
            <a:r>
              <a:rPr lang="uk-UA" alt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одатковий </a:t>
            </a:r>
            <a:r>
              <a:rPr lang="uk-UA" altLang="ru-RU" sz="22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 щодо теми </a:t>
            </a:r>
            <a:r>
              <a:rPr lang="uk-UA" alt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 датами в журналі </a:t>
            </a:r>
            <a:r>
              <a:rPr lang="uk-UA" altLang="ru-RU" sz="22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робиться</a:t>
            </a: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altLang="ru-RU" sz="22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19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55585511"/>
              </p:ext>
            </p:extLst>
          </p:nvPr>
        </p:nvGraphicFramePr>
        <p:xfrm>
          <a:off x="869430" y="2327621"/>
          <a:ext cx="2998819" cy="273945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00787"/>
                <a:gridCol w="1798032"/>
              </a:tblGrid>
              <a:tr h="621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50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сторінок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3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5-й</a:t>
                      </a:r>
                      <a:endParaRPr lang="uk-UA" sz="20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0,5–1,0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3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6-й</a:t>
                      </a:r>
                      <a:endParaRPr lang="uk-UA" sz="20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1,0–1,5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3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7-й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1,5–2,0</a:t>
                      </a:r>
                      <a:endParaRPr lang="uk-UA" sz="20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3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8-й</a:t>
                      </a:r>
                      <a:endParaRPr lang="uk-UA" sz="20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2,0–2,5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3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9-й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small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2,5–3,0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629588" y="598889"/>
            <a:ext cx="10867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Обсяг </a:t>
            </a:r>
            <a:r>
              <a:rPr lang="uk-UA" sz="36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письмових </a:t>
            </a:r>
            <a:r>
              <a:rPr lang="uk-UA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робіт</a:t>
            </a:r>
            <a:endParaRPr lang="uk-UA" sz="360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869430" y="1373718"/>
            <a:ext cx="10628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Орієнтовний обсяг письмового твору, складеного учнем</a:t>
            </a:r>
            <a:endParaRPr lang="uk-UA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2227020"/>
              </p:ext>
            </p:extLst>
          </p:nvPr>
        </p:nvGraphicFramePr>
        <p:xfrm>
          <a:off x="4536029" y="3567616"/>
          <a:ext cx="3054985" cy="15654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010"/>
                <a:gridCol w="1831975"/>
              </a:tblGrid>
              <a:tr h="335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сторінок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10-й</a:t>
                      </a:r>
                      <a:endParaRPr lang="uk-UA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3,0–3,5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6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11-й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3,0–3,5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кутник 5"/>
          <p:cNvSpPr/>
          <p:nvPr/>
        </p:nvSpPr>
        <p:spPr>
          <a:xfrm>
            <a:off x="4177142" y="2581179"/>
            <a:ext cx="3947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b="1" i="1" u="sng" dirty="0">
                <a:latin typeface="Times New Roman" pitchFamily="18" charset="0"/>
                <a:cs typeface="Times New Roman" pitchFamily="18" charset="0"/>
              </a:rPr>
              <a:t>рівень стандарту, академічний рівень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22910797"/>
              </p:ext>
            </p:extLst>
          </p:nvPr>
        </p:nvGraphicFramePr>
        <p:xfrm>
          <a:off x="8124670" y="4138083"/>
          <a:ext cx="3267856" cy="19928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0114"/>
                <a:gridCol w="2537742"/>
              </a:tblGrid>
              <a:tr h="787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85" marR="69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сторінок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85" marR="69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2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10-й</a:t>
                      </a:r>
                      <a:endParaRPr lang="uk-UA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85" marR="69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3,0–3,5</a:t>
                      </a:r>
                      <a:endParaRPr lang="uk-UA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85" marR="69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02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11-й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85" marR="69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3,5–4,5</a:t>
                      </a:r>
                      <a:endParaRPr lang="uk-UA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85" marR="69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рямокутник 7"/>
          <p:cNvSpPr/>
          <p:nvPr/>
        </p:nvSpPr>
        <p:spPr>
          <a:xfrm>
            <a:off x="8124670" y="2962154"/>
            <a:ext cx="35226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b="1" i="1" u="sng" dirty="0">
                <a:latin typeface="Times New Roman" pitchFamily="18" charset="0"/>
                <a:cs typeface="Times New Roman" pitchFamily="18" charset="0"/>
              </a:rPr>
              <a:t>філологічний напрям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: профіль – українська філологія)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1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0304" y="508305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Газета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Зарубіжна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3870" y="701795"/>
            <a:ext cx="959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Пропоновані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періодичні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фахові</a:t>
            </a:r>
            <a:r>
              <a:rPr lang="ru-RU" sz="36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20304" y="2105013"/>
            <a:ext cx="25358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34015" y="3701813"/>
            <a:ext cx="7252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Зарубіжна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 школах </a:t>
            </a:r>
            <a:r>
              <a:rPr lang="ru-RU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34014" y="2895337"/>
            <a:ext cx="7182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Всесвітня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школах </a:t>
            </a:r>
            <a:r>
              <a:rPr lang="ru-RU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</a:p>
        </p:txBody>
      </p:sp>
    </p:spTree>
    <p:extLst>
      <p:ext uri="{BB962C8B-B14F-4D97-AF65-F5344CB8AC3E}">
        <p14:creationId xmlns="" xmlns:p14="http://schemas.microsoft.com/office/powerpoint/2010/main" val="424251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7306" y="2406140"/>
            <a:ext cx="8049294" cy="2150773"/>
          </a:xfrm>
          <a:prstGeom prst="rect">
            <a:avLst/>
          </a:prstGeom>
          <a:noFill/>
        </p:spPr>
        <p:txBody>
          <a:bodyPr wrap="none">
            <a:prstTxWarp prst="textPlain">
              <a:avLst/>
            </a:prstTxWarp>
            <a:spAutoFit/>
          </a:bodyPr>
          <a:lstStyle/>
          <a:p>
            <a:pPr defTabSz="457200">
              <a:defRPr/>
            </a:pPr>
            <a:r>
              <a:rPr lang="uk-UA" sz="7200" b="1" dirty="0">
                <a:ln>
                  <a:solidFill>
                    <a:srgbClr val="FFFF00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rgbClr val="B01513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7200" b="1" dirty="0">
              <a:ln>
                <a:solidFill>
                  <a:srgbClr val="FFFF00"/>
                </a:solidFill>
              </a:ln>
              <a:solidFill>
                <a:schemeClr val="accent1">
                  <a:lumMod val="50000"/>
                </a:schemeClr>
              </a:solidFill>
              <a:effectLst>
                <a:glow rad="228600">
                  <a:srgbClr val="B01513">
                    <a:satMod val="175000"/>
                    <a:alpha val="40000"/>
                  </a:srgb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449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1849653" y="1011852"/>
            <a:ext cx="8468056" cy="4869418"/>
          </a:xfrm>
          <a:prstGeom prst="round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uk-UA" sz="4000" b="1" dirty="0" smtClean="0">
                <a:solidFill>
                  <a:srgbClr val="C00000"/>
                </a:solidFill>
              </a:rPr>
              <a:t>Методичні </a:t>
            </a:r>
            <a:r>
              <a:rPr lang="uk-UA" sz="4000" b="1" dirty="0">
                <a:solidFill>
                  <a:srgbClr val="C00000"/>
                </a:solidFill>
              </a:rPr>
              <a:t>рекомендації щодо вивчення </a:t>
            </a:r>
            <a:r>
              <a:rPr lang="uk-UA" sz="4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зарубіжної літератури </a:t>
            </a:r>
            <a:endParaRPr lang="uk-UA" sz="4000" b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uk-UA" sz="4000" b="1" dirty="0">
                <a:solidFill>
                  <a:srgbClr val="C00000"/>
                </a:solidFill>
              </a:rPr>
              <a:t>в </a:t>
            </a:r>
            <a:r>
              <a:rPr lang="uk-UA" sz="4000" b="1" dirty="0" smtClean="0">
                <a:solidFill>
                  <a:srgbClr val="C00000"/>
                </a:solidFill>
              </a:rPr>
              <a:t>закладах загальної середньої освіти</a:t>
            </a:r>
          </a:p>
          <a:p>
            <a:pPr algn="ctr">
              <a:defRPr/>
            </a:pPr>
            <a:r>
              <a:rPr lang="uk-UA" sz="4000" b="1" dirty="0" smtClean="0">
                <a:solidFill>
                  <a:srgbClr val="C00000"/>
                </a:solidFill>
              </a:rPr>
              <a:t> </a:t>
            </a:r>
            <a:r>
              <a:rPr lang="uk-UA" sz="4000" b="1" dirty="0">
                <a:solidFill>
                  <a:srgbClr val="C00000"/>
                </a:solidFill>
              </a:rPr>
              <a:t>у </a:t>
            </a:r>
            <a:r>
              <a:rPr lang="uk-UA" sz="4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2018-201</a:t>
            </a:r>
            <a:r>
              <a:rPr lang="uk-UA" sz="4000" b="1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9</a:t>
            </a:r>
            <a:r>
              <a:rPr lang="uk-UA" sz="4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uk-UA" sz="4000" b="1" dirty="0">
                <a:solidFill>
                  <a:srgbClr val="C00000"/>
                </a:solidFill>
              </a:rPr>
              <a:t>навчальному році </a:t>
            </a:r>
          </a:p>
        </p:txBody>
      </p:sp>
    </p:spTree>
    <p:extLst>
      <p:ext uri="{BB962C8B-B14F-4D97-AF65-F5344CB8AC3E}">
        <p14:creationId xmlns="" xmlns:p14="http://schemas.microsoft.com/office/powerpoint/2010/main" val="35916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499" y="535199"/>
            <a:ext cx="10931857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75" marR="3175" indent="540385" algn="ctr">
              <a:defRPr/>
            </a:pPr>
            <a:r>
              <a:rPr lang="uk-UA" sz="2800" b="1" dirty="0">
                <a:ln>
                  <a:solidFill>
                    <a:srgbClr val="8064A2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800" b="1" dirty="0" smtClean="0">
                <a:ln>
                  <a:solidFill>
                    <a:srgbClr val="8064A2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2018-201</a:t>
            </a:r>
            <a:r>
              <a:rPr lang="uk-UA" sz="2800" b="1" dirty="0">
                <a:ln>
                  <a:solidFill>
                    <a:srgbClr val="8064A2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uk-UA" sz="2800" b="1" dirty="0" smtClean="0">
                <a:ln>
                  <a:solidFill>
                    <a:srgbClr val="8064A2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ln>
                  <a:solidFill>
                    <a:srgbClr val="8064A2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навчальному році вивчення </a:t>
            </a:r>
            <a:r>
              <a:rPr lang="uk-UA" sz="2800" b="1" dirty="0" smtClean="0">
                <a:ln>
                  <a:solidFill>
                    <a:srgbClr val="8064A2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зарубіжної літератури </a:t>
            </a:r>
            <a:r>
              <a:rPr lang="uk-UA" sz="2800" b="1" dirty="0">
                <a:ln>
                  <a:solidFill>
                    <a:srgbClr val="8064A2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здійснюватиметься за такими </a:t>
            </a:r>
            <a:r>
              <a:rPr lang="uk-UA" sz="2800" b="1" dirty="0">
                <a:ln>
                  <a:solidFill>
                    <a:srgbClr val="F79646">
                      <a:lumMod val="75000"/>
                    </a:srgbClr>
                  </a:solidFill>
                </a:ln>
                <a:solidFill>
                  <a:srgbClr val="F79646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програмами</a:t>
            </a:r>
            <a:r>
              <a:rPr lang="uk-UA" sz="2800" b="1" dirty="0">
                <a:ln>
                  <a:solidFill>
                    <a:srgbClr val="8064A2">
                      <a:lumMod val="75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1802" y="1727359"/>
            <a:ext cx="10569247" cy="173664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175" marR="3175" indent="540385" algn="just">
              <a:defRPr/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en-US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uk-UA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класах </a:t>
            </a:r>
            <a:r>
              <a:rPr lang="uk-UA" sz="2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навчальною програмою для 5-9 класів закладів загальної середньої освіти: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Світова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 – 9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загальноосвітніх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К.: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Видавничий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дім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2013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затвердженими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МОН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07.06.2017 № 804;</a:t>
            </a:r>
            <a:endParaRPr lang="ru-RU" sz="1600" b="1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1803" y="3687962"/>
            <a:ext cx="10636715" cy="13280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класі </a:t>
            </a: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програмами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 та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профільний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затверджені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МОН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23.10.2017 № 1407;</a:t>
            </a:r>
          </a:p>
        </p:txBody>
      </p:sp>
      <p:sp>
        <p:nvSpPr>
          <p:cNvPr id="5" name="Скругленный прямоугольник 3"/>
          <p:cNvSpPr/>
          <p:nvPr/>
        </p:nvSpPr>
        <p:spPr>
          <a:xfrm>
            <a:off x="781803" y="5211905"/>
            <a:ext cx="10636715" cy="132802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класі </a:t>
            </a:r>
            <a:r>
              <a:rPr lang="uk-UA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програмою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затвердженою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28.10.2010 № 1021,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 та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академічного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року.</a:t>
            </a:r>
          </a:p>
        </p:txBody>
      </p:sp>
    </p:spTree>
    <p:extLst>
      <p:ext uri="{BB962C8B-B14F-4D97-AF65-F5344CB8AC3E}">
        <p14:creationId xmlns="" xmlns:p14="http://schemas.microsoft.com/office/powerpoint/2010/main" val="353447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4276" y="676533"/>
            <a:ext cx="105633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Програми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курсів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вибором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факультативів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450215" algn="ctr">
              <a:spcAft>
                <a:spcPts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1223748" y="1969403"/>
            <a:ext cx="6496335" cy="1989713"/>
          </a:xfrm>
          <a:prstGeom prst="flowChartPunchedTap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Збірник п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рограм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курсів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вибором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факультативів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зарубіжної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5 - 7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Церква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ТОВ «ОФСЕТ»</a:t>
            </a:r>
            <a:endParaRPr lang="uk-UA" sz="2400" b="1" dirty="0" smtClean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935940" y="4022546"/>
            <a:ext cx="6096000" cy="1989713"/>
          </a:xfrm>
          <a:prstGeom prst="flowChartPunchedTap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Збірник п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рограм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курсів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вибором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факультативів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зарубіжної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uk-UA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k-UA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Церква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ТОВ «ОФСЕТ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14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89350" y="1517516"/>
            <a:ext cx="103282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Основою для календарно-тематичного планування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уроків зарубіжної літератури є </a:t>
            </a:r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чинні програми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має право </a:t>
            </a:r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самостійно розподіляти  години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3200" b="1" u="sng" dirty="0">
                <a:latin typeface="Times New Roman" pitchFamily="18" charset="0"/>
                <a:cs typeface="Times New Roman" pitchFamily="18" charset="0"/>
              </a:rPr>
              <a:t>текстуальне вивчення творів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200" b="1" u="sng" dirty="0">
                <a:latin typeface="Times New Roman" pitchFamily="18" charset="0"/>
                <a:cs typeface="Times New Roman" pitchFamily="18" charset="0"/>
              </a:rPr>
              <a:t>розвиток мовлення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200" b="1" u="sng" dirty="0">
                <a:latin typeface="Times New Roman" pitchFamily="18" charset="0"/>
                <a:cs typeface="Times New Roman" pitchFamily="18" charset="0"/>
              </a:rPr>
              <a:t>позакласне читання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, ураховуючи визначену кількість годин  на опрацювання  конкретного розділу. 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659568" y="462781"/>
            <a:ext cx="10882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Особливості </a:t>
            </a:r>
            <a:r>
              <a:rPr lang="uk-UA" sz="36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викладання зарубіжної літератури</a:t>
            </a:r>
            <a:endParaRPr lang="uk-UA" sz="360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67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59568" y="462781"/>
            <a:ext cx="10882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Особливості </a:t>
            </a:r>
            <a:r>
              <a:rPr lang="uk-UA" sz="36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викладання зарубіжної літератури</a:t>
            </a:r>
            <a:endParaRPr lang="uk-UA" sz="360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084287" y="1784389"/>
            <a:ext cx="1017332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Викладання зарубіжної літератури в закладах загальної середньої освіти здійснюється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українською мовою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Твори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зарубіжних письменників у курсі зарубіжної літератури вивчаються в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українських перекладах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Для зіставлення можливе залучення перекладів, переспівів іншими мовами, якими володіють учні (англійською, німецькою, французькою тощо). За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наявності необхідних умов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бажаним є розгляд художніх текстів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(у фрагментах або цілісно)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мовами оригіналів. 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739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8740" y="376283"/>
            <a:ext cx="107953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uk-UA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Обов’язкова кількість видів контролю</a:t>
            </a:r>
            <a:endParaRPr lang="ru-RU" sz="28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5–9 класи</a:t>
            </a:r>
            <a:endParaRPr lang="ru-RU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12190199"/>
              </p:ext>
            </p:extLst>
          </p:nvPr>
        </p:nvGraphicFramePr>
        <p:xfrm>
          <a:off x="709683" y="1330390"/>
          <a:ext cx="10754435" cy="518630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90806"/>
                <a:gridCol w="856150"/>
                <a:gridCol w="852144"/>
                <a:gridCol w="851143"/>
                <a:gridCol w="852144"/>
                <a:gridCol w="851143"/>
                <a:gridCol w="852144"/>
                <a:gridCol w="881183"/>
                <a:gridCol w="822102"/>
                <a:gridCol w="992331"/>
                <a:gridCol w="853145"/>
              </a:tblGrid>
              <a:tr h="161642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273685"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283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Семестри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24623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Контрольні роботи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600" b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формі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контрольного класного твору;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 інших завдань (тестів, відповідей на запитання тощо)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656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Уроки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розвитку мовлення</a:t>
                      </a:r>
                      <a:r>
                        <a:rPr lang="uk-UA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uk-U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(РМ)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656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Уроки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позакласного </a:t>
                      </a:r>
                      <a:r>
                        <a:rPr lang="uk-UA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читання </a:t>
                      </a:r>
                      <a:r>
                        <a:rPr lang="uk-U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(ПЧ)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3283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 зошитів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2168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30101" y="921233"/>
            <a:ext cx="20082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uk-UA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клас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5688600"/>
              </p:ext>
            </p:extLst>
          </p:nvPr>
        </p:nvGraphicFramePr>
        <p:xfrm>
          <a:off x="877477" y="1618938"/>
          <a:ext cx="10430696" cy="445083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863756"/>
                <a:gridCol w="1394085"/>
                <a:gridCol w="1454046"/>
                <a:gridCol w="1394085"/>
                <a:gridCol w="1324724"/>
              </a:tblGrid>
              <a:tr h="385747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Семестри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439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стандарту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профільний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465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Контрольні </a:t>
                      </a: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  </a:t>
                      </a:r>
                      <a:r>
                        <a:rPr lang="uk-UA" sz="2000" b="1" u="sng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uk-UA" sz="2000" b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формі</a:t>
                      </a: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4597">
                <a:tc>
                  <a:txBody>
                    <a:bodyPr/>
                    <a:lstStyle/>
                    <a:p>
                      <a:pPr marL="0" marR="0" indent="45021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контрольного класного твору;</a:t>
                      </a:r>
                      <a:endParaRPr lang="ru-RU" sz="2000" b="1" i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11334">
                <a:tc>
                  <a:txBody>
                    <a:bodyPr/>
                    <a:lstStyle/>
                    <a:p>
                      <a:pPr marL="0" marR="0" indent="45021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 інших завдань (тестів, відповідей на запитання тощо) 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22110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Уроки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розвитку мовлення</a:t>
                      </a: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uk-UA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(РМ)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1у+1п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1у+1п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1у+2п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1у+2п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319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Уроки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позакласного </a:t>
                      </a: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читання </a:t>
                      </a:r>
                      <a:r>
                        <a:rPr lang="uk-UA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(ПЧ)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1330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 зошитів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1" marR="53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кутник 3"/>
          <p:cNvSpPr/>
          <p:nvPr/>
        </p:nvSpPr>
        <p:spPr>
          <a:xfrm>
            <a:off x="674557" y="398013"/>
            <a:ext cx="10807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/>
            <a:r>
              <a:rPr lang="uk-UA" sz="2800" b="1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Обов’язкова кількість видів контролю</a:t>
            </a:r>
            <a:endParaRPr lang="ru-RU" sz="2800" dirty="0">
              <a:ln>
                <a:solidFill>
                  <a:srgbClr val="4F81BD">
                    <a:lumMod val="50000"/>
                  </a:srgbClr>
                </a:solidFill>
              </a:ln>
              <a:solidFill>
                <a:srgbClr val="4F81BD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58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3593378"/>
              </p:ext>
            </p:extLst>
          </p:nvPr>
        </p:nvGraphicFramePr>
        <p:xfrm>
          <a:off x="1161959" y="1569265"/>
          <a:ext cx="10101574" cy="469749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388650"/>
                <a:gridCol w="997785"/>
                <a:gridCol w="1146648"/>
                <a:gridCol w="854957"/>
                <a:gridCol w="1283443"/>
                <a:gridCol w="1146648"/>
                <a:gridCol w="1283443"/>
              </a:tblGrid>
              <a:tr h="283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effectLst/>
                          <a:latin typeface="Times New Roman"/>
                          <a:ea typeface="Times New Roman"/>
                        </a:rPr>
                        <a:t>Семестри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ІІ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9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Рівень стандарту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  <a:latin typeface="Times New Roman"/>
                          <a:ea typeface="Times New Roman"/>
                        </a:rPr>
                        <a:t>Академ</a:t>
                      </a: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. рівень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Профільний рівень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6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Контрольні роботи у формі: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354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None/>
                      </a:pPr>
                      <a:r>
                        <a:rPr lang="uk-UA" sz="1800" b="1" i="1" dirty="0">
                          <a:effectLst/>
                          <a:latin typeface="Times New Roman"/>
                        </a:rPr>
                        <a:t>контрольного класного твору;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85631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800" b="1" i="1" dirty="0">
                          <a:effectLst/>
                          <a:latin typeface="Times New Roman"/>
                        </a:rPr>
                        <a:t>виконання інших  завдань (тестів, відповідей  на запитання)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15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Уроки розвитку мовлення*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 (у+п)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(у+п)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(у+п)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(у+п)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1у+2п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2у+1п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48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9075" algn="l"/>
                        </a:tabLst>
                      </a:pPr>
                      <a:r>
                        <a:rPr lang="uk-UA" sz="1800" b="1" dirty="0">
                          <a:effectLst/>
                          <a:latin typeface="Times New Roman"/>
                        </a:rPr>
                        <a:t>Уроки позакласного</a:t>
                      </a:r>
                      <a:endParaRPr lang="uk-UA" sz="1800" dirty="0">
                        <a:effectLst/>
                        <a:latin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</a:rPr>
                        <a:t>читання </a:t>
                      </a:r>
                      <a:endParaRPr lang="uk-UA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</a:rPr>
                        <a:t>Перевірка зошитів</a:t>
                      </a:r>
                      <a:endParaRPr lang="uk-UA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1"/>
          <p:cNvSpPr/>
          <p:nvPr/>
        </p:nvSpPr>
        <p:spPr>
          <a:xfrm>
            <a:off x="4928309" y="821564"/>
            <a:ext cx="19856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uk-UA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 клас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719527" y="448247"/>
            <a:ext cx="107029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/>
            <a:r>
              <a:rPr lang="uk-UA" sz="2800" b="1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Обов’язкова кількість видів контролю</a:t>
            </a:r>
            <a:endParaRPr lang="ru-RU" sz="2800" dirty="0">
              <a:ln>
                <a:solidFill>
                  <a:srgbClr val="4F81BD">
                    <a:lumMod val="50000"/>
                  </a:srgbClr>
                </a:solidFill>
              </a:ln>
              <a:solidFill>
                <a:srgbClr val="4F81BD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86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іська">
  <a:themeElements>
    <a:clrScheme name="Міська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іська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ісь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882</Words>
  <Application>Microsoft Office PowerPoint</Application>
  <PresentationFormat>Довільний</PresentationFormat>
  <Paragraphs>331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Міська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User</cp:lastModifiedBy>
  <cp:revision>71</cp:revision>
  <dcterms:created xsi:type="dcterms:W3CDTF">2015-08-16T15:25:24Z</dcterms:created>
  <dcterms:modified xsi:type="dcterms:W3CDTF">2018-08-22T07:12:23Z</dcterms:modified>
</cp:coreProperties>
</file>