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1" r:id="rId1"/>
  </p:sldMasterIdLst>
  <p:sldIdLst>
    <p:sldId id="256" r:id="rId2"/>
    <p:sldId id="270" r:id="rId3"/>
    <p:sldId id="286" r:id="rId4"/>
    <p:sldId id="283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121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101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658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037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067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381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92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95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759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245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851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78245-3DFE-4748-80F0-688BCF08CF92}" type="datetimeFigureOut">
              <a:rPr lang="uk-UA" smtClean="0"/>
              <a:t>16.08.2021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2B2A1-9711-4D04-9B76-42DBE69370E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596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imzo.gov.ua/pidruchniki/perel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mon.gov.ua/ua/osvita/zagalna-serednya-osvita/navchalni-program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ua/osvita/zagalna-serednya-osvita/navchalni-programi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053941" cy="3717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133600" y="2788455"/>
            <a:ext cx="10058400" cy="4069545"/>
          </a:xfrm>
        </p:spPr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рекомендації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вивчення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 мови в закладах ЗЗСО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2021-2022 навчальному році</a:t>
            </a:r>
            <a:endParaRPr lang="ru-RU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7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00436" y="240145"/>
            <a:ext cx="5558444" cy="101692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Обов'язкова кількість видів контролю</a:t>
            </a:r>
            <a:endParaRPr lang="uk-UA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307871"/>
              </p:ext>
            </p:extLst>
          </p:nvPr>
        </p:nvGraphicFramePr>
        <p:xfrm>
          <a:off x="665018" y="2419926"/>
          <a:ext cx="10912767" cy="436879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087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2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6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71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6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71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86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0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713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9272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Семестри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2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Контрольні роботи у формі: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340">
                <a:tc>
                  <a:txBody>
                    <a:bodyPr/>
                    <a:lstStyle/>
                    <a:p>
                      <a:pPr marL="57150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90170" algn="l"/>
                        </a:tabLs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контрольного класного твору;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8034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3010">
                <a:tc>
                  <a:txBody>
                    <a:bodyPr/>
                    <a:lstStyle/>
                    <a:p>
                      <a:pPr marL="571500" indent="-342900">
                        <a:lnSpc>
                          <a:spcPct val="107000"/>
                        </a:lnSpc>
                        <a:buFont typeface="Arial" panose="020B0604020202020204" pitchFamily="34" charset="0"/>
                        <a:buChar char="•"/>
                        <a:tabLst>
                          <a:tab pos="90170" algn="l"/>
                        </a:tabLs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 інших завдань (тестів, відповідей на запитання тощо)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0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Уроки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розвитку мовлення*  (</a:t>
                      </a: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272">
                <a:tc>
                  <a:txBody>
                    <a:bodyPr/>
                    <a:lstStyle/>
                    <a:p>
                      <a:pPr marL="104140" indent="-90170">
                        <a:lnSpc>
                          <a:spcPct val="107000"/>
                        </a:lnSpc>
                        <a:tabLst>
                          <a:tab pos="90170" algn="l"/>
                        </a:tabLst>
                      </a:pPr>
                      <a:r>
                        <a:rPr lang="uk-UA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Уроки</a:t>
                      </a: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позакласного читання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272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Перевірка зошитів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6151" cy="2521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8986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4472" y="350981"/>
            <a:ext cx="5872480" cy="628996"/>
          </a:xfrm>
        </p:spPr>
        <p:txBody>
          <a:bodyPr>
            <a:normAutofit fontScale="90000"/>
          </a:bodyPr>
          <a:lstStyle/>
          <a:p>
            <a:r>
              <a:rPr lang="uk-UA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Обов'язкова кількість видів </a:t>
            </a:r>
            <a:r>
              <a:rPr lang="uk-UA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10-11 класи</a:t>
            </a:r>
            <a:endParaRPr lang="uk-UA" sz="3200" dirty="0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06855"/>
              </p:ext>
            </p:extLst>
          </p:nvPr>
        </p:nvGraphicFramePr>
        <p:xfrm>
          <a:off x="369454" y="2530765"/>
          <a:ext cx="11757889" cy="421178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3728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82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0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0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1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2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Семестри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ІІ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2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Рівні</a:t>
                      </a: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стандарту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профільний 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2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Контрольні роботи у формі: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063">
                <a:tc>
                  <a:txBody>
                    <a:bodyPr/>
                    <a:lstStyle/>
                    <a:p>
                      <a:pPr marL="514350" marR="127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  <a:tabLst>
                          <a:tab pos="116205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контрольного класного твору*;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3800">
                <a:tc>
                  <a:txBody>
                    <a:bodyPr/>
                    <a:lstStyle/>
                    <a:p>
                      <a:pPr marL="514350" marR="127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  <a:tabLst>
                          <a:tab pos="90170" algn="l"/>
                        </a:tabLs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виконання інших  завдань (тестів, відповідей на запитання)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2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Уроки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розвитку мовлення**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</a:t>
                      </a:r>
                      <a:r>
                        <a:rPr lang="uk-UA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у+п</a:t>
                      </a: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(у+п)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(у+п)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(у+п)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1682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tabLst>
                          <a:tab pos="219075" algn="l"/>
                        </a:tabLst>
                      </a:pPr>
                      <a:r>
                        <a:rPr lang="uk-UA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Уроки</a:t>
                      </a: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позакласного</a:t>
                      </a:r>
                    </a:p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читання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22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tabLst>
                          <a:tab pos="219075" algn="l"/>
                        </a:tabLs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 зошитів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6151" cy="2521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9736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9355" y="738446"/>
            <a:ext cx="6583681" cy="1044633"/>
          </a:xfrm>
        </p:spPr>
        <p:txBody>
          <a:bodyPr>
            <a:normAutofit/>
          </a:bodyPr>
          <a:lstStyle/>
          <a:p>
            <a:r>
              <a:rPr lang="uk-UA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розвитку зв'язного мовлення та оцінювання здобувачів освіти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1818" y="2669309"/>
            <a:ext cx="10901218" cy="3710854"/>
          </a:xfrm>
        </p:spPr>
        <p:txBody>
          <a:bodyPr>
            <a:normAutofit fontScale="62500" lnSpcReduction="20000"/>
          </a:bodyPr>
          <a:lstStyle/>
          <a:p>
            <a:pPr indent="-285750" algn="just">
              <a:buFont typeface="Wingdings" panose="05000000000000000000" pitchFamily="2" charset="2"/>
              <a:buChar char="ü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класні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твори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пропонується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есе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міні-творів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розкриття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образу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програмового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тексту.</a:t>
            </a:r>
          </a:p>
          <a:p>
            <a:pPr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 кожному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семестрі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обов’язковим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уроків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одного уроку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другого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письмового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-285750" algn="just">
              <a:buFont typeface="Wingdings" panose="05000000000000000000" pitchFamily="2" charset="2"/>
              <a:buChar char="ü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 за контрольний твір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української літератури є середнім арифметичним за зміст і грамотність, яку виставляють у колонці з датою написання роботи. Надпис у журнальній колонці «Твір» не робиться.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-285750" algn="just">
              <a:buFont typeface="Wingdings" panose="05000000000000000000" pitchFamily="2" charset="2"/>
              <a:buChar char="ü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Оцінку за ведення зошита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української літератури виставляють у кожному класі окремою колонкою в журналі раз на місяць і враховують як поточну до найближчої тематичної. </a:t>
            </a:r>
          </a:p>
          <a:p>
            <a:pPr indent="-285750" algn="just"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відсутності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учня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уроці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рекомендується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колонці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зошита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зазначати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н/о (нема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Wingdings" panose="05000000000000000000" pitchFamily="2" charset="2"/>
              <a:buChar char="ü"/>
            </a:pP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читання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напам’ять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поетичних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прозових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виставити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колонку без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надписом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Напам’ять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pPr indent="-285750" algn="just"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Рекомендуємо оцінку за письмовий вид роботи виставляти всім учням, за усний – кількості учнів, які відповідали протягом уроку.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6151" cy="2521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7547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24988" y="3360497"/>
            <a:ext cx="10318865" cy="22090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Навчальна та методична література з </a:t>
            </a:r>
            <a:r>
              <a:rPr lang="uk-UA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української мови і  </a:t>
            </a:r>
            <a:r>
              <a:rPr lang="uk-UA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літератури, рекомендована МОН, зазначена в Переліку навчальних програм, підручників та навчально-методичних посібників, рекомендованих Міністерством освіти і науки, що розміщений на офіційному сайті ДНУ «Інститут модернізації змісту освіти»   </a:t>
            </a:r>
            <a:r>
              <a:rPr lang="uk-UA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uk-UA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https://imzo.gov.ua/pidruchniki/pereliki</a:t>
            </a: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79636" cy="2937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056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001818" y="2318328"/>
            <a:ext cx="9023927" cy="437803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b="1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2021-2022 навчальному році вивчення української мови здійснюватиметься за такими </a:t>
            </a:r>
            <a:r>
              <a:rPr lang="uk-UA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програмами: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uk-UA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5-9 класи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навчальною програмою для 5-9 класів загальноосвітніх навчальних закладів: Українська мова. 5-9 класи.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для загальноосвітніх навчальних закладів з українською мовою навчання. − К.: Видавничий дім «Освіта», 2013 (зі змінами, затвердженими наказом Міністерства від 07.06.2017 №804); 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‒ 11 класи </a:t>
            </a:r>
            <a:r>
              <a:rPr lang="uk-UA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навчальними програмами (рівень стандарту та профільний рівень),  затвердженими наказом МОН від 23.10.2017 № 1407.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Програми розміщені </a:t>
            </a:r>
            <a:r>
              <a:rPr lang="uk-UA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офіційному сайті МОН за посиланням: </a:t>
            </a:r>
          </a:p>
          <a:p>
            <a:pPr marL="0" indent="0" algn="just">
              <a:buNone/>
            </a:pP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uk-UA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  https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://mon.gov.ua/ua/osvita/zagalna-serednya-osvita/navchalni-programi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96509" y="378691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6151" cy="2521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859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9564" y="365125"/>
            <a:ext cx="783243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Фронтальні та індивідуальні </a:t>
            </a:r>
            <a:b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контрольних робіт </a:t>
            </a:r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 мови</a:t>
            </a:r>
            <a:endParaRPr lang="uk-UA" sz="3600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045527" cy="24842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4045527" cy="24842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93455" y="1917987"/>
            <a:ext cx="10298545" cy="5032375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Фронтально оцінюються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диктант, письмовий переказ і письмовий твір  (навчальні чи контрольні види робіт),  </a:t>
            </a:r>
            <a:r>
              <a:rPr lang="uk-UA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мовні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знання й уміння, запис яких здійснюється на сторінці класного журналу «Зміст уроку». </a:t>
            </a:r>
            <a:endParaRPr lang="ru-RU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Індивідуально оцінюються 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говоріння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(діалог, усний переказ, усний твір) і 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читання вголос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Для цих видів діяльності не відводять окремого уроку, проте відводять окрему колонку без дати на сторінці класного журналу «Облік навчальних досягнень». </a:t>
            </a:r>
            <a:endParaRPr lang="ru-RU" sz="1600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pPr algn="just">
              <a:defRPr/>
            </a:pP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 семестрі 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проводять  оцінювання 2 видів мовленнєвої діяльності (</a:t>
            </a:r>
            <a:r>
              <a:rPr lang="uk-UA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усний переказ, діалог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результати оцінювання виставляють у колонку без дати й ураховують у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еместрову</a:t>
            </a:r>
            <a:r>
              <a:rPr lang="uk-UA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ІІ семестрі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проводять оцінювання таких видів мовленнєвої діяльності, як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усний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твір і читання вголос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яке здійснюється у 5–9 класах. Повторне оцінювання чотирьох видів мовленнєвої діяльності не проводять.</a:t>
            </a:r>
            <a:endParaRPr lang="ru-RU" sz="1600" dirty="0">
              <a:latin typeface="Calibri" pitchFamily="34" charset="0"/>
              <a:cs typeface="Times New Roman" pitchFamily="18" charset="0"/>
            </a:endParaRPr>
          </a:p>
          <a:p>
            <a:pPr algn="just">
              <a:defRPr/>
            </a:pPr>
            <a:endParaRPr lang="ru-RU" dirty="0">
              <a:solidFill>
                <a:srgbClr val="000000"/>
              </a:solidFill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4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363" y="-92363"/>
            <a:ext cx="3519558" cy="21613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082863"/>
              </p:ext>
            </p:extLst>
          </p:nvPr>
        </p:nvGraphicFramePr>
        <p:xfrm>
          <a:off x="129309" y="1754908"/>
          <a:ext cx="12062690" cy="540664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225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9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7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5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8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5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75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02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367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25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Усього годин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 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Години з РМ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599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00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Фронтальні види контрольних робіт</a:t>
                      </a:r>
                      <a:endParaRPr lang="uk-UA" sz="1900" b="1" dirty="0">
                        <a:ln>
                          <a:solidFill>
                            <a:srgbClr val="00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Перевірка </a:t>
                      </a:r>
                      <a:r>
                        <a:rPr lang="uk-UA" sz="1800" b="1" i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мовної</a:t>
                      </a: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Письмо: </a:t>
                      </a: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переказ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uk-UA" sz="1800" b="1" i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твір</a:t>
                      </a:r>
                      <a:endParaRPr lang="uk-UA" sz="18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Правопис:</a:t>
                      </a:r>
                    </a:p>
                    <a:p>
                      <a:pPr marL="5473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диктант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599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0" dirty="0">
                          <a:ln>
                            <a:solidFill>
                              <a:srgbClr val="00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Індивідуальні види контрольних робіт</a:t>
                      </a:r>
                      <a:endParaRPr lang="uk-UA" sz="1900" b="1" i="0" dirty="0">
                        <a:ln>
                          <a:solidFill>
                            <a:srgbClr val="00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11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Говоріння: 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6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діалог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462">
                <a:tc>
                  <a:txBody>
                    <a:bodyPr/>
                    <a:lstStyle/>
                    <a:p>
                      <a:pPr marL="186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усний переказ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462">
                <a:tc>
                  <a:txBody>
                    <a:bodyPr/>
                    <a:lstStyle/>
                    <a:p>
                      <a:pPr marL="186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усний твір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462">
                <a:tc>
                  <a:txBody>
                    <a:bodyPr/>
                    <a:lstStyle/>
                    <a:p>
                      <a:pPr marL="186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читання вголос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47125" y="221673"/>
            <a:ext cx="3925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5-9 класи</a:t>
            </a:r>
            <a:endPara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78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4787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10-11 класи</a:t>
            </a:r>
            <a:endParaRPr lang="uk-UA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528291" cy="21666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362035"/>
              </p:ext>
            </p:extLst>
          </p:nvPr>
        </p:nvGraphicFramePr>
        <p:xfrm>
          <a:off x="0" y="1829380"/>
          <a:ext cx="12191998" cy="541334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259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6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61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6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63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85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729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32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FF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кл.</a:t>
                      </a:r>
                      <a:endParaRPr lang="uk-UA" sz="1900" b="1" dirty="0">
                        <a:ln>
                          <a:solidFill>
                            <a:srgbClr val="FF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Усього годин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 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Години з РМ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uk-UA" sz="1900" b="1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uk-UA" sz="1900" b="1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698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dirty="0">
                          <a:ln>
                            <a:solidFill>
                              <a:srgbClr val="00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Фронтальні види контрольних робіт</a:t>
                      </a:r>
                      <a:endParaRPr lang="uk-UA" sz="1900" b="1" dirty="0">
                        <a:ln>
                          <a:solidFill>
                            <a:srgbClr val="00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Перевірка </a:t>
                      </a:r>
                      <a:r>
                        <a:rPr lang="uk-UA" sz="1800" b="1" i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мовної</a:t>
                      </a: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теми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Письмо: </a:t>
                      </a: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переказ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uk-UA" sz="1800" b="1" i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твір</a:t>
                      </a:r>
                      <a:endParaRPr lang="uk-UA" sz="18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6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Правопис:</a:t>
                      </a:r>
                    </a:p>
                    <a:p>
                      <a:pPr marL="54737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диктант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426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900" b="1" i="0" dirty="0">
                          <a:ln>
                            <a:solidFill>
                              <a:srgbClr val="00FF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Індивідуальні види контрольних робіт</a:t>
                      </a:r>
                      <a:endParaRPr lang="uk-UA" sz="1900" b="1" i="0" dirty="0">
                        <a:ln>
                          <a:solidFill>
                            <a:srgbClr val="00FF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56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Говоріння: 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86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діалог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930">
                <a:tc>
                  <a:txBody>
                    <a:bodyPr/>
                    <a:lstStyle/>
                    <a:p>
                      <a:pPr marL="186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усний переказ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4930">
                <a:tc>
                  <a:txBody>
                    <a:bodyPr/>
                    <a:lstStyle/>
                    <a:p>
                      <a:pPr marL="186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усний твір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4930">
                <a:tc>
                  <a:txBody>
                    <a:bodyPr/>
                    <a:lstStyle/>
                    <a:p>
                      <a:pPr marL="1866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читання вголос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730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29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609803" cy="2216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9803" y="831273"/>
            <a:ext cx="7714210" cy="82296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Тематичні та семестрові оцінки</a:t>
            </a:r>
            <a:endParaRPr lang="uk-UA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163781" y="3143011"/>
            <a:ext cx="100491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uk-UA" sz="2000" b="1" i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Тематичну оцінку</a:t>
            </a:r>
            <a:r>
              <a:rPr lang="uk-UA" sz="2000" b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виставляють на підставі </a:t>
            </a:r>
            <a:r>
              <a:rPr lang="uk-UA" sz="2000" b="1" dirty="0">
                <a:ln>
                  <a:solidFill>
                    <a:srgbClr val="21620A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поточних оцінок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урахуванням </a:t>
            </a:r>
            <a:r>
              <a:rPr lang="uk-UA" sz="2000" b="1" dirty="0">
                <a:ln>
                  <a:solidFill>
                    <a:srgbClr val="21620A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контрольних робіт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uk-UA" sz="2000" b="1" i="1" dirty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Семестрову</a:t>
            </a:r>
            <a:r>
              <a:rPr lang="uk-UA" sz="2000" b="1" i="1" dirty="0">
                <a:ln>
                  <a:solidFill>
                    <a:srgbClr val="0000FF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 основі </a:t>
            </a:r>
            <a:r>
              <a:rPr lang="uk-UA" sz="2000" b="1" dirty="0">
                <a:ln>
                  <a:solidFill>
                    <a:srgbClr val="21620A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тематичного оцінювання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результатів </a:t>
            </a:r>
            <a:r>
              <a:rPr lang="uk-UA" sz="2000" b="1" dirty="0">
                <a:ln>
                  <a:solidFill>
                    <a:srgbClr val="21620A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 певного виду діяльності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говоріння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(діалог, усний переказ, усний твір) або </a:t>
            </a:r>
            <a:r>
              <a:rPr lang="uk-UA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 вголос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3487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6151" cy="2521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3075" y="183803"/>
            <a:ext cx="10058400" cy="684415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зошитів з української мови</a:t>
            </a:r>
            <a:endParaRPr lang="uk-UA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442395"/>
              </p:ext>
            </p:extLst>
          </p:nvPr>
        </p:nvGraphicFramePr>
        <p:xfrm>
          <a:off x="3906982" y="1736436"/>
          <a:ext cx="7684654" cy="2066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327">
                  <a:extLst>
                    <a:ext uri="{9D8B030D-6E8A-4147-A177-3AD203B41FA5}">
                      <a16:colId xmlns:a16="http://schemas.microsoft.com/office/drawing/2014/main" val="1747782676"/>
                    </a:ext>
                  </a:extLst>
                </a:gridCol>
                <a:gridCol w="3842327">
                  <a:extLst>
                    <a:ext uri="{9D8B030D-6E8A-4147-A177-3AD203B41FA5}">
                      <a16:colId xmlns:a16="http://schemas.microsoft.com/office/drawing/2014/main" val="1261722850"/>
                    </a:ext>
                  </a:extLst>
                </a:gridCol>
              </a:tblGrid>
              <a:tr h="55452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  класи</a:t>
                      </a:r>
                      <a:endParaRPr lang="uk-UA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робочі зошити</a:t>
                      </a:r>
                      <a:endParaRPr lang="uk-UA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8538803"/>
                  </a:ext>
                </a:extLst>
              </a:tr>
              <a:tr h="554525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10-11 класи </a:t>
                      </a:r>
                      <a:endParaRPr lang="uk-UA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робочий зошит</a:t>
                      </a:r>
                      <a:endParaRPr lang="uk-UA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881314"/>
                  </a:ext>
                </a:extLst>
              </a:tr>
              <a:tr h="957125">
                <a:tc gridSpan="2">
                  <a:txBody>
                    <a:bodyPr/>
                    <a:lstStyle/>
                    <a:p>
                      <a:r>
                        <a:rPr lang="uk-UA" sz="1800" b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uk-UA" sz="1800" b="1" noProof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контрольних робіт </a:t>
                      </a:r>
                      <a:r>
                        <a:rPr lang="uk-UA" sz="1800" b="1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з української мови в усіх класах використовують по одному зошиту</a:t>
                      </a:r>
                      <a:endParaRPr lang="uk-UA" noProof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422422"/>
                  </a:ext>
                </a:extLst>
              </a:tr>
            </a:tbl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213116"/>
              </p:ext>
            </p:extLst>
          </p:nvPr>
        </p:nvGraphicFramePr>
        <p:xfrm>
          <a:off x="1032625" y="3925454"/>
          <a:ext cx="1055901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011">
                  <a:extLst>
                    <a:ext uri="{9D8B030D-6E8A-4147-A177-3AD203B41FA5}">
                      <a16:colId xmlns:a16="http://schemas.microsoft.com/office/drawing/2014/main" val="2820826376"/>
                    </a:ext>
                  </a:extLst>
                </a:gridCol>
              </a:tblGrid>
              <a:tr h="886689">
                <a:tc>
                  <a:txBody>
                    <a:bodyPr/>
                    <a:lstStyle/>
                    <a:p>
                      <a:pPr algn="just"/>
                      <a:r>
                        <a:rPr lang="uk-UA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Ведення зошитів оцінюють від 1 до 12 балів щомісяця протягом семестру і вважається поточною оцінкою, що зараховують до найближчої тематичної. Під час перевірки зошитів ураховують наявність різних видів робіт, грамотність, охайність, уміння правильно оформити роботи.</a:t>
                      </a:r>
                      <a:endParaRPr lang="uk-UA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701664"/>
                  </a:ext>
                </a:extLst>
              </a:tr>
            </a:tbl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237684"/>
              </p:ext>
            </p:extLst>
          </p:nvPr>
        </p:nvGraphicFramePr>
        <p:xfrm>
          <a:off x="1032625" y="5237018"/>
          <a:ext cx="10559011" cy="949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9011">
                  <a:extLst>
                    <a:ext uri="{9D8B030D-6E8A-4147-A177-3AD203B41FA5}">
                      <a16:colId xmlns:a16="http://schemas.microsoft.com/office/drawing/2014/main" val="4163795641"/>
                    </a:ext>
                  </a:extLst>
                </a:gridCol>
              </a:tblGrid>
              <a:tr h="9498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разі відсутності учня на </a:t>
                      </a:r>
                      <a:r>
                        <a:rPr lang="uk-UA" sz="1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уроках</a:t>
                      </a:r>
                      <a:r>
                        <a:rPr lang="uk-UA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протягом місяця рекомендуємо в колонці за ведення зошита зазначати н/о (нема оцінки).</a:t>
                      </a:r>
                    </a:p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09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69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235364" y="2425989"/>
            <a:ext cx="10515600" cy="4351338"/>
          </a:xfr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3600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 </a:t>
            </a:r>
            <a:r>
              <a:rPr lang="uk-UA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 вивчення 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 </a:t>
            </a:r>
            <a:r>
              <a:rPr lang="uk-UA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 </a:t>
            </a:r>
            <a:endParaRPr lang="uk-UA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закладах ЗЗСО </a:t>
            </a:r>
            <a:endParaRPr lang="uk-UA" sz="3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uk-UA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 році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6151" cy="2521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237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28655" y="203200"/>
            <a:ext cx="7341060" cy="1302327"/>
          </a:xfrm>
        </p:spPr>
        <p:txBody>
          <a:bodyPr>
            <a:noAutofit/>
          </a:bodyPr>
          <a:lstStyle/>
          <a:p>
            <a:r>
              <a:rPr lang="uk-UA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uk-UA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uk-UA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2021-2022 навчальному році вивчення української літератури здійснюватиметься за такими </a:t>
            </a:r>
            <a:r>
              <a:rPr lang="uk-UA" sz="2600" b="1" dirty="0">
                <a:solidFill>
                  <a:srgbClr val="C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програмами:</a:t>
            </a:r>
            <a:r>
              <a:rPr lang="uk-UA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br>
              <a:rPr lang="uk-UA" sz="26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uk-UA" sz="2600" b="1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06151" cy="25215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68218" y="2503055"/>
            <a:ext cx="10485582" cy="367390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5-9 класах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за навчальною програмою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(зі змінами, затвердженими наказом  МОН України від 07.06.2017 №804): Українська література. 5-9 класи. Програма для загальноосвітніх навчальних закладів. – К.: Освіта, 2013. </a:t>
            </a:r>
            <a:endParaRPr lang="uk-UA" sz="14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10 - 11 класах </a:t>
            </a:r>
            <a:r>
              <a:rPr lang="uk-UA" b="1" dirty="0">
                <a:ln>
                  <a:solidFill>
                    <a:srgbClr val="C00000"/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новими навчальними програмами </a:t>
            </a:r>
            <a:r>
              <a:rPr lang="uk-UA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(рівень стандарту та профільний рівень),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 затверджені наказом МОН України від 23.10.2017 № 1407.</a:t>
            </a:r>
          </a:p>
          <a:p>
            <a:endParaRPr lang="uk-UA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Програми </a:t>
            </a:r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розміщені </a:t>
            </a:r>
            <a:r>
              <a:rPr lang="uk-UA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офіційному сайті МОН за посиланням: </a:t>
            </a:r>
            <a:endParaRPr lang="uk-UA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https://mon.gov.ua/ua/osvita/zagalna-serednya-osvita/navchalni-programi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4189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кло з памороззю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</TotalTime>
  <Words>1170</Words>
  <Application>Microsoft Office PowerPoint</Application>
  <PresentationFormat>Широкий екран</PresentationFormat>
  <Paragraphs>418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Презентація PowerPoint</vt:lpstr>
      <vt:lpstr>Презентація PowerPoint</vt:lpstr>
      <vt:lpstr>Фронтальні та індивідуальні  види контрольних робіт  з української мови</vt:lpstr>
      <vt:lpstr>Презентація PowerPoint</vt:lpstr>
      <vt:lpstr>10-11 класи</vt:lpstr>
      <vt:lpstr>Тематичні та семестрові оцінки</vt:lpstr>
      <vt:lpstr>Кількість зошитів з української мови</vt:lpstr>
      <vt:lpstr>Презентація PowerPoint</vt:lpstr>
      <vt:lpstr>  У 2021-2022 навчальному році вивчення української літератури здійснюватиметься за такими програмами:  </vt:lpstr>
      <vt:lpstr>Обов'язкова кількість видів контролю</vt:lpstr>
      <vt:lpstr>Обов'язкова кількість видів контролю 10-11 класи</vt:lpstr>
      <vt:lpstr>Уроки розвитку зв'язного мовлення та оцінювання здобувачів освіти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Inst</dc:creator>
  <cp:lastModifiedBy>Inst</cp:lastModifiedBy>
  <cp:revision>43</cp:revision>
  <dcterms:created xsi:type="dcterms:W3CDTF">2020-10-07T07:13:41Z</dcterms:created>
  <dcterms:modified xsi:type="dcterms:W3CDTF">2021-08-16T12:57:40Z</dcterms:modified>
</cp:coreProperties>
</file>