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7"/>
  </p:notesMasterIdLst>
  <p:sldIdLst>
    <p:sldId id="310" r:id="rId2"/>
    <p:sldId id="311" r:id="rId3"/>
    <p:sldId id="312" r:id="rId4"/>
    <p:sldId id="327" r:id="rId5"/>
    <p:sldId id="328" r:id="rId6"/>
    <p:sldId id="316" r:id="rId7"/>
    <p:sldId id="329" r:id="rId8"/>
    <p:sldId id="336" r:id="rId9"/>
    <p:sldId id="330" r:id="rId10"/>
    <p:sldId id="331" r:id="rId11"/>
    <p:sldId id="332" r:id="rId12"/>
    <p:sldId id="333" r:id="rId13"/>
    <p:sldId id="334" r:id="rId14"/>
    <p:sldId id="317" r:id="rId15"/>
    <p:sldId id="335" r:id="rId16"/>
    <p:sldId id="318" r:id="rId17"/>
    <p:sldId id="326" r:id="rId18"/>
    <p:sldId id="319" r:id="rId19"/>
    <p:sldId id="320" r:id="rId20"/>
    <p:sldId id="321" r:id="rId21"/>
    <p:sldId id="322" r:id="rId22"/>
    <p:sldId id="323" r:id="rId23"/>
    <p:sldId id="324" r:id="rId24"/>
    <p:sldId id="314" r:id="rId25"/>
    <p:sldId id="315" r:id="rId2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FF6699"/>
    <a:srgbClr val="FF3399"/>
    <a:srgbClr val="00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29" autoAdjust="0"/>
    <p:restoredTop sz="98459" autoAdjust="0"/>
  </p:normalViewPr>
  <p:slideViewPr>
    <p:cSldViewPr>
      <p:cViewPr varScale="1">
        <p:scale>
          <a:sx n="65" d="100"/>
          <a:sy n="65" d="100"/>
        </p:scale>
        <p:origin x="-165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810A32-DAFA-42D3-AA1C-E5679DD1B097}" type="datetimeFigureOut">
              <a:rPr lang="uk-UA" smtClean="0"/>
              <a:pPr/>
              <a:t>18.08.2021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4A258A-F126-4FA7-AF44-26773DC5F4C6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957059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3441BCD2-5DE3-4891-B3D3-3C00F1754861}" type="datetimeFigureOut">
              <a:rPr lang="uk-UA" smtClean="0"/>
              <a:pPr/>
              <a:t>18.08.2021</a:t>
            </a:fld>
            <a:endParaRPr lang="uk-UA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8229E406-A0A4-44F6-A97A-0FA2AF6EC986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1BCD2-5DE3-4891-B3D3-3C00F1754861}" type="datetimeFigureOut">
              <a:rPr lang="uk-UA" smtClean="0"/>
              <a:pPr/>
              <a:t>18.08.2021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9E406-A0A4-44F6-A97A-0FA2AF6EC986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1BCD2-5DE3-4891-B3D3-3C00F1754861}" type="datetimeFigureOut">
              <a:rPr lang="uk-UA" smtClean="0"/>
              <a:pPr/>
              <a:t>18.08.2021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9E406-A0A4-44F6-A97A-0FA2AF6EC986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1BCD2-5DE3-4891-B3D3-3C00F1754861}" type="datetimeFigureOut">
              <a:rPr lang="uk-UA" smtClean="0"/>
              <a:pPr/>
              <a:t>18.08.2021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9E406-A0A4-44F6-A97A-0FA2AF6EC986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1BCD2-5DE3-4891-B3D3-3C00F1754861}" type="datetimeFigureOut">
              <a:rPr lang="uk-UA" smtClean="0"/>
              <a:pPr/>
              <a:t>18.08.2021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9E406-A0A4-44F6-A97A-0FA2AF6EC986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1BCD2-5DE3-4891-B3D3-3C00F1754861}" type="datetimeFigureOut">
              <a:rPr lang="uk-UA" smtClean="0"/>
              <a:pPr/>
              <a:t>18.08.2021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9E406-A0A4-44F6-A97A-0FA2AF6EC986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441BCD2-5DE3-4891-B3D3-3C00F1754861}" type="datetimeFigureOut">
              <a:rPr lang="uk-UA" smtClean="0"/>
              <a:pPr/>
              <a:t>18.08.2021</a:t>
            </a:fld>
            <a:endParaRPr lang="uk-UA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229E406-A0A4-44F6-A97A-0FA2AF6EC986}" type="slidenum">
              <a:rPr lang="uk-UA" smtClean="0"/>
              <a:pPr/>
              <a:t>‹№›</a:t>
            </a:fld>
            <a:endParaRPr lang="uk-UA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441BCD2-5DE3-4891-B3D3-3C00F1754861}" type="datetimeFigureOut">
              <a:rPr lang="uk-UA" smtClean="0"/>
              <a:pPr/>
              <a:t>18.08.2021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8229E406-A0A4-44F6-A97A-0FA2AF6EC986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1BCD2-5DE3-4891-B3D3-3C00F1754861}" type="datetimeFigureOut">
              <a:rPr lang="uk-UA" smtClean="0"/>
              <a:pPr/>
              <a:t>18.08.2021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9E406-A0A4-44F6-A97A-0FA2AF6EC986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1BCD2-5DE3-4891-B3D3-3C00F1754861}" type="datetimeFigureOut">
              <a:rPr lang="uk-UA" smtClean="0"/>
              <a:pPr/>
              <a:t>18.08.2021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9E406-A0A4-44F6-A97A-0FA2AF6EC986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1BCD2-5DE3-4891-B3D3-3C00F1754861}" type="datetimeFigureOut">
              <a:rPr lang="uk-UA" smtClean="0"/>
              <a:pPr/>
              <a:t>18.08.2021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9E406-A0A4-44F6-A97A-0FA2AF6EC986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3441BCD2-5DE3-4891-B3D3-3C00F1754861}" type="datetimeFigureOut">
              <a:rPr lang="uk-UA" smtClean="0"/>
              <a:pPr/>
              <a:t>18.08.2021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8229E406-A0A4-44F6-A97A-0FA2AF6EC986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Зарубіжна література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532888"/>
            <a:ext cx="8229600" cy="4325112"/>
          </a:xfrm>
        </p:spPr>
        <p:txBody>
          <a:bodyPr>
            <a:normAutofit/>
          </a:bodyPr>
          <a:lstStyle/>
          <a:p>
            <a:endParaRPr lang="uk-UA" sz="3200" b="1" dirty="0" smtClean="0"/>
          </a:p>
          <a:p>
            <a:endParaRPr lang="uk-UA" sz="3200" b="1" dirty="0" smtClean="0"/>
          </a:p>
          <a:p>
            <a:r>
              <a:rPr lang="uk-UA" sz="3200" b="1" dirty="0" smtClean="0"/>
              <a:t>Особливості вивчення предмета у 2021/2022 навчальному році</a:t>
            </a:r>
          </a:p>
          <a:p>
            <a:endParaRPr lang="ru-RU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Семестрове оцінювання</a:t>
            </a:r>
            <a:endParaRPr lang="uk-UA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i="1" dirty="0" err="1" smtClean="0"/>
              <a:t>Семестрове</a:t>
            </a:r>
            <a:r>
              <a:rPr lang="ru-RU" b="1" i="1" dirty="0" smtClean="0"/>
              <a:t> </a:t>
            </a:r>
            <a:r>
              <a:rPr lang="ru-RU" b="1" i="1" dirty="0" err="1" smtClean="0"/>
              <a:t>оцінювання</a:t>
            </a:r>
            <a:r>
              <a:rPr lang="ru-RU" b="1" dirty="0" smtClean="0"/>
              <a:t> </a:t>
            </a:r>
            <a:r>
              <a:rPr lang="ru-RU" dirty="0" err="1" smtClean="0"/>
              <a:t>здійснюється</a:t>
            </a:r>
            <a:r>
              <a:rPr lang="ru-RU" dirty="0" smtClean="0"/>
              <a:t> на </a:t>
            </a:r>
            <a:r>
              <a:rPr lang="ru-RU" dirty="0" err="1" smtClean="0"/>
              <a:t>підставі</a:t>
            </a:r>
            <a:r>
              <a:rPr lang="ru-RU" dirty="0" smtClean="0"/>
              <a:t> </a:t>
            </a:r>
            <a:r>
              <a:rPr lang="ru-RU" dirty="0" err="1" smtClean="0"/>
              <a:t>тематичних</a:t>
            </a:r>
            <a:r>
              <a:rPr lang="ru-RU" dirty="0" smtClean="0"/>
              <a:t> </a:t>
            </a:r>
            <a:r>
              <a:rPr lang="ru-RU" dirty="0" err="1" smtClean="0"/>
              <a:t>оцінок</a:t>
            </a:r>
            <a:r>
              <a:rPr lang="ru-RU" dirty="0" smtClean="0"/>
              <a:t>. 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враховується</a:t>
            </a:r>
            <a:r>
              <a:rPr lang="ru-RU" dirty="0" smtClean="0"/>
              <a:t> </a:t>
            </a:r>
            <a:r>
              <a:rPr lang="ru-RU" dirty="0" err="1" smtClean="0"/>
              <a:t>динаміка</a:t>
            </a:r>
            <a:r>
              <a:rPr lang="ru-RU" dirty="0" smtClean="0"/>
              <a:t> </a:t>
            </a:r>
            <a:r>
              <a:rPr lang="ru-RU" dirty="0" err="1" smtClean="0"/>
              <a:t>особистих</a:t>
            </a:r>
            <a:r>
              <a:rPr lang="ru-RU" dirty="0" smtClean="0"/>
              <a:t> </a:t>
            </a:r>
            <a:r>
              <a:rPr lang="ru-RU" dirty="0" err="1" smtClean="0"/>
              <a:t>навчальних</a:t>
            </a:r>
            <a:r>
              <a:rPr lang="ru-RU" dirty="0" smtClean="0"/>
              <a:t> </a:t>
            </a:r>
            <a:r>
              <a:rPr lang="ru-RU" dirty="0" err="1" smtClean="0"/>
              <a:t>досягнень</a:t>
            </a:r>
            <a:r>
              <a:rPr lang="ru-RU" dirty="0" smtClean="0"/>
              <a:t> </a:t>
            </a:r>
            <a:r>
              <a:rPr lang="ru-RU" dirty="0" err="1" smtClean="0"/>
              <a:t>учня</a:t>
            </a:r>
            <a:r>
              <a:rPr lang="ru-RU" dirty="0" smtClean="0"/>
              <a:t> (</a:t>
            </a:r>
            <a:r>
              <a:rPr lang="ru-RU" dirty="0" err="1" smtClean="0"/>
              <a:t>учениці</a:t>
            </a:r>
            <a:r>
              <a:rPr lang="ru-RU" dirty="0" smtClean="0"/>
              <a:t>) </a:t>
            </a:r>
            <a:r>
              <a:rPr lang="ru-RU" dirty="0" err="1" smtClean="0"/>
              <a:t>з</a:t>
            </a:r>
            <a:r>
              <a:rPr lang="ru-RU" dirty="0" smtClean="0"/>
              <a:t> предмета </a:t>
            </a:r>
            <a:r>
              <a:rPr lang="ru-RU" dirty="0" err="1" smtClean="0"/>
              <a:t>протягом</a:t>
            </a:r>
            <a:r>
              <a:rPr lang="ru-RU" dirty="0" smtClean="0"/>
              <a:t> семестру, </a:t>
            </a:r>
            <a:r>
              <a:rPr lang="ru-RU" dirty="0" err="1" smtClean="0"/>
              <a:t>важливість</a:t>
            </a:r>
            <a:r>
              <a:rPr lang="ru-RU" dirty="0" smtClean="0"/>
              <a:t> теми, </a:t>
            </a:r>
            <a:r>
              <a:rPr lang="ru-RU" dirty="0" err="1" smtClean="0"/>
              <a:t>тривалість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вивчення</a:t>
            </a:r>
            <a:r>
              <a:rPr lang="ru-RU" dirty="0" smtClean="0"/>
              <a:t>, </a:t>
            </a:r>
            <a:r>
              <a:rPr lang="ru-RU" dirty="0" err="1" smtClean="0"/>
              <a:t>складність</a:t>
            </a:r>
            <a:r>
              <a:rPr lang="ru-RU" dirty="0" smtClean="0"/>
              <a:t> </a:t>
            </a:r>
            <a:r>
              <a:rPr lang="ru-RU" dirty="0" err="1" smtClean="0"/>
              <a:t>змісту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endParaRPr lang="uk-U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Річне оцінювання</a:t>
            </a:r>
            <a:endParaRPr lang="uk-UA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Річне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оцінювання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підставі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семестрових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скоригованих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семестрових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оцінок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Річна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оцінка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обов’язково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середнім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арифметичним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оцінок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І та ІІ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семестри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При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виставленні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враховуватися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динаміка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особистих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досягнень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учениці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предмета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року;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важливість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тем,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тривалість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складність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змісту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Коригування оцінок</a:t>
            </a:r>
            <a:endParaRPr lang="uk-UA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ru-RU" dirty="0" err="1" smtClean="0"/>
              <a:t>Коригування</a:t>
            </a:r>
            <a:r>
              <a:rPr lang="ru-RU" dirty="0" smtClean="0"/>
              <a:t> </a:t>
            </a:r>
            <a:r>
              <a:rPr lang="ru-RU" dirty="0" err="1" smtClean="0"/>
              <a:t>семестрової</a:t>
            </a:r>
            <a:r>
              <a:rPr lang="ru-RU" dirty="0" smtClean="0"/>
              <a:t> </a:t>
            </a:r>
            <a:r>
              <a:rPr lang="ru-RU" dirty="0" err="1" smtClean="0"/>
              <a:t>оцінки</a:t>
            </a:r>
            <a:r>
              <a:rPr lang="ru-RU" dirty="0" smtClean="0"/>
              <a:t> проводиться </a:t>
            </a: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пунктом 3.2. </a:t>
            </a:r>
            <a:r>
              <a:rPr lang="uk-UA" dirty="0" smtClean="0"/>
              <a:t> Інструкції з ведення класного журналу 5-11(12)-х класів загальноосвітніх навчальних закладів, затвердженої наказом Міністерства освіти і науки України від 03.06.2006 № 496. 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Коригування оцінок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 smtClean="0"/>
              <a:t>Коригування річної оцінки проводиться згідно з пунктами 9-10 Порядку переведення учнів (вихованців) закладу</a:t>
            </a:r>
            <a:r>
              <a:rPr lang="ru-RU" dirty="0" smtClean="0"/>
              <a:t> </a:t>
            </a:r>
            <a:r>
              <a:rPr lang="uk-UA" dirty="0" smtClean="0"/>
              <a:t>загальної середньої освіти</a:t>
            </a:r>
            <a:r>
              <a:rPr lang="ru-RU" dirty="0" smtClean="0"/>
              <a:t> </a:t>
            </a:r>
            <a:r>
              <a:rPr lang="uk-UA" dirty="0" smtClean="0"/>
              <a:t>до наступного класу, затвердженого наказом Міністерства освіти і науки України 14.07 2015 № 762 (</a:t>
            </a:r>
            <a:r>
              <a:rPr lang="uk-UA" sz="2000" dirty="0" smtClean="0"/>
              <a:t>у редакції наказу Міністерства освіти і науки України від 08 травня 2019 року № 621</a:t>
            </a:r>
            <a:r>
              <a:rPr lang="uk-UA" dirty="0" smtClean="0"/>
              <a:t>), зареєстрованого в Міністерстві юстиції України 30 липня 2015 р. за № 924/27369, річне оцінювання може коригуватись</a:t>
            </a:r>
            <a:endParaRPr lang="uk-UA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Навантаження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учнів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3200" dirty="0" smtClean="0"/>
              <a:t>Рекомендовану </a:t>
            </a:r>
            <a:r>
              <a:rPr lang="uk-UA" sz="3200" dirty="0"/>
              <a:t>кількість видів контролю в процесі вивчення зарубіжної літератури в кожному </a:t>
            </a:r>
            <a:r>
              <a:rPr lang="uk-UA" sz="3200" dirty="0" smtClean="0"/>
              <a:t>класі подано у методичних рекомендаціях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xmlns="" val="33630344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Навантаження учнів 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Пропонований розподіл </a:t>
            </a:r>
            <a:r>
              <a:rPr lang="en-US" dirty="0" err="1" smtClean="0"/>
              <a:t>годин</a:t>
            </a:r>
            <a:r>
              <a:rPr lang="en-US" dirty="0" smtClean="0"/>
              <a:t> є </a:t>
            </a:r>
            <a:r>
              <a:rPr lang="en-US" dirty="0" err="1" smtClean="0"/>
              <a:t>мінімальним</a:t>
            </a:r>
            <a:r>
              <a:rPr lang="en-US" dirty="0" smtClean="0"/>
              <a:t> і </a:t>
            </a:r>
            <a:r>
              <a:rPr lang="en-US" dirty="0" err="1" smtClean="0"/>
              <a:t>обов’язковим</a:t>
            </a:r>
            <a:r>
              <a:rPr lang="en-US" dirty="0" smtClean="0"/>
              <a:t> </a:t>
            </a:r>
            <a:r>
              <a:rPr lang="en-US" dirty="0" err="1" smtClean="0"/>
              <a:t>для</a:t>
            </a:r>
            <a:r>
              <a:rPr lang="en-US" dirty="0" smtClean="0"/>
              <a:t> </a:t>
            </a:r>
            <a:r>
              <a:rPr lang="en-US" dirty="0" err="1" smtClean="0"/>
              <a:t>проведення</a:t>
            </a:r>
            <a:r>
              <a:rPr lang="en-US" dirty="0" smtClean="0"/>
              <a:t> в </a:t>
            </a:r>
            <a:r>
              <a:rPr lang="en-US" dirty="0" err="1" smtClean="0"/>
              <a:t>кожному</a:t>
            </a:r>
            <a:r>
              <a:rPr lang="en-US" dirty="0" smtClean="0"/>
              <a:t> </a:t>
            </a:r>
            <a:r>
              <a:rPr lang="en-US" dirty="0" err="1" smtClean="0"/>
              <a:t>семестрі</a:t>
            </a:r>
            <a:r>
              <a:rPr lang="en-US" dirty="0" smtClean="0"/>
              <a:t>.</a:t>
            </a:r>
            <a:endParaRPr lang="uk-UA" dirty="0" smtClean="0"/>
          </a:p>
          <a:p>
            <a:pPr>
              <a:buNone/>
            </a:pPr>
            <a:r>
              <a:rPr lang="en-US" dirty="0" err="1" smtClean="0"/>
              <a:t>Учитель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власний</a:t>
            </a:r>
            <a:r>
              <a:rPr lang="en-US" dirty="0" smtClean="0"/>
              <a:t> </a:t>
            </a:r>
            <a:r>
              <a:rPr lang="en-US" dirty="0" err="1" smtClean="0"/>
              <a:t>розсуд</a:t>
            </a:r>
            <a:r>
              <a:rPr lang="en-US" dirty="0" smtClean="0"/>
              <a:t> </a:t>
            </a:r>
            <a:r>
              <a:rPr lang="en-US" dirty="0" err="1" smtClean="0"/>
              <a:t>може</a:t>
            </a:r>
            <a:r>
              <a:rPr lang="en-US" dirty="0" smtClean="0"/>
              <a:t> </a:t>
            </a:r>
            <a:r>
              <a:rPr lang="en-US" dirty="0" err="1" smtClean="0"/>
              <a:t>збільшити</a:t>
            </a:r>
            <a:r>
              <a:rPr lang="en-US" dirty="0" smtClean="0"/>
              <a:t> </a:t>
            </a:r>
            <a:r>
              <a:rPr lang="en-US" dirty="0" err="1" smtClean="0"/>
              <a:t>кількість</a:t>
            </a:r>
            <a:r>
              <a:rPr lang="en-US" dirty="0" smtClean="0"/>
              <a:t> </a:t>
            </a:r>
            <a:r>
              <a:rPr lang="en-US" dirty="0" err="1" smtClean="0"/>
              <a:t>видів</a:t>
            </a:r>
            <a:r>
              <a:rPr lang="en-US" dirty="0" smtClean="0"/>
              <a:t> </a:t>
            </a:r>
            <a:r>
              <a:rPr lang="en-US" dirty="0" err="1" smtClean="0"/>
              <a:t>контролю</a:t>
            </a:r>
            <a:r>
              <a:rPr lang="uk-UA" dirty="0" smtClean="0"/>
              <a:t> </a:t>
            </a:r>
            <a:r>
              <a:rPr lang="en-US" dirty="0" err="1" smtClean="0"/>
              <a:t>відповідно</a:t>
            </a:r>
            <a:r>
              <a:rPr lang="en-US" dirty="0" smtClean="0"/>
              <a:t> </a:t>
            </a:r>
            <a:r>
              <a:rPr lang="en-US" dirty="0" err="1" smtClean="0"/>
              <a:t>до</a:t>
            </a:r>
            <a:r>
              <a:rPr lang="en-US" dirty="0" smtClean="0"/>
              <a:t> </a:t>
            </a:r>
            <a:r>
              <a:rPr lang="en-US" dirty="0" err="1" smtClean="0"/>
              <a:t>рівня</a:t>
            </a:r>
            <a:r>
              <a:rPr lang="en-US" dirty="0" smtClean="0"/>
              <a:t> </a:t>
            </a:r>
            <a:r>
              <a:rPr lang="en-US" dirty="0" err="1" smtClean="0"/>
              <a:t>підготовленості</a:t>
            </a:r>
            <a:r>
              <a:rPr lang="en-US" dirty="0" smtClean="0"/>
              <a:t> </a:t>
            </a:r>
            <a:r>
              <a:rPr lang="en-US" dirty="0" err="1" smtClean="0"/>
              <a:t>учнів</a:t>
            </a:r>
            <a:r>
              <a:rPr lang="en-US" dirty="0" smtClean="0"/>
              <a:t>, </a:t>
            </a:r>
            <a:r>
              <a:rPr lang="en-US" dirty="0" err="1" smtClean="0"/>
              <a:t>особливостей</a:t>
            </a:r>
            <a:r>
              <a:rPr lang="en-US" dirty="0" smtClean="0"/>
              <a:t> </a:t>
            </a:r>
            <a:r>
              <a:rPr lang="en-US" dirty="0" err="1" smtClean="0"/>
              <a:t>класу</a:t>
            </a:r>
            <a:endParaRPr lang="uk-UA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err="1">
                <a:latin typeface="Times New Roman" pitchFamily="18" charset="0"/>
                <a:cs typeface="Times New Roman" pitchFamily="18" charset="0"/>
              </a:rPr>
              <a:t>Уроки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 розвитку мовлення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У кожному семестрі обов’язковим є проведення двох уроків розвитку мовлення: одного уроку усного розвитку мовлення, а другого – </a:t>
            </a:r>
            <a:r>
              <a:rPr lang="uk-UA" dirty="0" smtClean="0"/>
              <a:t>письмового;</a:t>
            </a:r>
          </a:p>
          <a:p>
            <a:r>
              <a:rPr lang="uk-UA" dirty="0" smtClean="0"/>
              <a:t>в 10 – 11 класах рівня стандарту</a:t>
            </a:r>
            <a:r>
              <a:rPr lang="uk-UA" dirty="0"/>
              <a:t> </a:t>
            </a:r>
            <a:r>
              <a:rPr lang="uk-UA" dirty="0" err="1" smtClean="0"/>
              <a:t>уроки</a:t>
            </a:r>
            <a:r>
              <a:rPr lang="uk-UA" dirty="0" smtClean="0"/>
              <a:t> </a:t>
            </a:r>
            <a:r>
              <a:rPr lang="uk-UA" dirty="0"/>
              <a:t>розвитку мовлення</a:t>
            </a:r>
            <a:r>
              <a:rPr lang="uk-UA" dirty="0" smtClean="0"/>
              <a:t> проводяться межах </a:t>
            </a:r>
            <a:r>
              <a:rPr lang="uk-UA" dirty="0"/>
              <a:t>текстуального вивчення</a:t>
            </a:r>
          </a:p>
        </p:txBody>
      </p:sp>
    </p:spTree>
    <p:extLst>
      <p:ext uri="{BB962C8B-B14F-4D97-AF65-F5344CB8AC3E}">
        <p14:creationId xmlns:p14="http://schemas.microsoft.com/office/powerpoint/2010/main" xmlns="" val="29443851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мовлення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err="1" smtClean="0"/>
              <a:t>складання</a:t>
            </a:r>
            <a:r>
              <a:rPr lang="ru-RU" sz="3200" dirty="0" smtClean="0"/>
              <a:t> </a:t>
            </a:r>
            <a:r>
              <a:rPr lang="ru-RU" sz="3200" dirty="0" err="1" smtClean="0"/>
              <a:t>оповідання</a:t>
            </a:r>
            <a:r>
              <a:rPr lang="ru-RU" sz="3200" dirty="0" smtClean="0"/>
              <a:t> (</a:t>
            </a:r>
            <a:r>
              <a:rPr lang="ru-RU" sz="3200" dirty="0" err="1" smtClean="0"/>
              <a:t>казки</a:t>
            </a:r>
            <a:r>
              <a:rPr lang="ru-RU" sz="3200" dirty="0" smtClean="0"/>
              <a:t>) за </a:t>
            </a:r>
            <a:r>
              <a:rPr lang="ru-RU" sz="3200" dirty="0" err="1" smtClean="0"/>
              <a:t>прислів’ям</a:t>
            </a:r>
            <a:endParaRPr lang="ru-RU" sz="3200" dirty="0" smtClean="0"/>
          </a:p>
          <a:p>
            <a:r>
              <a:rPr lang="ru-RU" sz="3200" dirty="0" err="1" smtClean="0"/>
              <a:t>твір-характеристика</a:t>
            </a:r>
            <a:r>
              <a:rPr lang="ru-RU" sz="3200" dirty="0" smtClean="0"/>
              <a:t> персонажа</a:t>
            </a:r>
          </a:p>
          <a:p>
            <a:r>
              <a:rPr lang="ru-RU" sz="3200" dirty="0" err="1" smtClean="0"/>
              <a:t>твір-опис</a:t>
            </a:r>
            <a:r>
              <a:rPr lang="ru-RU" sz="3200" dirty="0" smtClean="0"/>
              <a:t> за картиною</a:t>
            </a:r>
          </a:p>
          <a:p>
            <a:r>
              <a:rPr lang="ru-RU" sz="3200" dirty="0" err="1" smtClean="0"/>
              <a:t>усний</a:t>
            </a:r>
            <a:r>
              <a:rPr lang="ru-RU" sz="3200" dirty="0" smtClean="0"/>
              <a:t> </a:t>
            </a:r>
            <a:r>
              <a:rPr lang="ru-RU" sz="3200" dirty="0" err="1" smtClean="0"/>
              <a:t>переказ</a:t>
            </a:r>
            <a:r>
              <a:rPr lang="ru-RU" sz="3200" dirty="0" smtClean="0"/>
              <a:t> </a:t>
            </a:r>
            <a:r>
              <a:rPr lang="ru-RU" sz="3200" dirty="0" err="1" smtClean="0"/>
              <a:t>оповідання</a:t>
            </a:r>
            <a:r>
              <a:rPr lang="ru-RU" sz="3200" dirty="0" smtClean="0"/>
              <a:t>, </a:t>
            </a:r>
            <a:r>
              <a:rPr lang="ru-RU" sz="3200" dirty="0" err="1" smtClean="0"/>
              <a:t>епізоду</a:t>
            </a:r>
            <a:r>
              <a:rPr lang="ru-RU" sz="3200" dirty="0" smtClean="0"/>
              <a:t> </a:t>
            </a:r>
            <a:r>
              <a:rPr lang="ru-RU" sz="3200" dirty="0" err="1" smtClean="0"/>
              <a:t>твору</a:t>
            </a:r>
            <a:endParaRPr lang="ru-RU" sz="3200" dirty="0" smtClean="0"/>
          </a:p>
          <a:p>
            <a:r>
              <a:rPr lang="ru-RU" sz="3200" dirty="0" err="1" smtClean="0"/>
              <a:t>складання</a:t>
            </a:r>
            <a:r>
              <a:rPr lang="ru-RU" sz="3200" dirty="0" smtClean="0"/>
              <a:t> </a:t>
            </a:r>
            <a:r>
              <a:rPr lang="ru-RU" sz="3200" dirty="0" err="1" smtClean="0"/>
              <a:t>анкети</a:t>
            </a:r>
            <a:r>
              <a:rPr lang="ru-RU" sz="3200" dirty="0" smtClean="0"/>
              <a:t> головного героя </a:t>
            </a:r>
            <a:endParaRPr lang="uk-UA" sz="32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Робочий зошит</a:t>
            </a:r>
            <a:endParaRPr lang="uk-UA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uk-UA" dirty="0" smtClean="0"/>
          </a:p>
          <a:p>
            <a:pPr>
              <a:buNone/>
            </a:pPr>
            <a:r>
              <a:rPr lang="uk-UA" b="1" dirty="0" smtClean="0"/>
              <a:t>Оцінку</a:t>
            </a:r>
            <a:r>
              <a:rPr lang="uk-UA" dirty="0" smtClean="0"/>
              <a:t> </a:t>
            </a:r>
            <a:r>
              <a:rPr lang="uk-UA" dirty="0"/>
              <a:t>за ведення зошита із зарубіжної літератури виставляють у кожному класі окремою колонкою в журналі раз на місяць і враховують як поточну до найближчої тематичної</a:t>
            </a:r>
          </a:p>
        </p:txBody>
      </p:sp>
    </p:spTree>
    <p:extLst>
      <p:ext uri="{BB962C8B-B14F-4D97-AF65-F5344CB8AC3E}">
        <p14:creationId xmlns:p14="http://schemas.microsoft.com/office/powerpoint/2010/main" xmlns="" val="20486696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>
                <a:latin typeface="Times New Roman" pitchFamily="18" charset="0"/>
                <a:cs typeface="Times New Roman" pitchFamily="18" charset="0"/>
              </a:rPr>
              <a:t>Робочий зошит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Оцінюється наявність </a:t>
            </a:r>
            <a:r>
              <a:rPr lang="uk-UA" dirty="0"/>
              <a:t>різних видів робіт; грамотність (якість виконання робіт); охайність; уміння правильно оформлювати роботи (дотримання вимог до оформлення орфографічного режиму). </a:t>
            </a:r>
            <a:endParaRPr lang="uk-UA" dirty="0" smtClean="0"/>
          </a:p>
          <a:p>
            <a:r>
              <a:rPr lang="uk-UA" dirty="0"/>
              <a:t>У разі відсутності учня на </a:t>
            </a:r>
            <a:r>
              <a:rPr lang="uk-UA" dirty="0" err="1"/>
              <a:t>уроках</a:t>
            </a:r>
            <a:r>
              <a:rPr lang="uk-UA" dirty="0"/>
              <a:t> протягом місяця рекомендуємо в колонці за ведення зошита зазначати н/о (нема оцінки)</a:t>
            </a:r>
          </a:p>
        </p:txBody>
      </p:sp>
    </p:spTree>
    <p:extLst>
      <p:ext uri="{BB962C8B-B14F-4D97-AF65-F5344CB8AC3E}">
        <p14:creationId xmlns:p14="http://schemas.microsoft.com/office/powerpoint/2010/main" xmlns="" val="542144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Зарубіжна література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uk-UA" b="1" dirty="0" smtClean="0"/>
              <a:t>5-9 класи</a:t>
            </a:r>
            <a:endParaRPr lang="en-US" b="1" dirty="0" smtClean="0"/>
          </a:p>
          <a:p>
            <a:pPr algn="just">
              <a:buNone/>
            </a:pPr>
            <a:r>
              <a:rPr lang="en-US" b="1" dirty="0" smtClean="0"/>
              <a:t>	</a:t>
            </a:r>
            <a:r>
              <a:rPr lang="uk-UA" dirty="0" smtClean="0"/>
              <a:t>Навчальна програма </a:t>
            </a:r>
            <a:r>
              <a:rPr lang="uk-UA" dirty="0"/>
              <a:t>зі змінами, затвердженими наказом </a:t>
            </a:r>
            <a:endParaRPr lang="uk-UA" dirty="0" smtClean="0"/>
          </a:p>
          <a:p>
            <a:pPr algn="just">
              <a:buNone/>
            </a:pPr>
            <a:r>
              <a:rPr lang="uk-UA" dirty="0" smtClean="0"/>
              <a:t>    МОН </a:t>
            </a:r>
            <a:r>
              <a:rPr lang="uk-UA" dirty="0"/>
              <a:t>від 07.06.2017 № </a:t>
            </a:r>
            <a:r>
              <a:rPr lang="uk-UA" dirty="0" smtClean="0"/>
              <a:t>804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Контрольний зошит</a:t>
            </a:r>
            <a:endParaRPr lang="uk-UA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У контрольному зошиті виконуємо контрольні </a:t>
            </a:r>
            <a:r>
              <a:rPr lang="uk-UA" dirty="0"/>
              <a:t>роботи у </a:t>
            </a:r>
            <a:r>
              <a:rPr lang="uk-UA" dirty="0" smtClean="0"/>
              <a:t>формі різних завдань: тести, </a:t>
            </a:r>
          </a:p>
          <a:p>
            <a:r>
              <a:rPr lang="uk-UA" dirty="0" smtClean="0"/>
              <a:t>відповіді </a:t>
            </a:r>
            <a:r>
              <a:rPr lang="uk-UA" dirty="0"/>
              <a:t>на </a:t>
            </a:r>
            <a:r>
              <a:rPr lang="uk-UA" dirty="0" smtClean="0"/>
              <a:t>запитання, </a:t>
            </a:r>
          </a:p>
          <a:p>
            <a:r>
              <a:rPr lang="uk-UA" dirty="0" smtClean="0"/>
              <a:t>творчі завдання;</a:t>
            </a:r>
          </a:p>
          <a:p>
            <a:r>
              <a:rPr lang="uk-UA" dirty="0" smtClean="0"/>
              <a:t>контрольні твори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25652446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>
                <a:latin typeface="Times New Roman" pitchFamily="18" charset="0"/>
                <a:cs typeface="Times New Roman" pitchFamily="18" charset="0"/>
              </a:rPr>
              <a:t>Контрольний зошит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/>
              <a:t>Оцінка</a:t>
            </a:r>
            <a:r>
              <a:rPr lang="uk-UA" dirty="0"/>
              <a:t> за контрольний твір із зарубіжної літератури є середнім арифметичним за зміст і </a:t>
            </a:r>
            <a:r>
              <a:rPr lang="uk-UA" dirty="0" smtClean="0"/>
              <a:t>грамотність;</a:t>
            </a:r>
          </a:p>
          <a:p>
            <a:r>
              <a:rPr lang="uk-UA" dirty="0" smtClean="0"/>
              <a:t>виставляється </a:t>
            </a:r>
            <a:r>
              <a:rPr lang="uk-UA" dirty="0"/>
              <a:t>у колонці з датою написання </a:t>
            </a:r>
            <a:r>
              <a:rPr lang="uk-UA" dirty="0" smtClean="0"/>
              <a:t>роботи;</a:t>
            </a:r>
          </a:p>
          <a:p>
            <a:r>
              <a:rPr lang="uk-UA" dirty="0" smtClean="0"/>
              <a:t> </a:t>
            </a:r>
            <a:r>
              <a:rPr lang="uk-UA" dirty="0"/>
              <a:t>надпис у журнальній колонці «Твір» не роблять</a:t>
            </a:r>
          </a:p>
        </p:txBody>
      </p:sp>
    </p:spTree>
    <p:extLst>
      <p:ext uri="{BB962C8B-B14F-4D97-AF65-F5344CB8AC3E}">
        <p14:creationId xmlns:p14="http://schemas.microsoft.com/office/powerpoint/2010/main" xmlns="" val="17910809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>
                <a:latin typeface="Times New Roman" pitchFamily="18" charset="0"/>
                <a:cs typeface="Times New Roman" pitchFamily="18" charset="0"/>
              </a:rPr>
              <a:t>Орієнтовний обсяг письмового твору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cap="small" dirty="0" smtClean="0"/>
              <a:t>5-й клас - 0,5–1,0 сторінок</a:t>
            </a:r>
          </a:p>
          <a:p>
            <a:r>
              <a:rPr lang="uk-UA" cap="small" dirty="0" smtClean="0"/>
              <a:t>6-й клас </a:t>
            </a:r>
            <a:r>
              <a:rPr lang="uk-UA" cap="small" dirty="0"/>
              <a:t>- </a:t>
            </a:r>
            <a:r>
              <a:rPr lang="uk-UA" cap="small" dirty="0" smtClean="0"/>
              <a:t>1,0–1,5 сторінок</a:t>
            </a:r>
          </a:p>
          <a:p>
            <a:r>
              <a:rPr lang="uk-UA" cap="small" dirty="0" smtClean="0"/>
              <a:t>7-й клас </a:t>
            </a:r>
            <a:r>
              <a:rPr lang="uk-UA" cap="small" dirty="0"/>
              <a:t>- </a:t>
            </a:r>
            <a:r>
              <a:rPr lang="uk-UA" cap="small" dirty="0" smtClean="0"/>
              <a:t>1,5–2,0 сторінок</a:t>
            </a:r>
          </a:p>
          <a:p>
            <a:r>
              <a:rPr lang="uk-UA" cap="small" dirty="0" smtClean="0"/>
              <a:t>8-й клас </a:t>
            </a:r>
            <a:r>
              <a:rPr lang="uk-UA" cap="small" dirty="0"/>
              <a:t>- </a:t>
            </a:r>
            <a:r>
              <a:rPr lang="uk-UA" cap="small" dirty="0" smtClean="0"/>
              <a:t>2,0–2,5 сторінок</a:t>
            </a:r>
          </a:p>
          <a:p>
            <a:r>
              <a:rPr lang="uk-UA" cap="small" dirty="0" smtClean="0"/>
              <a:t>9-й клас </a:t>
            </a:r>
            <a:r>
              <a:rPr lang="uk-UA" cap="small" dirty="0"/>
              <a:t>- </a:t>
            </a:r>
            <a:r>
              <a:rPr lang="uk-UA" cap="small" dirty="0" smtClean="0"/>
              <a:t>2,5–3,0 </a:t>
            </a:r>
            <a:r>
              <a:rPr lang="uk-UA" cap="small" dirty="0"/>
              <a:t>сторінок</a:t>
            </a:r>
          </a:p>
          <a:p>
            <a:endParaRPr lang="uk-UA" cap="small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29110744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>
                <a:latin typeface="Times New Roman" pitchFamily="18" charset="0"/>
                <a:cs typeface="Times New Roman" pitchFamily="18" charset="0"/>
              </a:rPr>
              <a:t>Орієнтовний обсяг письмового твору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b="1" cap="small" dirty="0" smtClean="0"/>
              <a:t>10 – 11 клас </a:t>
            </a:r>
            <a:r>
              <a:rPr lang="uk-UA" b="1" dirty="0"/>
              <a:t>рівень </a:t>
            </a:r>
            <a:r>
              <a:rPr lang="uk-UA" b="1" dirty="0" smtClean="0"/>
              <a:t>стандарту</a:t>
            </a:r>
            <a:endParaRPr lang="uk-UA" cap="small" dirty="0"/>
          </a:p>
          <a:p>
            <a:r>
              <a:rPr lang="uk-UA" cap="small" dirty="0" smtClean="0"/>
              <a:t>10-й </a:t>
            </a:r>
            <a:r>
              <a:rPr lang="uk-UA" cap="small" dirty="0"/>
              <a:t>клас - 3,0–3,5</a:t>
            </a:r>
            <a:r>
              <a:rPr lang="uk-UA" cap="small" dirty="0" smtClean="0"/>
              <a:t> сторінок</a:t>
            </a:r>
            <a:endParaRPr lang="uk-UA" cap="small" dirty="0"/>
          </a:p>
          <a:p>
            <a:r>
              <a:rPr lang="uk-UA" cap="small" dirty="0" smtClean="0"/>
              <a:t>11-й </a:t>
            </a:r>
            <a:r>
              <a:rPr lang="uk-UA" cap="small" dirty="0"/>
              <a:t>клас - </a:t>
            </a:r>
            <a:r>
              <a:rPr lang="uk-UA" cap="small" dirty="0" smtClean="0"/>
              <a:t>3,0–3,5 сторінок</a:t>
            </a:r>
          </a:p>
          <a:p>
            <a:endParaRPr lang="uk-UA" cap="small" dirty="0" smtClean="0"/>
          </a:p>
          <a:p>
            <a:pPr algn="ctr">
              <a:buNone/>
            </a:pPr>
            <a:r>
              <a:rPr lang="uk-UA" b="1" cap="small" dirty="0" smtClean="0"/>
              <a:t>10 </a:t>
            </a:r>
            <a:r>
              <a:rPr lang="uk-UA" b="1" cap="small" dirty="0"/>
              <a:t>– 11 клас </a:t>
            </a:r>
            <a:r>
              <a:rPr lang="uk-UA" b="1" dirty="0" smtClean="0"/>
              <a:t>профільний рівень</a:t>
            </a:r>
            <a:endParaRPr lang="uk-UA" cap="small" dirty="0"/>
          </a:p>
          <a:p>
            <a:r>
              <a:rPr lang="uk-UA" cap="small" dirty="0"/>
              <a:t>10-й клас - 3,0–3,5 сторінок</a:t>
            </a:r>
          </a:p>
          <a:p>
            <a:r>
              <a:rPr lang="uk-UA" cap="small" dirty="0"/>
              <a:t>11-й клас - </a:t>
            </a:r>
            <a:r>
              <a:rPr lang="uk-UA" cap="small" dirty="0" smtClean="0"/>
              <a:t>3,5–4,5 сторінок</a:t>
            </a:r>
            <a:endParaRPr lang="uk-UA" cap="small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26135878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Формуємо ключові компетентності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uk-UA" dirty="0" smtClean="0"/>
              <a:t>спілкування державною мовою; 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спілкування іноземними мовами; 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математична компетентність;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компетентності в природничих науках і технологіях; 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інформаційно-цифрова компетентність; 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уміння вчитися; 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ініціативність і підприємливість; 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соціальна та громадянська компетентності; 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обізнаність та самовираження у сфері культури;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 екологічна грамотність і здорове життя.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Реалізуємо наскрізні лінії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«Екологічна безпека й сталий розвиток» </a:t>
            </a:r>
            <a:r>
              <a:rPr lang="uk-UA" b="1" dirty="0" smtClean="0"/>
              <a:t>(</a:t>
            </a:r>
            <a:r>
              <a:rPr lang="uk-UA" b="1" dirty="0" err="1" smtClean="0"/>
              <a:t>НЛ</a:t>
            </a:r>
            <a:r>
              <a:rPr lang="uk-UA" b="1" dirty="0" smtClean="0"/>
              <a:t>-1)</a:t>
            </a:r>
            <a:r>
              <a:rPr lang="uk-UA" dirty="0" smtClean="0"/>
              <a:t> </a:t>
            </a:r>
          </a:p>
          <a:p>
            <a:endParaRPr lang="uk-UA" dirty="0" smtClean="0"/>
          </a:p>
          <a:p>
            <a:r>
              <a:rPr lang="uk-UA" dirty="0" smtClean="0"/>
              <a:t>«Громадянська відповідальність» </a:t>
            </a:r>
            <a:r>
              <a:rPr lang="uk-UA" b="1" dirty="0" smtClean="0"/>
              <a:t>(</a:t>
            </a:r>
            <a:r>
              <a:rPr lang="uk-UA" b="1" dirty="0" err="1" smtClean="0"/>
              <a:t>НЛ</a:t>
            </a:r>
            <a:r>
              <a:rPr lang="uk-UA" b="1" dirty="0" smtClean="0"/>
              <a:t>-2)</a:t>
            </a:r>
            <a:r>
              <a:rPr lang="uk-UA" dirty="0" smtClean="0"/>
              <a:t> </a:t>
            </a:r>
          </a:p>
          <a:p>
            <a:endParaRPr lang="uk-UA" dirty="0" smtClean="0"/>
          </a:p>
          <a:p>
            <a:r>
              <a:rPr lang="uk-UA" dirty="0" smtClean="0"/>
              <a:t>«Здоров'я і безпека» (</a:t>
            </a:r>
            <a:r>
              <a:rPr lang="uk-UA" b="1" dirty="0" err="1" smtClean="0"/>
              <a:t>НЛ</a:t>
            </a:r>
            <a:r>
              <a:rPr lang="uk-UA" b="1" dirty="0" smtClean="0"/>
              <a:t>-3</a:t>
            </a:r>
            <a:r>
              <a:rPr lang="uk-UA" dirty="0" smtClean="0"/>
              <a:t>) </a:t>
            </a:r>
          </a:p>
          <a:p>
            <a:endParaRPr lang="uk-UA" dirty="0" smtClean="0"/>
          </a:p>
          <a:p>
            <a:r>
              <a:rPr lang="uk-UA" dirty="0" smtClean="0"/>
              <a:t>«Підприємливість і фінансова грамотність» (</a:t>
            </a:r>
            <a:r>
              <a:rPr lang="uk-UA" b="1" dirty="0" err="1" smtClean="0"/>
              <a:t>НЛ</a:t>
            </a:r>
            <a:r>
              <a:rPr lang="uk-UA" b="1" dirty="0" smtClean="0"/>
              <a:t>-4</a:t>
            </a:r>
            <a:r>
              <a:rPr lang="uk-UA" dirty="0" smtClean="0"/>
              <a:t>)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Зарубіжна література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uk-UA" b="1" dirty="0" smtClean="0"/>
              <a:t>10-11 класи</a:t>
            </a:r>
            <a:endParaRPr lang="en-US" b="1" dirty="0" smtClean="0"/>
          </a:p>
          <a:p>
            <a:pPr algn="ctr">
              <a:buNone/>
            </a:pPr>
            <a:r>
              <a:rPr lang="en-US" b="1" dirty="0" smtClean="0"/>
              <a:t>	</a:t>
            </a:r>
            <a:r>
              <a:rPr lang="uk-UA" dirty="0" smtClean="0"/>
              <a:t>Навчальні </a:t>
            </a:r>
            <a:r>
              <a:rPr lang="uk-UA" dirty="0"/>
              <a:t>програмами (рівень стандарту та профільний рівень), </a:t>
            </a:r>
            <a:endParaRPr lang="uk-UA" dirty="0" smtClean="0"/>
          </a:p>
          <a:p>
            <a:pPr algn="ctr">
              <a:buNone/>
            </a:pPr>
            <a:r>
              <a:rPr lang="uk-UA" dirty="0" smtClean="0"/>
              <a:t>  </a:t>
            </a:r>
            <a:r>
              <a:rPr lang="uk-UA" dirty="0"/>
              <a:t>затверджені наказом </a:t>
            </a:r>
            <a:endParaRPr lang="uk-UA" dirty="0" smtClean="0"/>
          </a:p>
          <a:p>
            <a:pPr algn="ctr">
              <a:buNone/>
            </a:pPr>
            <a:r>
              <a:rPr lang="uk-UA" dirty="0" smtClean="0"/>
              <a:t>МОН </a:t>
            </a:r>
            <a:r>
              <a:rPr lang="uk-UA" dirty="0"/>
              <a:t>від 23.10.2017 № 1407</a:t>
            </a:r>
            <a:endParaRPr lang="uk-UA" sz="1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Календарно-тематичне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поурочне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планування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основі</a:t>
            </a:r>
            <a:r>
              <a:rPr lang="en-US" dirty="0" smtClean="0"/>
              <a:t> </a:t>
            </a:r>
            <a:r>
              <a:rPr lang="en-US" dirty="0" err="1" smtClean="0"/>
              <a:t>навчальної</a:t>
            </a:r>
            <a:r>
              <a:rPr lang="en-US" dirty="0" smtClean="0"/>
              <a:t> </a:t>
            </a:r>
            <a:r>
              <a:rPr lang="en-US" dirty="0" err="1" smtClean="0"/>
              <a:t>програми</a:t>
            </a:r>
            <a:r>
              <a:rPr lang="uk-UA" dirty="0" smtClean="0"/>
              <a:t> з</a:t>
            </a:r>
            <a:r>
              <a:rPr lang="en-US" dirty="0" smtClean="0"/>
              <a:t> </a:t>
            </a:r>
            <a:r>
              <a:rPr lang="en-US" dirty="0" err="1" smtClean="0"/>
              <a:t>предмета</a:t>
            </a:r>
            <a:r>
              <a:rPr lang="en-US" dirty="0" smtClean="0"/>
              <a:t> і</a:t>
            </a:r>
            <a:endParaRPr lang="uk-UA" dirty="0" smtClean="0"/>
          </a:p>
          <a:p>
            <a:pPr>
              <a:buNone/>
            </a:pPr>
            <a:r>
              <a:rPr lang="en-US" dirty="0" err="1" smtClean="0"/>
              <a:t>освітньої</a:t>
            </a:r>
            <a:r>
              <a:rPr lang="en-US" dirty="0" smtClean="0"/>
              <a:t> </a:t>
            </a:r>
            <a:r>
              <a:rPr lang="en-US" dirty="0" err="1" smtClean="0"/>
              <a:t>програми</a:t>
            </a:r>
            <a:r>
              <a:rPr lang="en-US" dirty="0" smtClean="0"/>
              <a:t> </a:t>
            </a:r>
            <a:r>
              <a:rPr lang="en-US" dirty="0" err="1" smtClean="0"/>
              <a:t>закладу</a:t>
            </a:r>
            <a:r>
              <a:rPr lang="en-US" dirty="0" smtClean="0"/>
              <a:t> </a:t>
            </a:r>
            <a:r>
              <a:rPr lang="en-US" dirty="0" err="1" smtClean="0"/>
              <a:t>освіти</a:t>
            </a:r>
            <a:endParaRPr lang="uk-UA" dirty="0" smtClean="0"/>
          </a:p>
          <a:p>
            <a:pPr>
              <a:buNone/>
            </a:pPr>
            <a:r>
              <a:rPr lang="en-US" dirty="0" err="1" smtClean="0"/>
              <a:t>вчитель</a:t>
            </a:r>
            <a:r>
              <a:rPr lang="en-US" dirty="0" smtClean="0"/>
              <a:t> </a:t>
            </a:r>
            <a:r>
              <a:rPr lang="en-US" dirty="0" err="1" smtClean="0"/>
              <a:t>складає</a:t>
            </a:r>
            <a:r>
              <a:rPr lang="en-US" dirty="0" smtClean="0"/>
              <a:t> </a:t>
            </a:r>
            <a:r>
              <a:rPr lang="en-US" dirty="0" err="1" smtClean="0"/>
              <a:t>календарно-тематичне</a:t>
            </a:r>
            <a:r>
              <a:rPr lang="uk-UA" dirty="0" smtClean="0"/>
              <a:t> </a:t>
            </a:r>
            <a:r>
              <a:rPr lang="en-US" dirty="0" smtClean="0"/>
              <a:t>у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д</a:t>
            </a:r>
            <a:r>
              <a:rPr lang="en-US" dirty="0" err="1" smtClean="0"/>
              <a:t>овільній</a:t>
            </a:r>
            <a:r>
              <a:rPr lang="uk-UA" dirty="0" smtClean="0"/>
              <a:t> </a:t>
            </a:r>
            <a:r>
              <a:rPr lang="en-US" dirty="0" err="1" smtClean="0"/>
              <a:t>формі</a:t>
            </a:r>
            <a:r>
              <a:rPr lang="en-US" dirty="0" smtClean="0"/>
              <a:t>, з </a:t>
            </a:r>
            <a:r>
              <a:rPr lang="en-US" dirty="0" err="1" smtClean="0"/>
              <a:t>використанням</a:t>
            </a:r>
            <a:r>
              <a:rPr lang="en-US" dirty="0" smtClean="0"/>
              <a:t> </a:t>
            </a:r>
            <a:r>
              <a:rPr lang="en-US" dirty="0" err="1" smtClean="0"/>
              <a:t>друкованих</a:t>
            </a:r>
            <a:r>
              <a:rPr lang="en-US" dirty="0" smtClean="0"/>
              <a:t> </a:t>
            </a:r>
            <a:r>
              <a:rPr lang="uk-UA" dirty="0" smtClean="0"/>
              <a:t>ч</a:t>
            </a:r>
            <a:r>
              <a:rPr lang="en-US" dirty="0" smtClean="0"/>
              <a:t>и </a:t>
            </a:r>
            <a:r>
              <a:rPr lang="en-US" dirty="0" err="1" smtClean="0"/>
              <a:t>електронних</a:t>
            </a:r>
            <a:r>
              <a:rPr lang="en-US" dirty="0" smtClean="0"/>
              <a:t> </a:t>
            </a:r>
            <a:r>
              <a:rPr lang="en-US" dirty="0" err="1" smtClean="0"/>
              <a:t>джерел</a:t>
            </a:r>
            <a:r>
              <a:rPr lang="en-US" dirty="0" smtClean="0"/>
              <a:t> </a:t>
            </a:r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Академічна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свобода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вчителя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Формат, </a:t>
            </a:r>
            <a:r>
              <a:rPr lang="ru-RU" dirty="0" err="1" smtClean="0"/>
              <a:t>обсяг</a:t>
            </a:r>
            <a:r>
              <a:rPr lang="ru-RU" dirty="0" smtClean="0"/>
              <a:t>, структура, </a:t>
            </a:r>
            <a:r>
              <a:rPr lang="ru-RU" dirty="0" err="1" smtClean="0"/>
              <a:t>зміст</a:t>
            </a:r>
            <a:r>
              <a:rPr lang="ru-RU" dirty="0" smtClean="0"/>
              <a:t> та </a:t>
            </a:r>
            <a:r>
              <a:rPr lang="ru-RU" dirty="0" err="1" smtClean="0"/>
              <a:t>оформлення</a:t>
            </a:r>
            <a:r>
              <a:rPr lang="ru-RU" dirty="0" smtClean="0"/>
              <a:t> </a:t>
            </a:r>
            <a:r>
              <a:rPr lang="ru-RU" dirty="0" err="1" smtClean="0"/>
              <a:t>календарно-тематичних</a:t>
            </a:r>
            <a:r>
              <a:rPr lang="ru-RU" dirty="0" smtClean="0"/>
              <a:t> </a:t>
            </a:r>
            <a:r>
              <a:rPr lang="ru-RU" dirty="0" err="1" smtClean="0"/>
              <a:t>планів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поурочних</a:t>
            </a:r>
            <a:r>
              <a:rPr lang="ru-RU" dirty="0" smtClean="0"/>
              <a:t> </a:t>
            </a:r>
            <a:r>
              <a:rPr lang="ru-RU" dirty="0" err="1" smtClean="0"/>
              <a:t>планів-конспектів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індивідуальною</a:t>
            </a:r>
            <a:r>
              <a:rPr lang="ru-RU" dirty="0" smtClean="0"/>
              <a:t> справою </a:t>
            </a:r>
            <a:r>
              <a:rPr lang="ru-RU" dirty="0" err="1" smtClean="0"/>
              <a:t>вчителя</a:t>
            </a:r>
            <a:r>
              <a:rPr lang="ru-RU" dirty="0" smtClean="0"/>
              <a:t>. </a:t>
            </a:r>
            <a:r>
              <a:rPr lang="ru-RU" dirty="0" err="1" smtClean="0"/>
              <a:t>Встановлення</a:t>
            </a:r>
            <a:r>
              <a:rPr lang="ru-RU" dirty="0" smtClean="0"/>
              <a:t> </a:t>
            </a:r>
            <a:r>
              <a:rPr lang="ru-RU" dirty="0" err="1" smtClean="0"/>
              <a:t>універсальних</a:t>
            </a:r>
            <a:r>
              <a:rPr lang="ru-RU" dirty="0" smtClean="0"/>
              <a:t> </a:t>
            </a:r>
            <a:r>
              <a:rPr lang="ru-RU" dirty="0" err="1" smtClean="0"/>
              <a:t>стандартів</a:t>
            </a:r>
            <a:r>
              <a:rPr lang="ru-RU" dirty="0" smtClean="0"/>
              <a:t> таких </a:t>
            </a:r>
            <a:r>
              <a:rPr lang="ru-RU" dirty="0" err="1" smtClean="0"/>
              <a:t>документів</a:t>
            </a:r>
            <a:r>
              <a:rPr lang="ru-RU" dirty="0" smtClean="0"/>
              <a:t> у меж</a:t>
            </a:r>
            <a:r>
              <a:rPr lang="uk-UA" dirty="0" smtClean="0"/>
              <a:t>ах</a:t>
            </a:r>
            <a:r>
              <a:rPr lang="ru-RU" dirty="0" smtClean="0"/>
              <a:t> закладу </a:t>
            </a:r>
            <a:r>
              <a:rPr lang="ru-RU" dirty="0" err="1" smtClean="0"/>
              <a:t>загальної</a:t>
            </a:r>
            <a:r>
              <a:rPr lang="ru-RU" dirty="0" smtClean="0"/>
              <a:t> </a:t>
            </a:r>
            <a:r>
              <a:rPr lang="ru-RU" dirty="0" err="1" smtClean="0"/>
              <a:t>середньої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 </a:t>
            </a:r>
            <a:r>
              <a:rPr lang="ru-RU" dirty="0" err="1" smtClean="0"/>
              <a:t>міста</a:t>
            </a:r>
            <a:r>
              <a:rPr lang="ru-RU" dirty="0" smtClean="0"/>
              <a:t>, району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b="1" dirty="0" err="1" smtClean="0"/>
              <a:t>неприпустимим</a:t>
            </a:r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Вивчення творів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Викладання зарубіжної літератури в закладах загальної середньої освіти </a:t>
            </a:r>
            <a:r>
              <a:rPr lang="uk-UA" dirty="0" smtClean="0"/>
              <a:t>здійснюється </a:t>
            </a:r>
            <a:r>
              <a:rPr lang="uk-UA" i="1" dirty="0"/>
              <a:t>українською мовою</a:t>
            </a:r>
            <a:r>
              <a:rPr lang="uk-UA" dirty="0"/>
              <a:t>. </a:t>
            </a:r>
            <a:endParaRPr lang="uk-UA" dirty="0" smtClean="0"/>
          </a:p>
          <a:p>
            <a:r>
              <a:rPr lang="uk-UA" dirty="0" smtClean="0"/>
              <a:t>Твори </a:t>
            </a:r>
            <a:r>
              <a:rPr lang="uk-UA" dirty="0"/>
              <a:t>зарубіжних письменників у курсі зарубіжної літератури вивчають в </a:t>
            </a:r>
            <a:r>
              <a:rPr lang="uk-UA" i="1" dirty="0"/>
              <a:t>українських перекладах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790001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Оцінювання результатів навчання 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Закон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загальну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середню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освіту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17);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Порядок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переведення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учнів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вихованців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закладу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загальної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середньої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наступного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класу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затверджений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наказом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Міністерства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науки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14.07.2015 № 762 (у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редакції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наказу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Міністерства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науки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08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.05.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2019 № 621),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зареєстрований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Міністерстві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юстиції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30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.07.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2015 за № 924/27369;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Інструкція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ведення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класного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журналу 5-11(12)-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класів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загальноосвітніх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закладів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затверджена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наказом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Міністерства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науки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03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.06.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2006 № 496.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Поточне оцінювання</a:t>
            </a:r>
            <a:endParaRPr lang="uk-UA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Поточне</a:t>
            </a:r>
            <a:r>
              <a:rPr lang="en-US" dirty="0" smtClean="0"/>
              <a:t> </a:t>
            </a:r>
            <a:r>
              <a:rPr lang="en-US" dirty="0" err="1" smtClean="0"/>
              <a:t>оцінювання</a:t>
            </a:r>
            <a:r>
              <a:rPr lang="en-US" dirty="0" smtClean="0"/>
              <a:t> – </a:t>
            </a:r>
            <a:r>
              <a:rPr lang="en-US" dirty="0" err="1" smtClean="0"/>
              <a:t>це</a:t>
            </a:r>
            <a:r>
              <a:rPr lang="en-US" dirty="0" smtClean="0"/>
              <a:t> </a:t>
            </a:r>
            <a:r>
              <a:rPr lang="en-US" dirty="0" err="1" smtClean="0"/>
              <a:t>процес</a:t>
            </a:r>
            <a:r>
              <a:rPr lang="en-US" dirty="0" smtClean="0"/>
              <a:t> </a:t>
            </a:r>
            <a:r>
              <a:rPr lang="en-US" dirty="0" err="1" smtClean="0"/>
              <a:t>встановлення</a:t>
            </a:r>
            <a:r>
              <a:rPr lang="en-US" dirty="0" smtClean="0"/>
              <a:t> </a:t>
            </a:r>
            <a:r>
              <a:rPr lang="en-US" dirty="0" err="1" smtClean="0"/>
              <a:t>рівня</a:t>
            </a:r>
            <a:r>
              <a:rPr lang="en-US" dirty="0" smtClean="0"/>
              <a:t> </a:t>
            </a:r>
            <a:r>
              <a:rPr lang="en-US" dirty="0" err="1" smtClean="0"/>
              <a:t>навчальних</a:t>
            </a:r>
            <a:r>
              <a:rPr lang="uk-UA" dirty="0" smtClean="0"/>
              <a:t> </a:t>
            </a:r>
            <a:r>
              <a:rPr lang="en-US" dirty="0" err="1" smtClean="0"/>
              <a:t>досягнень</a:t>
            </a:r>
            <a:r>
              <a:rPr lang="en-US" dirty="0" smtClean="0"/>
              <a:t> </a:t>
            </a:r>
            <a:r>
              <a:rPr lang="en-US" dirty="0" err="1" smtClean="0"/>
              <a:t>учнів</a:t>
            </a:r>
            <a:r>
              <a:rPr lang="en-US" dirty="0" smtClean="0"/>
              <a:t> </a:t>
            </a:r>
            <a:r>
              <a:rPr lang="en-US" dirty="0" err="1" smtClean="0"/>
              <a:t>щодо</a:t>
            </a:r>
            <a:r>
              <a:rPr lang="en-US" dirty="0" smtClean="0"/>
              <a:t> </a:t>
            </a:r>
            <a:r>
              <a:rPr lang="en-US" dirty="0" err="1" smtClean="0"/>
              <a:t>оволодіння</a:t>
            </a:r>
            <a:r>
              <a:rPr lang="en-US" dirty="0" smtClean="0"/>
              <a:t> </a:t>
            </a:r>
            <a:r>
              <a:rPr lang="en-US" dirty="0" err="1" smtClean="0"/>
              <a:t>змістом</a:t>
            </a:r>
            <a:r>
              <a:rPr lang="en-US" dirty="0" smtClean="0"/>
              <a:t> </a:t>
            </a:r>
            <a:r>
              <a:rPr lang="en-US" dirty="0" err="1" smtClean="0"/>
              <a:t>предмета</a:t>
            </a:r>
            <a:r>
              <a:rPr lang="en-US" dirty="0" smtClean="0"/>
              <a:t>, </a:t>
            </a:r>
            <a:r>
              <a:rPr lang="en-US" dirty="0" err="1" smtClean="0"/>
              <a:t>уміннями</a:t>
            </a:r>
            <a:r>
              <a:rPr lang="en-US" dirty="0" smtClean="0"/>
              <a:t> й </a:t>
            </a:r>
            <a:r>
              <a:rPr lang="en-US" dirty="0" err="1" smtClean="0"/>
              <a:t>навичками</a:t>
            </a:r>
            <a:r>
              <a:rPr lang="uk-UA" dirty="0" smtClean="0"/>
              <a:t> </a:t>
            </a:r>
            <a:r>
              <a:rPr lang="en-US" dirty="0" err="1" smtClean="0"/>
              <a:t>відповідно</a:t>
            </a:r>
            <a:r>
              <a:rPr lang="en-US" dirty="0" smtClean="0"/>
              <a:t> </a:t>
            </a:r>
            <a:r>
              <a:rPr lang="en-US" dirty="0" err="1" smtClean="0"/>
              <a:t>до</a:t>
            </a:r>
            <a:r>
              <a:rPr lang="en-US" dirty="0" smtClean="0"/>
              <a:t> </a:t>
            </a:r>
            <a:r>
              <a:rPr lang="en-US" dirty="0" err="1" smtClean="0"/>
              <a:t>вимог</a:t>
            </a:r>
            <a:r>
              <a:rPr lang="en-US" dirty="0" smtClean="0"/>
              <a:t> </a:t>
            </a:r>
            <a:r>
              <a:rPr lang="en-US" dirty="0" err="1" smtClean="0"/>
              <a:t>навчальної</a:t>
            </a:r>
            <a:r>
              <a:rPr lang="en-US" dirty="0" smtClean="0"/>
              <a:t> </a:t>
            </a:r>
            <a:r>
              <a:rPr lang="en-US" dirty="0" err="1" smtClean="0"/>
              <a:t>програми</a:t>
            </a:r>
            <a:r>
              <a:rPr lang="en-US" dirty="0" smtClean="0"/>
              <a:t>.</a:t>
            </a:r>
            <a:endParaRPr lang="uk-UA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err="1" smtClean="0"/>
              <a:t>Формами</a:t>
            </a:r>
            <a:r>
              <a:rPr lang="en-US" dirty="0" smtClean="0"/>
              <a:t> </a:t>
            </a:r>
            <a:r>
              <a:rPr lang="en-US" dirty="0" err="1" smtClean="0"/>
              <a:t>поточного</a:t>
            </a:r>
            <a:r>
              <a:rPr lang="en-US" dirty="0" smtClean="0"/>
              <a:t> </a:t>
            </a:r>
            <a:r>
              <a:rPr lang="en-US" dirty="0" err="1" smtClean="0"/>
              <a:t>оцінювання</a:t>
            </a:r>
            <a:r>
              <a:rPr lang="en-US" dirty="0" smtClean="0"/>
              <a:t> є</a:t>
            </a:r>
            <a:r>
              <a:rPr lang="uk-UA" dirty="0" smtClean="0"/>
              <a:t> </a:t>
            </a:r>
            <a:r>
              <a:rPr lang="en-US" dirty="0" err="1" smtClean="0"/>
              <a:t>виконання</a:t>
            </a:r>
            <a:r>
              <a:rPr lang="en-US" dirty="0" smtClean="0"/>
              <a:t> </a:t>
            </a:r>
            <a:r>
              <a:rPr lang="en-US" dirty="0" err="1" smtClean="0"/>
              <a:t>учнями</a:t>
            </a:r>
            <a:r>
              <a:rPr lang="en-US" dirty="0" smtClean="0"/>
              <a:t> </a:t>
            </a:r>
            <a:r>
              <a:rPr lang="en-US" dirty="0" err="1" smtClean="0"/>
              <a:t>різних</a:t>
            </a:r>
            <a:r>
              <a:rPr lang="en-US" dirty="0" smtClean="0"/>
              <a:t> </a:t>
            </a:r>
            <a:r>
              <a:rPr lang="en-US" dirty="0" err="1" smtClean="0"/>
              <a:t>видів</a:t>
            </a:r>
            <a:r>
              <a:rPr lang="en-US" dirty="0" smtClean="0"/>
              <a:t> </a:t>
            </a:r>
            <a:r>
              <a:rPr lang="en-US" dirty="0" err="1" smtClean="0"/>
              <a:t>усних</a:t>
            </a:r>
            <a:r>
              <a:rPr lang="en-US" dirty="0" smtClean="0"/>
              <a:t> і </a:t>
            </a:r>
            <a:r>
              <a:rPr lang="en-US" dirty="0" err="1" smtClean="0"/>
              <a:t>письмових</a:t>
            </a:r>
            <a:r>
              <a:rPr lang="en-US" dirty="0" smtClean="0"/>
              <a:t> </a:t>
            </a:r>
            <a:r>
              <a:rPr lang="en-US" dirty="0" err="1" smtClean="0"/>
              <a:t>робіт</a:t>
            </a:r>
            <a:r>
              <a:rPr lang="en-US" dirty="0" smtClean="0"/>
              <a:t>; </a:t>
            </a:r>
            <a:r>
              <a:rPr lang="en-US" dirty="0" err="1" smtClean="0"/>
              <a:t>взаємоконтроль</a:t>
            </a:r>
            <a:r>
              <a:rPr lang="uk-UA" dirty="0" smtClean="0"/>
              <a:t> </a:t>
            </a:r>
            <a:r>
              <a:rPr lang="en-US" dirty="0" err="1" smtClean="0"/>
              <a:t>учнів</a:t>
            </a:r>
            <a:r>
              <a:rPr lang="en-US" dirty="0" smtClean="0"/>
              <a:t> у </a:t>
            </a:r>
            <a:r>
              <a:rPr lang="en-US" dirty="0" err="1" smtClean="0"/>
              <a:t>парах</a:t>
            </a:r>
            <a:r>
              <a:rPr lang="en-US" dirty="0" smtClean="0"/>
              <a:t> і </a:t>
            </a:r>
            <a:r>
              <a:rPr lang="en-US" dirty="0" err="1" smtClean="0"/>
              <a:t>групах</a:t>
            </a:r>
            <a:r>
              <a:rPr lang="en-US" dirty="0" smtClean="0"/>
              <a:t> </a:t>
            </a:r>
            <a:r>
              <a:rPr lang="en-US" dirty="0" err="1" smtClean="0"/>
              <a:t>тощо</a:t>
            </a:r>
            <a:endParaRPr lang="uk-U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Тематичне оцінювання</a:t>
            </a:r>
            <a:endParaRPr lang="uk-UA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При </a:t>
            </a:r>
            <a:r>
              <a:rPr lang="ru-RU" dirty="0" err="1" smtClean="0"/>
              <a:t>виставленні</a:t>
            </a:r>
            <a:r>
              <a:rPr lang="ru-RU" dirty="0" smtClean="0"/>
              <a:t> </a:t>
            </a:r>
            <a:r>
              <a:rPr lang="ru-RU" b="1" i="1" dirty="0" err="1" smtClean="0"/>
              <a:t>тематичної</a:t>
            </a:r>
            <a:r>
              <a:rPr lang="ru-RU" b="1" i="1" dirty="0" smtClean="0"/>
              <a:t> </a:t>
            </a:r>
            <a:r>
              <a:rPr lang="ru-RU" b="1" i="1" dirty="0" err="1" smtClean="0"/>
              <a:t>оцінки</a:t>
            </a:r>
            <a:r>
              <a:rPr lang="ru-RU" b="1" dirty="0" smtClean="0"/>
              <a:t> </a:t>
            </a:r>
            <a:r>
              <a:rPr lang="ru-RU" dirty="0" err="1" smtClean="0"/>
              <a:t>враховуються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/>
              <a:t>навчальної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підлягали</a:t>
            </a:r>
            <a:r>
              <a:rPr lang="ru-RU" dirty="0" smtClean="0"/>
              <a:t> </a:t>
            </a:r>
            <a:r>
              <a:rPr lang="ru-RU" dirty="0" err="1" smtClean="0"/>
              <a:t>оцінюванню</a:t>
            </a:r>
            <a:r>
              <a:rPr lang="ru-RU" dirty="0" smtClean="0"/>
              <a:t> </a:t>
            </a:r>
            <a:r>
              <a:rPr lang="ru-RU" dirty="0" err="1" smtClean="0"/>
              <a:t>упродовж</a:t>
            </a:r>
            <a:r>
              <a:rPr lang="ru-RU" dirty="0" smtClean="0"/>
              <a:t> </a:t>
            </a:r>
            <a:r>
              <a:rPr lang="ru-RU" dirty="0" err="1" smtClean="0"/>
              <a:t>вивчення</a:t>
            </a:r>
            <a:r>
              <a:rPr lang="ru-RU" dirty="0" smtClean="0"/>
              <a:t> теми.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окремої</a:t>
            </a:r>
            <a:r>
              <a:rPr lang="ru-RU" dirty="0" smtClean="0"/>
              <a:t> </a:t>
            </a:r>
            <a:r>
              <a:rPr lang="ru-RU" dirty="0" err="1" smtClean="0"/>
              <a:t>тематичної</a:t>
            </a:r>
            <a:r>
              <a:rPr lang="ru-RU" dirty="0" smtClean="0"/>
              <a:t> </a:t>
            </a:r>
            <a:r>
              <a:rPr lang="ru-RU" dirty="0" err="1" smtClean="0"/>
              <a:t>атестації</a:t>
            </a:r>
            <a:r>
              <a:rPr lang="ru-RU" dirty="0" smtClean="0"/>
              <a:t> при </a:t>
            </a:r>
            <a:r>
              <a:rPr lang="ru-RU" dirty="0" err="1" smtClean="0"/>
              <a:t>здійсненні</a:t>
            </a:r>
            <a:r>
              <a:rPr lang="ru-RU" dirty="0" smtClean="0"/>
              <a:t> </a:t>
            </a:r>
            <a:r>
              <a:rPr lang="ru-RU" dirty="0" err="1" smtClean="0"/>
              <a:t>відповідного</a:t>
            </a:r>
            <a:r>
              <a:rPr lang="ru-RU" dirty="0" smtClean="0"/>
              <a:t> </a:t>
            </a:r>
            <a:r>
              <a:rPr lang="ru-RU" dirty="0" err="1" smtClean="0"/>
              <a:t>оцінювання</a:t>
            </a:r>
            <a:r>
              <a:rPr lang="ru-RU" dirty="0" smtClean="0"/>
              <a:t> не </a:t>
            </a:r>
            <a:r>
              <a:rPr lang="ru-RU" dirty="0" err="1" smtClean="0"/>
              <a:t>передбачається</a:t>
            </a:r>
            <a:endParaRPr lang="uk-U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Валка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1438</TotalTime>
  <Words>734</Words>
  <Application>Microsoft Office PowerPoint</Application>
  <PresentationFormat>Екран (4:3)</PresentationFormat>
  <Paragraphs>102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25</vt:i4>
      </vt:variant>
    </vt:vector>
  </HeadingPairs>
  <TitlesOfParts>
    <vt:vector size="26" baseType="lpstr">
      <vt:lpstr>Городская</vt:lpstr>
      <vt:lpstr>Зарубіжна література</vt:lpstr>
      <vt:lpstr>Зарубіжна література</vt:lpstr>
      <vt:lpstr>Зарубіжна література</vt:lpstr>
      <vt:lpstr>Календарно-тематичне та поурочне планування</vt:lpstr>
      <vt:lpstr>Академічна свобода вчителя </vt:lpstr>
      <vt:lpstr>Вивчення творів</vt:lpstr>
      <vt:lpstr>Оцінювання результатів навчання </vt:lpstr>
      <vt:lpstr>Поточне оцінювання</vt:lpstr>
      <vt:lpstr>Тематичне оцінювання</vt:lpstr>
      <vt:lpstr>Семестрове оцінювання</vt:lpstr>
      <vt:lpstr>Річне оцінювання</vt:lpstr>
      <vt:lpstr>Коригування оцінок</vt:lpstr>
      <vt:lpstr>Коригування оцінок</vt:lpstr>
      <vt:lpstr>Навантаження учнів </vt:lpstr>
      <vt:lpstr>Навантаження учнів </vt:lpstr>
      <vt:lpstr>Уроки розвитку мовлення</vt:lpstr>
      <vt:lpstr>Види   робіт із розвитку мовлення</vt:lpstr>
      <vt:lpstr>Робочий зошит</vt:lpstr>
      <vt:lpstr>Робочий зошит</vt:lpstr>
      <vt:lpstr>Контрольний зошит</vt:lpstr>
      <vt:lpstr>Контрольний зошит</vt:lpstr>
      <vt:lpstr>Орієнтовний обсяг письмового твору</vt:lpstr>
      <vt:lpstr>Орієнтовний обсяг письмового твору</vt:lpstr>
      <vt:lpstr>Формуємо ключові компетентності</vt:lpstr>
      <vt:lpstr>Реалізуємо наскрізні лінії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Відділ освіти Калуської райдержадміністрації Методичний кабінет</dc:title>
  <dc:creator>Віра Василівка</dc:creator>
  <cp:lastModifiedBy>User</cp:lastModifiedBy>
  <cp:revision>151</cp:revision>
  <dcterms:created xsi:type="dcterms:W3CDTF">2012-09-09T09:48:31Z</dcterms:created>
  <dcterms:modified xsi:type="dcterms:W3CDTF">2021-08-18T06:53:16Z</dcterms:modified>
</cp:coreProperties>
</file>