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66" r:id="rId4"/>
    <p:sldId id="267" r:id="rId5"/>
    <p:sldId id="270" r:id="rId6"/>
    <p:sldId id="268" r:id="rId7"/>
    <p:sldId id="271" r:id="rId8"/>
    <p:sldId id="277" r:id="rId9"/>
    <p:sldId id="269" r:id="rId10"/>
    <p:sldId id="274" r:id="rId11"/>
    <p:sldId id="278" r:id="rId12"/>
    <p:sldId id="283" r:id="rId13"/>
    <p:sldId id="284" r:id="rId14"/>
    <p:sldId id="279" r:id="rId15"/>
    <p:sldId id="280" r:id="rId16"/>
    <p:sldId id="285" r:id="rId17"/>
    <p:sldId id="281" r:id="rId18"/>
    <p:sldId id="282" r:id="rId19"/>
    <p:sldId id="286" r:id="rId20"/>
  </p:sldIdLst>
  <p:sldSz cx="9144000" cy="6858000" type="screen4x3"/>
  <p:notesSz cx="6788150" cy="9923463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CC026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7C2C8B-B458-46E3-8D04-B638DD75047C}" type="datetimeFigureOut">
              <a:rPr lang="uk-UA"/>
              <a:pPr/>
              <a:t>15.08.2017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0369E-9A8F-40FC-B594-E1EC44F4647C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0F7BD-94AE-4E1C-953B-D559D127CC11}" type="datetimeFigureOut">
              <a:rPr lang="uk-UA"/>
              <a:pPr/>
              <a:t>15.08.2017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23AAC-C4AC-4650-BCAF-4E88EFE8195F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EFD925-AD65-4EB4-9830-4C5C1B4AE1A5}" type="datetimeFigureOut">
              <a:rPr lang="uk-UA"/>
              <a:pPr/>
              <a:t>15.08.2017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E4257-F30F-44BB-AED5-5D6AADEFC804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4588D-85A3-4A9E-B58C-2F03CE71E4AE}" type="datetimeFigureOut">
              <a:rPr lang="uk-UA"/>
              <a:pPr/>
              <a:t>15.08.2017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DA1A4-662A-4D48-A838-2C369470A3BD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D5FD7-EAB7-4C23-99BE-484AFD73F9C2}" type="datetimeFigureOut">
              <a:rPr lang="uk-UA"/>
              <a:pPr/>
              <a:t>15.08.2017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CF315-3E1A-4013-99CB-8F78E949066E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122C3-F747-46DB-A7F8-D6ABAD49573C}" type="datetimeFigureOut">
              <a:rPr lang="uk-UA"/>
              <a:pPr/>
              <a:t>15.08.2017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744C4-1083-4742-9C2B-7B59B2467E49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91D9-6341-43E4-864C-6F7CA4B10644}" type="datetimeFigureOut">
              <a:rPr lang="uk-UA"/>
              <a:pPr/>
              <a:t>15.08.2017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64FED-7410-42BF-9E62-13D64594AD1A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16219-952C-46D6-9146-AFB4C8913C0E}" type="datetimeFigureOut">
              <a:rPr lang="uk-UA"/>
              <a:pPr/>
              <a:t>15.08.2017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E3BD9-AC73-432A-8C6E-34C46E411AAE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122D3-47F9-4D8C-90C7-C7839C76B7AF}" type="datetimeFigureOut">
              <a:rPr lang="uk-UA"/>
              <a:pPr/>
              <a:t>15.08.2017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68BE9-B1DD-4537-B159-836B0F7BBFF3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58820D-72D0-4953-9A4A-03D31A13ECE2}" type="datetimeFigureOut">
              <a:rPr lang="uk-UA"/>
              <a:pPr/>
              <a:t>15.08.2017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D39DB-456F-457D-85C2-3F287570AE6C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AB77D-7FCE-46FD-A20E-29156B875658}" type="datetimeFigureOut">
              <a:rPr lang="uk-UA"/>
              <a:pPr/>
              <a:t>15.08.2017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A2E66-DFA2-4EBA-9C71-53A80842E5C2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6DFB5ED-CD39-4025-BDF5-81DE14C7B3BA}" type="datetimeFigureOut">
              <a:rPr lang="uk-UA"/>
              <a:pPr/>
              <a:t>15.08.2017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8DA70D1-463B-413B-98A1-0357C7F54BAF}" type="slidenum">
              <a:rPr lang="uk-UA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Название 1"/>
          <p:cNvSpPr>
            <a:spLocks noGrp="1"/>
          </p:cNvSpPr>
          <p:nvPr>
            <p:ph type="ctrTitle"/>
          </p:nvPr>
        </p:nvSpPr>
        <p:spPr>
          <a:xfrm>
            <a:off x="0" y="46038"/>
            <a:ext cx="9144000" cy="719137"/>
          </a:xfrm>
        </p:spPr>
        <p:txBody>
          <a:bodyPr/>
          <a:lstStyle/>
          <a:p>
            <a:pPr eaLnBrk="1" hangingPunct="1"/>
            <a:r>
              <a:rPr kumimoji="0" lang="uk-UA" sz="2000" b="1" smtClean="0">
                <a:cs typeface="Arial" pitchFamily="34" charset="0"/>
              </a:rPr>
              <a:t>Міністерство освіти і науки України</a:t>
            </a:r>
          </a:p>
        </p:txBody>
      </p:sp>
      <p:pic>
        <p:nvPicPr>
          <p:cNvPr id="13314" name="Изображение 5" descr="Знімок екрана 2016-08-17 о 18.16.4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60575"/>
            <a:ext cx="8353425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Изображение 6" descr="Знімок екрана 2016-08-17 о 18.17.2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84313"/>
            <a:ext cx="26638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2124075" y="55563"/>
            <a:ext cx="70199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«Канва» розвитку учня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049338"/>
            <a:ext cx="662463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32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Педагогіка партнерства </a:t>
            </a:r>
          </a:p>
        </p:txBody>
      </p:sp>
      <p:pic>
        <p:nvPicPr>
          <p:cNvPr id="23555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Місце для вмісту 2"/>
          <p:cNvSpPr txBox="1">
            <a:spLocks/>
          </p:cNvSpPr>
          <p:nvPr/>
        </p:nvSpPr>
        <p:spPr bwMode="auto">
          <a:xfrm>
            <a:off x="2484438" y="1341438"/>
            <a:ext cx="6335712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 sz="2600"/>
              <a:t>Нова школа працюватиме на засадах «педагогіки партнерства».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sz="2600"/>
              <a:t>Основні принципи цього підходу: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uk-UA" sz="2000" i="1"/>
              <a:t>повага до особистості;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uk-UA" sz="2000" i="1"/>
              <a:t>доброзичливість і позитивне ставлення;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uk-UA" sz="2000" i="1"/>
              <a:t>довіра у відносинах та стосунках;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uk-UA" sz="2000" i="1"/>
              <a:t>діалог-взаємодія-взаємоповага;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uk-UA" sz="2000" i="1"/>
              <a:t>розподілене лідерство (проактивність, право вибору та відповідальність за нього, горизонтальність зв</a:t>
            </a:r>
            <a:r>
              <a:rPr lang="en-US" sz="2000" i="1"/>
              <a:t>`</a:t>
            </a:r>
            <a:r>
              <a:rPr lang="ru-RU" sz="2000" i="1"/>
              <a:t>яз</a:t>
            </a:r>
            <a:r>
              <a:rPr lang="uk-UA" sz="2000" i="1"/>
              <a:t>ків);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uk-UA" sz="2000" i="1"/>
              <a:t>принципи соціального партнерства (рівність сторін, добровільність прийняття зобов</a:t>
            </a:r>
            <a:r>
              <a:rPr lang="en-US" sz="2000" i="1"/>
              <a:t>`</a:t>
            </a:r>
            <a:r>
              <a:rPr lang="uk-UA" sz="2000" i="1"/>
              <a:t>язань, обов</a:t>
            </a:r>
            <a:r>
              <a:rPr lang="en-US" sz="2000" i="1"/>
              <a:t>`</a:t>
            </a:r>
            <a:r>
              <a:rPr lang="uk-UA" sz="2000" i="1"/>
              <a:t>язковість виконання домовленостей)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 b="1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 b="1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 txBox="1">
            <a:spLocks/>
          </p:cNvSpPr>
          <p:nvPr/>
        </p:nvSpPr>
        <p:spPr bwMode="auto">
          <a:xfrm>
            <a:off x="2141538" y="246063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Вмотивований вчитель</a:t>
            </a:r>
          </a:p>
        </p:txBody>
      </p:sp>
      <p:pic>
        <p:nvPicPr>
          <p:cNvPr id="24579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Місце для вмісту 2"/>
          <p:cNvSpPr txBox="1">
            <a:spLocks/>
          </p:cNvSpPr>
          <p:nvPr/>
        </p:nvSpPr>
        <p:spPr bwMode="auto">
          <a:xfrm>
            <a:off x="2501900" y="1611313"/>
            <a:ext cx="6335713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uk-UA" sz="3200" b="1"/>
              <a:t>! </a:t>
            </a:r>
            <a:r>
              <a:rPr lang="uk-UA" sz="3200"/>
              <a:t>Українська школа буде успішною, якщо до неї прийде успішний учитель.</a:t>
            </a:r>
          </a:p>
          <a:p>
            <a:pPr>
              <a:spcBef>
                <a:spcPct val="20000"/>
              </a:spcBef>
            </a:pPr>
            <a:endParaRPr lang="uk-UA" sz="800"/>
          </a:p>
          <a:p>
            <a:pPr>
              <a:spcBef>
                <a:spcPct val="20000"/>
              </a:spcBef>
            </a:pPr>
            <a:r>
              <a:rPr lang="uk-UA" sz="3200" b="1"/>
              <a:t>!</a:t>
            </a:r>
            <a:r>
              <a:rPr lang="uk-UA" sz="3200"/>
              <a:t> Суттєвих змін зазнає процес і зміст підготовки вчителя.</a:t>
            </a:r>
          </a:p>
          <a:p>
            <a:pPr>
              <a:spcBef>
                <a:spcPct val="20000"/>
              </a:spcBef>
            </a:pPr>
            <a:endParaRPr lang="uk-UA" sz="800"/>
          </a:p>
          <a:p>
            <a:pPr>
              <a:spcBef>
                <a:spcPct val="20000"/>
              </a:spcBef>
            </a:pPr>
            <a:r>
              <a:rPr lang="uk-UA" sz="3200" b="1"/>
              <a:t>!</a:t>
            </a:r>
            <a:r>
              <a:rPr lang="uk-UA" sz="3200"/>
              <a:t> Велика увага буде приділятися матеріальному стимулюванню учителів.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 b="1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 b="1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2141538" y="246063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/>
              <a:t>Орієнтація на учня. Виховання на цінностях</a:t>
            </a:r>
          </a:p>
        </p:txBody>
      </p:sp>
      <p:pic>
        <p:nvPicPr>
          <p:cNvPr id="25603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Місце для вмісту 2"/>
          <p:cNvSpPr txBox="1">
            <a:spLocks/>
          </p:cNvSpPr>
          <p:nvPr/>
        </p:nvSpPr>
        <p:spPr bwMode="auto">
          <a:xfrm>
            <a:off x="2501900" y="1611313"/>
            <a:ext cx="6335713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 b="1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sz="2800" b="1"/>
              <a:t>На практиці реалізовуватиметься принцип дитиноцентризма.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sz="2800"/>
              <a:t>Усе життя нової школи буде організовано за моделлю поваги до прав людини та демократії. Нова школа плекатиму українську ідентичність.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Автономія школи</a:t>
            </a:r>
          </a:p>
        </p:txBody>
      </p:sp>
      <p:pic>
        <p:nvPicPr>
          <p:cNvPr id="2662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3184525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601788"/>
            <a:ext cx="320833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/>
              <a:t>Справедливий доступ і фінансування</a:t>
            </a:r>
          </a:p>
        </p:txBody>
      </p:sp>
      <p:pic>
        <p:nvPicPr>
          <p:cNvPr id="27651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Місце для вмісту 2"/>
          <p:cNvSpPr>
            <a:spLocks noGrp="1"/>
          </p:cNvSpPr>
          <p:nvPr>
            <p:ph idx="1"/>
          </p:nvPr>
        </p:nvSpPr>
        <p:spPr>
          <a:xfrm>
            <a:off x="2124075" y="1844675"/>
            <a:ext cx="6562725" cy="3992563"/>
          </a:xfrm>
        </p:spPr>
        <p:txBody>
          <a:bodyPr/>
          <a:lstStyle/>
          <a:p>
            <a:r>
              <a:rPr kumimoji="0" lang="uk-UA" smtClean="0">
                <a:cs typeface="Arial" pitchFamily="34" charset="0"/>
              </a:rPr>
              <a:t>Публічні фінанси будуть розподілятись прозоро</a:t>
            </a:r>
          </a:p>
          <a:p>
            <a:r>
              <a:rPr kumimoji="0" lang="uk-UA" smtClean="0">
                <a:cs typeface="Arial" pitchFamily="34" charset="0"/>
              </a:rPr>
              <a:t>Для забезпечення свободи вибору в освіті буде запроваджено принцип «гроші ходять за дитиною»</a:t>
            </a:r>
          </a:p>
          <a:p>
            <a:r>
              <a:rPr kumimoji="0" lang="uk-UA" smtClean="0">
                <a:cs typeface="Arial" pitchFamily="34" charset="0"/>
              </a:rPr>
              <a:t>Опорні школи – якісна освіта для дітей на селі</a:t>
            </a:r>
          </a:p>
          <a:p>
            <a:endParaRPr kumimoji="0" lang="uk-UA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2124075" y="188913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Структура нової школи</a:t>
            </a:r>
          </a:p>
        </p:txBody>
      </p:sp>
      <p:pic>
        <p:nvPicPr>
          <p:cNvPr id="28675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Місце для вмісту 1"/>
          <p:cNvSpPr>
            <a:spLocks noGrp="1"/>
          </p:cNvSpPr>
          <p:nvPr>
            <p:ph idx="1"/>
          </p:nvPr>
        </p:nvSpPr>
        <p:spPr>
          <a:xfrm>
            <a:off x="2160588" y="1630363"/>
            <a:ext cx="7019925" cy="511175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kumimoji="0" lang="uk-UA" sz="2800" b="1" smtClean="0">
                <a:cs typeface="Arial" pitchFamily="34" charset="0"/>
              </a:rPr>
              <a:t>І. Початкова школа </a:t>
            </a:r>
            <a:r>
              <a:rPr kumimoji="0" lang="uk-UA" sz="2800" smtClean="0">
                <a:cs typeface="Arial" pitchFamily="34" charset="0"/>
              </a:rPr>
              <a:t>– 4 роки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smtClean="0">
                <a:cs typeface="Arial" pitchFamily="34" charset="0"/>
              </a:rPr>
              <a:t>1-2 класи – 1 цикл, 3-4 класи – 2 цикл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b="1" smtClean="0">
                <a:cs typeface="Arial" pitchFamily="34" charset="0"/>
              </a:rPr>
              <a:t>ІІ. Базова середня школа</a:t>
            </a:r>
            <a:r>
              <a:rPr kumimoji="0" lang="uk-UA" sz="2800" smtClean="0">
                <a:cs typeface="Arial" pitchFamily="34" charset="0"/>
              </a:rPr>
              <a:t> (</a:t>
            </a:r>
            <a:r>
              <a:rPr kumimoji="0" lang="uk-UA" sz="2800" b="1" smtClean="0">
                <a:cs typeface="Arial" pitchFamily="34" charset="0"/>
              </a:rPr>
              <a:t>гімназія) </a:t>
            </a:r>
            <a:r>
              <a:rPr kumimoji="0" lang="uk-UA" sz="2800" smtClean="0">
                <a:cs typeface="Arial" pitchFamily="34" charset="0"/>
              </a:rPr>
              <a:t>–</a:t>
            </a:r>
            <a:r>
              <a:rPr kumimoji="0" lang="uk-UA" sz="2800" b="1" smtClean="0">
                <a:cs typeface="Arial" pitchFamily="34" charset="0"/>
              </a:rPr>
              <a:t> </a:t>
            </a:r>
            <a:r>
              <a:rPr kumimoji="0" lang="uk-UA" sz="2800" smtClean="0">
                <a:cs typeface="Arial" pitchFamily="34" charset="0"/>
              </a:rPr>
              <a:t>5 років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smtClean="0">
                <a:cs typeface="Arial" pitchFamily="34" charset="0"/>
              </a:rPr>
              <a:t>5-6 класи – 1 цикл, 7-9 класи -2 цикл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b="1" smtClean="0">
                <a:cs typeface="Arial" pitchFamily="34" charset="0"/>
              </a:rPr>
              <a:t>ІІІ. Профільна середня школа </a:t>
            </a:r>
            <a:r>
              <a:rPr kumimoji="0" lang="uk-UA" sz="2800" smtClean="0">
                <a:cs typeface="Arial" pitchFamily="34" charset="0"/>
              </a:rPr>
              <a:t>– 3 роки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smtClean="0">
                <a:cs typeface="Arial" pitchFamily="34" charset="0"/>
              </a:rPr>
              <a:t>10 клас – 1 цикл, 11-12 класи – 2 цикл</a:t>
            </a:r>
          </a:p>
          <a:p>
            <a:pPr marL="0" indent="0">
              <a:buFont typeface="Arial" pitchFamily="34" charset="0"/>
              <a:buNone/>
            </a:pPr>
            <a:endParaRPr kumimoji="0" lang="uk-UA" sz="800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uk-UA" sz="800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kumimoji="0" lang="uk-UA" sz="2800" b="1" smtClean="0">
                <a:cs typeface="Arial" pitchFamily="34" charset="0"/>
              </a:rPr>
              <a:t>Академічного спрямування </a:t>
            </a:r>
            <a:r>
              <a:rPr kumimoji="0" lang="uk-UA" sz="2800" smtClean="0">
                <a:cs typeface="Arial" pitchFamily="34" charset="0"/>
              </a:rPr>
              <a:t>- ліцей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b="1" smtClean="0">
                <a:cs typeface="Arial" pitchFamily="34" charset="0"/>
              </a:rPr>
              <a:t>Професійного спрямування </a:t>
            </a:r>
            <a:r>
              <a:rPr kumimoji="0" lang="uk-UA" sz="2800" smtClean="0">
                <a:cs typeface="Arial" pitchFamily="34" charset="0"/>
              </a:rPr>
              <a:t>– професійний ліцей, професійний коледж     </a:t>
            </a:r>
            <a:endParaRPr kumimoji="0" lang="ru-RU" sz="28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 txBox="1">
            <a:spLocks/>
          </p:cNvSpPr>
          <p:nvPr/>
        </p:nvSpPr>
        <p:spPr bwMode="auto">
          <a:xfrm>
            <a:off x="2111375" y="115888"/>
            <a:ext cx="70199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Структура нової школи</a:t>
            </a:r>
          </a:p>
        </p:txBody>
      </p:sp>
      <p:pic>
        <p:nvPicPr>
          <p:cNvPr id="29699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836613"/>
            <a:ext cx="6734175" cy="572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100"/>
              <a:t>Графік впровадження реформ</a:t>
            </a:r>
          </a:p>
        </p:txBody>
      </p:sp>
      <p:pic>
        <p:nvPicPr>
          <p:cNvPr id="30723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Місце для вмісту 2"/>
          <p:cNvSpPr>
            <a:spLocks noGrp="1"/>
          </p:cNvSpPr>
          <p:nvPr>
            <p:ph idx="1"/>
          </p:nvPr>
        </p:nvSpPr>
        <p:spPr>
          <a:xfrm>
            <a:off x="2124075" y="1755775"/>
            <a:ext cx="7019925" cy="433705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kumimoji="0" lang="uk-UA" sz="2800" i="1" smtClean="0">
                <a:cs typeface="Arial" pitchFamily="34" charset="0"/>
              </a:rPr>
              <a:t>2018 – діти підуть в перший клас Нової школи </a:t>
            </a:r>
          </a:p>
          <a:p>
            <a:pPr marL="0" indent="0">
              <a:buFont typeface="Arial" pitchFamily="34" charset="0"/>
              <a:buNone/>
            </a:pPr>
            <a:endParaRPr kumimoji="0" lang="uk-UA" sz="800" i="1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kumimoji="0" lang="uk-UA" sz="2800" i="1" smtClean="0">
                <a:cs typeface="Arial" pitchFamily="34" charset="0"/>
              </a:rPr>
              <a:t>2016-2018 – І фаза  (підготовка реформи, початок роботи початкової  школи )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i="1" smtClean="0">
                <a:cs typeface="Arial" pitchFamily="34" charset="0"/>
              </a:rPr>
              <a:t>2019-2022 – ІІ фаза (</a:t>
            </a:r>
            <a:r>
              <a:rPr kumimoji="0" lang="ru-RU" sz="2800" i="1" smtClean="0">
                <a:cs typeface="Arial" pitchFamily="34" charset="0"/>
              </a:rPr>
              <a:t>підготовка реформи, початок роботи базової  школи </a:t>
            </a:r>
            <a:r>
              <a:rPr kumimoji="0" lang="uk-UA" sz="2800" i="1" smtClean="0">
                <a:cs typeface="Arial" pitchFamily="34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i="1" smtClean="0">
                <a:cs typeface="Arial" pitchFamily="34" charset="0"/>
              </a:rPr>
              <a:t>2023-2029 – ІІІ фаза (</a:t>
            </a:r>
            <a:r>
              <a:rPr kumimoji="0" lang="ru-RU" sz="2800" i="1" smtClean="0">
                <a:cs typeface="Arial" pitchFamily="34" charset="0"/>
              </a:rPr>
              <a:t>підготовка реформи, початок роботи профільної школи) </a:t>
            </a:r>
            <a:endParaRPr kumimoji="0" lang="uk-UA" sz="2800" i="1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uk-UA" sz="2800" i="1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uk-UA" i="1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uk-UA" i="1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Заголовок 1"/>
          <p:cNvSpPr txBox="1">
            <a:spLocks/>
          </p:cNvSpPr>
          <p:nvPr/>
        </p:nvSpPr>
        <p:spPr bwMode="auto">
          <a:xfrm>
            <a:off x="2016125" y="765175"/>
            <a:ext cx="70199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3700"/>
              <a:t>З повним текстом Концепції можна ознайомитися на сайті МОН у розділі </a:t>
            </a:r>
          </a:p>
          <a:p>
            <a:pPr algn="ctr">
              <a:lnSpc>
                <a:spcPct val="80000"/>
              </a:lnSpc>
            </a:pPr>
            <a:r>
              <a:rPr lang="uk-UA" sz="3700" b="1"/>
              <a:t>«Нова українська школа»</a:t>
            </a:r>
          </a:p>
          <a:p>
            <a:pPr algn="ctr">
              <a:lnSpc>
                <a:spcPct val="80000"/>
              </a:lnSpc>
            </a:pPr>
            <a:endParaRPr lang="uk-UA" sz="3700"/>
          </a:p>
          <a:p>
            <a:pPr algn="ctr">
              <a:lnSpc>
                <a:spcPct val="80000"/>
              </a:lnSpc>
            </a:pPr>
            <a:endParaRPr lang="uk-UA" sz="3700"/>
          </a:p>
          <a:p>
            <a:pPr algn="ctr">
              <a:lnSpc>
                <a:spcPct val="80000"/>
              </a:lnSpc>
            </a:pPr>
            <a:endParaRPr lang="uk-UA" sz="3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2146300" y="11588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Учасники процесу</a:t>
            </a:r>
          </a:p>
        </p:txBody>
      </p:sp>
      <p:sp>
        <p:nvSpPr>
          <p:cNvPr id="14339" name="Місце для вмісту 2"/>
          <p:cNvSpPr txBox="1">
            <a:spLocks/>
          </p:cNvSpPr>
          <p:nvPr/>
        </p:nvSpPr>
        <p:spPr bwMode="auto">
          <a:xfrm>
            <a:off x="2268538" y="1341438"/>
            <a:ext cx="668496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/>
              <a:t>Публічний діалог щодо стратегії змін в освіті України на майданчику парламентського Комітету з питань науки і освіти.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/>
              <a:t>В основу покладені: </a:t>
            </a:r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 b="1"/>
              <a:t>Проект Закону Про освіту</a:t>
            </a:r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/>
              <a:t>Концепція середньої загальноосвітньої школи України» </a:t>
            </a:r>
            <a:r>
              <a:rPr lang="uk-UA" b="1"/>
              <a:t>Національної академії педагогічних наук України</a:t>
            </a:r>
            <a:r>
              <a:rPr lang="uk-UA"/>
              <a:t>, </a:t>
            </a:r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/>
              <a:t>Концепція розвитку освіти України на період 2015-2025 років», підготовлена </a:t>
            </a:r>
            <a:r>
              <a:rPr lang="uk-UA" b="1"/>
              <a:t>Стратегічною дорадчою групою «Освіта»</a:t>
            </a:r>
            <a:r>
              <a:rPr lang="uk-UA"/>
              <a:t> в рамках спільного проекту Міжнародного фонду «Відродження» та БФ «Інститут розвитку освіти»,</a:t>
            </a:r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/>
              <a:t>«Візія нової української школи», підготовлена спільнотою відповідального вчительства </a:t>
            </a:r>
            <a:r>
              <a:rPr lang="en-US" b="1"/>
              <a:t>EDCamp Ukraine</a:t>
            </a:r>
            <a:r>
              <a:rPr lang="uk-UA"/>
              <a:t>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/>
              <a:t>Десятки експертних дискусій та </a:t>
            </a:r>
            <a:r>
              <a:rPr lang="uk-UA" b="1"/>
              <a:t>фокус-групи і залученням представників різних цільових аудиторій </a:t>
            </a:r>
            <a:r>
              <a:rPr lang="uk-UA"/>
              <a:t>– учнів, вчителів, батьків, директорів шкіл, представників районних управлінь освіти, громадських організацій.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uk-UA" b="1"/>
          </a:p>
        </p:txBody>
      </p:sp>
      <p:pic>
        <p:nvPicPr>
          <p:cNvPr id="1434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2339975" y="274638"/>
            <a:ext cx="6804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/>
              <a:t>Чому треба змінювати школу?</a:t>
            </a:r>
          </a:p>
        </p:txBody>
      </p:sp>
      <p:sp>
        <p:nvSpPr>
          <p:cNvPr id="15363" name="Місце для вмісту 2"/>
          <p:cNvSpPr txBox="1">
            <a:spLocks/>
          </p:cNvSpPr>
          <p:nvPr/>
        </p:nvSpPr>
        <p:spPr bwMode="auto">
          <a:xfrm>
            <a:off x="2268538" y="5732463"/>
            <a:ext cx="65516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endParaRPr lang="ru-RU" b="1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82750"/>
            <a:ext cx="6964363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5" name="Місце для вмісту 2"/>
          <p:cNvSpPr txBox="1">
            <a:spLocks/>
          </p:cNvSpPr>
          <p:nvPr/>
        </p:nvSpPr>
        <p:spPr bwMode="auto">
          <a:xfrm>
            <a:off x="1917700" y="5845175"/>
            <a:ext cx="7226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uk-UA" sz="3200" b="1"/>
              <a:t>…ПОТРІБНА ДОКОРІННА РЕФОРМА!</a:t>
            </a:r>
          </a:p>
        </p:txBody>
      </p:sp>
      <p:sp>
        <p:nvSpPr>
          <p:cNvPr id="15366" name="Заголовок 1"/>
          <p:cNvSpPr txBox="1">
            <a:spLocks/>
          </p:cNvSpPr>
          <p:nvPr/>
        </p:nvSpPr>
        <p:spPr bwMode="auto">
          <a:xfrm>
            <a:off x="2105025" y="45545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/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873625"/>
            <a:ext cx="9239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8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/>
              <a:t>Яким має бути випускник школи?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658938"/>
            <a:ext cx="3094038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Місце для вмісту 2"/>
          <p:cNvSpPr txBox="1">
            <a:spLocks/>
          </p:cNvSpPr>
          <p:nvPr/>
        </p:nvSpPr>
        <p:spPr>
          <a:xfrm>
            <a:off x="5435600" y="1557338"/>
            <a:ext cx="3511550" cy="46164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uk-UA" sz="2600"/>
              <a:t>Освічені українці, всебічно розвинені, відповідальні громадяни і патріоти, здатні до інновацій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uk-UA" sz="1700"/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uk-UA" sz="170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uk-UA" sz="2500"/>
              <a:t>ОСЬ ХТО ПОВЕДЕ УКРАЇНСЬКУ ЕКОНОМІКУ ВПЕРЕД У </a:t>
            </a:r>
            <a:r>
              <a:rPr lang="en-US" sz="2500"/>
              <a:t>XXI </a:t>
            </a:r>
            <a:r>
              <a:rPr lang="ru-RU" sz="2500"/>
              <a:t>СТОЛ</a:t>
            </a:r>
            <a:r>
              <a:rPr lang="uk-UA" sz="2500"/>
              <a:t>ІТТІ</a:t>
            </a:r>
            <a:r>
              <a:rPr lang="uk-UA" sz="2500" b="1"/>
              <a:t> </a:t>
            </a:r>
          </a:p>
        </p:txBody>
      </p:sp>
      <p:pic>
        <p:nvPicPr>
          <p:cNvPr id="16389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Формула нової школи</a:t>
            </a:r>
          </a:p>
        </p:txBody>
      </p:sp>
      <p:pic>
        <p:nvPicPr>
          <p:cNvPr id="17411" name="Місце для вмісту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1698625"/>
            <a:ext cx="697388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/>
              <a:t>8-м ключових </a:t>
            </a:r>
          </a:p>
          <a:p>
            <a:pPr algn="ctr">
              <a:lnSpc>
                <a:spcPct val="80000"/>
              </a:lnSpc>
            </a:pPr>
            <a:r>
              <a:rPr lang="uk-UA" sz="4100"/>
              <a:t>компонентів</a:t>
            </a:r>
          </a:p>
        </p:txBody>
      </p:sp>
      <p:sp>
        <p:nvSpPr>
          <p:cNvPr id="18435" name="Місце для вмісту 2"/>
          <p:cNvSpPr txBox="1">
            <a:spLocks/>
          </p:cNvSpPr>
          <p:nvPr/>
        </p:nvSpPr>
        <p:spPr bwMode="auto">
          <a:xfrm>
            <a:off x="2122488" y="1628775"/>
            <a:ext cx="34036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/01   </a:t>
            </a:r>
            <a:r>
              <a:rPr lang="uk-UA"/>
              <a:t>Новий зміст освіти, заснований на формуванні компетентностей, необхідних для успішної самореалізації в суспільстві.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/02   </a:t>
            </a:r>
            <a:r>
              <a:rPr lang="uk-UA"/>
              <a:t>Умотивований учитель, який має свободу творчості й розвивається професійно.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/03   </a:t>
            </a:r>
            <a:r>
              <a:rPr lang="uk-UA"/>
              <a:t>Наскрізний процес виховання, який формує цінності.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/04   </a:t>
            </a:r>
            <a:r>
              <a:rPr lang="uk-UA"/>
              <a:t>Децентралізація та ефективне управління, що надасть школі реальну автономію.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8436" name="Місце для вмісту 2"/>
          <p:cNvSpPr txBox="1">
            <a:spLocks/>
          </p:cNvSpPr>
          <p:nvPr/>
        </p:nvSpPr>
        <p:spPr bwMode="auto">
          <a:xfrm>
            <a:off x="5526088" y="1628775"/>
            <a:ext cx="35829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/05   </a:t>
            </a:r>
            <a:r>
              <a:rPr lang="uk-UA"/>
              <a:t>Педагогіка, що ґрунтується на партнерстві між учнем, учителем і батьками.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/06   </a:t>
            </a:r>
            <a:r>
              <a:rPr lang="uk-UA"/>
              <a:t>Орієнтація на потреби учня в освітньому процесі, дитиноцентризм.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/07   </a:t>
            </a:r>
            <a:r>
              <a:rPr lang="uk-UA"/>
              <a:t>Нова структура школи, яка дозволяє добре засвоїти новий зміст і набути компетентності для життя.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/08   </a:t>
            </a:r>
            <a:r>
              <a:rPr lang="uk-UA"/>
              <a:t>Справедливий розподіл публічних коштів, який забезпечує рівний доступ усіх дітей до якісної освіти.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/>
              <a:t> </a:t>
            </a:r>
          </a:p>
        </p:txBody>
      </p:sp>
      <p:pic>
        <p:nvPicPr>
          <p:cNvPr id="1843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/>
              <a:t>Ключові компетентності для життя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916113"/>
            <a:ext cx="657542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0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Що таке компетентності?</a:t>
            </a:r>
          </a:p>
        </p:txBody>
      </p:sp>
      <p:pic>
        <p:nvPicPr>
          <p:cNvPr id="20483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Місце для вмісту 2"/>
          <p:cNvSpPr txBox="1">
            <a:spLocks/>
          </p:cNvSpPr>
          <p:nvPr/>
        </p:nvSpPr>
        <p:spPr bwMode="auto">
          <a:xfrm>
            <a:off x="2484438" y="1538288"/>
            <a:ext cx="6335712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sz="2600"/>
              <a:t>Компетентності - це динамічна комбінація знань, умінь, цінностей та ставлень на їхній основі, які визначають здатність ОСОБИ успішно вирішувати життєві проблеми, провадити професійну і подальшу навчальну діяльність.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 b="1"/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uk-UA" sz="2000" i="1"/>
              <a:t>Перелік компетентностей  грунтується на «Рекомендаціях Європейського Парламенту та Ради Європи щодо формування ключових компетентностей ціложиттєвої освіти» (18.12.2006), але не обмежуватимуться ними.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 b="1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0" y="6600825"/>
            <a:ext cx="723741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600"/>
              <a:t>10 ключових компетентностей </a:t>
            </a:r>
          </a:p>
          <a:p>
            <a:pPr algn="ctr"/>
            <a:r>
              <a:rPr lang="uk-UA" sz="3600"/>
              <a:t>для нової української школи</a:t>
            </a:r>
          </a:p>
        </p:txBody>
      </p:sp>
      <p:sp>
        <p:nvSpPr>
          <p:cNvPr id="21507" name="Місце для вмісту 2"/>
          <p:cNvSpPr txBox="1">
            <a:spLocks/>
          </p:cNvSpPr>
          <p:nvPr/>
        </p:nvSpPr>
        <p:spPr bwMode="auto">
          <a:xfrm>
            <a:off x="2122488" y="2133600"/>
            <a:ext cx="34036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/01   </a:t>
            </a:r>
            <a:r>
              <a:rPr lang="uk-UA"/>
              <a:t>Спілкування державною (і рідною у разі відмінності) мовами.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/02   </a:t>
            </a:r>
            <a:r>
              <a:rPr lang="uk-UA"/>
              <a:t>Спілкування іноземними мовами.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/03   </a:t>
            </a:r>
            <a:r>
              <a:rPr lang="uk-UA"/>
              <a:t>Математична грамотність.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/04   </a:t>
            </a:r>
            <a:r>
              <a:rPr lang="uk-UA"/>
              <a:t>Компетентності в природничих науках і технологіях.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/05   </a:t>
            </a:r>
            <a:r>
              <a:rPr lang="uk-UA"/>
              <a:t>Інформаційно-цифрова компетентність.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21508" name="Місце для вмісту 2"/>
          <p:cNvSpPr txBox="1">
            <a:spLocks/>
          </p:cNvSpPr>
          <p:nvPr/>
        </p:nvSpPr>
        <p:spPr bwMode="auto">
          <a:xfrm>
            <a:off x="5632450" y="2133600"/>
            <a:ext cx="3332163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/06   </a:t>
            </a:r>
            <a:r>
              <a:rPr lang="uk-UA"/>
              <a:t>Уміння вчитися впродовж життя.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/07   </a:t>
            </a:r>
            <a:r>
              <a:rPr lang="uk-UA"/>
              <a:t>Соціальні і громадянські компетентності.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/08   </a:t>
            </a:r>
            <a:r>
              <a:rPr lang="uk-UA"/>
              <a:t>Підприємливість.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/09   </a:t>
            </a:r>
            <a:r>
              <a:rPr lang="uk-UA"/>
              <a:t>Загальнокультурна грамотність.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/10   </a:t>
            </a:r>
            <a:r>
              <a:rPr lang="uk-UA"/>
              <a:t>Екологічна грамотність і здорове життя.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1509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749</Words>
  <Application>Microsoft Office PowerPoint</Application>
  <PresentationFormat>Екран (4:3)</PresentationFormat>
  <Paragraphs>138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2" baseType="lpstr">
      <vt:lpstr>Calibri</vt:lpstr>
      <vt:lpstr>Arial</vt:lpstr>
      <vt:lpstr>Тема Office</vt:lpstr>
      <vt:lpstr>Міністерство освіти і науки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User</cp:lastModifiedBy>
  <cp:revision>90</cp:revision>
  <cp:lastPrinted>2016-08-22T07:05:17Z</cp:lastPrinted>
  <dcterms:created xsi:type="dcterms:W3CDTF">2010-02-23T11:30:32Z</dcterms:created>
  <dcterms:modified xsi:type="dcterms:W3CDTF">2017-08-15T08:23:41Z</dcterms:modified>
</cp:coreProperties>
</file>